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92" r:id="rId2"/>
    <p:sldId id="293" r:id="rId3"/>
    <p:sldId id="294" r:id="rId4"/>
    <p:sldId id="295" r:id="rId5"/>
    <p:sldId id="296" r:id="rId6"/>
    <p:sldId id="297" r:id="rId7"/>
    <p:sldId id="327" r:id="rId8"/>
    <p:sldId id="328" r:id="rId9"/>
    <p:sldId id="329" r:id="rId10"/>
    <p:sldId id="298" r:id="rId11"/>
    <p:sldId id="299" r:id="rId12"/>
    <p:sldId id="300" r:id="rId13"/>
    <p:sldId id="301" r:id="rId14"/>
    <p:sldId id="311" r:id="rId15"/>
    <p:sldId id="312" r:id="rId16"/>
    <p:sldId id="313" r:id="rId17"/>
    <p:sldId id="314" r:id="rId18"/>
    <p:sldId id="315" r:id="rId19"/>
    <p:sldId id="316" r:id="rId20"/>
    <p:sldId id="317" r:id="rId21"/>
    <p:sldId id="318" r:id="rId22"/>
    <p:sldId id="302" r:id="rId23"/>
    <p:sldId id="303" r:id="rId24"/>
    <p:sldId id="319" r:id="rId25"/>
    <p:sldId id="320" r:id="rId26"/>
    <p:sldId id="321" r:id="rId27"/>
    <p:sldId id="322" r:id="rId28"/>
    <p:sldId id="323" r:id="rId29"/>
    <p:sldId id="324" r:id="rId30"/>
    <p:sldId id="325" r:id="rId31"/>
    <p:sldId id="326" r:id="rId32"/>
    <p:sldId id="304" r:id="rId33"/>
    <p:sldId id="305" r:id="rId34"/>
    <p:sldId id="330" r:id="rId35"/>
    <p:sldId id="306" r:id="rId36"/>
    <p:sldId id="307" r:id="rId37"/>
    <p:sldId id="310" r:id="rId3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51" autoAdjust="0"/>
  </p:normalViewPr>
  <p:slideViewPr>
    <p:cSldViewPr showGuides="1">
      <p:cViewPr varScale="1">
        <p:scale>
          <a:sx n="99" d="100"/>
          <a:sy n="99" d="100"/>
        </p:scale>
        <p:origin x="-1980" y="-102"/>
      </p:cViewPr>
      <p:guideLst>
        <p:guide orient="horz" pos="2160"/>
        <p:guide pos="2880"/>
      </p:guideLst>
    </p:cSldViewPr>
  </p:slideViewPr>
  <p:outlineViewPr>
    <p:cViewPr>
      <p:scale>
        <a:sx n="33" d="100"/>
        <a:sy n="33" d="100"/>
      </p:scale>
      <p:origin x="0" y="61506"/>
    </p:cViewPr>
  </p:outlineViewPr>
  <p:notesTextViewPr>
    <p:cViewPr>
      <p:scale>
        <a:sx n="3" d="2"/>
        <a:sy n="3" d="2"/>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6"/>
          </a:xfrm>
          <a:prstGeom prst="rect">
            <a:avLst/>
          </a:prstGeom>
        </p:spPr>
        <p:txBody>
          <a:bodyPr vert="horz" lIns="94858" tIns="47429" rIns="94858" bIns="47429" rtlCol="0"/>
          <a:lstStyle>
            <a:lvl1pPr algn="r">
              <a:defRPr sz="1200"/>
            </a:lvl1pPr>
          </a:lstStyle>
          <a:p>
            <a:fld id="{D7B44E8E-37D4-4CE6-AFAF-BCD630CFF6E7}" type="datetimeFigureOut">
              <a:rPr kumimoji="1" lang="ja-JP" altLang="en-US" smtClean="0"/>
              <a:t>2015/3/13</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0" cy="493316"/>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6"/>
          </a:xfrm>
          <a:prstGeom prst="rect">
            <a:avLst/>
          </a:prstGeom>
        </p:spPr>
        <p:txBody>
          <a:bodyPr vert="horz" lIns="94858" tIns="47429" rIns="94858" bIns="47429" rtlCol="0" anchor="b"/>
          <a:lstStyle>
            <a:lvl1pPr algn="r">
              <a:defRPr sz="1200"/>
            </a:lvl1pPr>
          </a:lstStyle>
          <a:p>
            <a:fld id="{F8E40090-CFA8-480F-BD63-F762413293CB}" type="slidenum">
              <a:rPr kumimoji="1" lang="ja-JP" altLang="en-US" smtClean="0"/>
              <a:t>‹#›</a:t>
            </a:fld>
            <a:endParaRPr kumimoji="1" lang="ja-JP" altLang="en-US"/>
          </a:p>
        </p:txBody>
      </p:sp>
    </p:spTree>
    <p:extLst>
      <p:ext uri="{BB962C8B-B14F-4D97-AF65-F5344CB8AC3E}">
        <p14:creationId xmlns:p14="http://schemas.microsoft.com/office/powerpoint/2010/main" val="190608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セーム皮"/>
          <p:cNvSpPr>
            <a:spLocks noChangeArrowheads="1"/>
          </p:cNvSpPr>
          <p:nvPr/>
        </p:nvSpPr>
        <p:spPr bwMode="auto">
          <a:xfrm>
            <a:off x="0" y="6096000"/>
            <a:ext cx="9144000" cy="762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5" name="Rectangle 8" descr="セーム皮"/>
          <p:cNvSpPr>
            <a:spLocks noChangeArrowheads="1"/>
          </p:cNvSpPr>
          <p:nvPr/>
        </p:nvSpPr>
        <p:spPr bwMode="auto">
          <a:xfrm>
            <a:off x="0" y="0"/>
            <a:ext cx="9144000" cy="381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6" name="Oval 9" descr="再生紙"/>
          <p:cNvSpPr>
            <a:spLocks noChangeArrowheads="1"/>
          </p:cNvSpPr>
          <p:nvPr/>
        </p:nvSpPr>
        <p:spPr bwMode="auto">
          <a:xfrm>
            <a:off x="228600" y="2400300"/>
            <a:ext cx="990600" cy="990600"/>
          </a:xfrm>
          <a:prstGeom prst="ellipse">
            <a:avLst/>
          </a:prstGeom>
          <a:blipFill dpi="0" rotWithShape="0">
            <a:blip r:embed="rId3"/>
            <a:srcRect/>
            <a:tile tx="0" ty="0" sx="100000" sy="100000" flip="none" algn="tl"/>
          </a:blipFill>
          <a:ln w="9525">
            <a:noFill/>
            <a:round/>
            <a:headEnd/>
            <a:tailEnd/>
          </a:ln>
          <a:effectLst/>
        </p:spPr>
        <p:txBody>
          <a:bodyPr wrap="none" anchor="ctr" anchorCtr="1"/>
          <a:lstStyle/>
          <a:p>
            <a:pPr algn="ctr">
              <a:defRPr/>
            </a:pPr>
            <a:fld id="{690E9C03-248E-42B6-B553-D8702C353E69}" type="slidenum">
              <a:rPr lang="en-US" altLang="ja-JP" sz="4000">
                <a:ea typeface="ＭＳ Ｐゴシック" pitchFamily="50" charset="-128"/>
              </a:rPr>
              <a:pPr algn="ctr">
                <a:defRPr/>
              </a:pPr>
              <a:t>‹#›</a:t>
            </a:fld>
            <a:endParaRPr lang="en-US" altLang="ja-JP" sz="4000">
              <a:ea typeface="ＭＳ Ｐゴシック" pitchFamily="50" charset="-128"/>
            </a:endParaRPr>
          </a:p>
        </p:txBody>
      </p:sp>
      <p:sp>
        <p:nvSpPr>
          <p:cNvPr id="17411" name="Rectangle 3"/>
          <p:cNvSpPr>
            <a:spLocks noGrp="1" noChangeArrowheads="1"/>
          </p:cNvSpPr>
          <p:nvPr>
            <p:ph type="ctrTitle"/>
          </p:nvPr>
        </p:nvSpPr>
        <p:spPr>
          <a:xfrm>
            <a:off x="1295400" y="2324100"/>
            <a:ext cx="7239000" cy="1143000"/>
          </a:xfrm>
        </p:spPr>
        <p:txBody>
          <a:bodyPr/>
          <a:lstStyle>
            <a:lvl1pPr>
              <a:defRPr/>
            </a:lvl1pPr>
          </a:lstStyle>
          <a:p>
            <a:r>
              <a:rPr lang="ja-JP" altLang="en-US" smtClean="0"/>
              <a:t>マスター タイトルの書式設定</a:t>
            </a:r>
            <a:endParaRPr lang="ja-JP" altLang="en-US"/>
          </a:p>
        </p:txBody>
      </p:sp>
      <p:sp>
        <p:nvSpPr>
          <p:cNvPr id="1741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マスター サブタイトルの書式設定</a:t>
            </a:r>
            <a:endParaRPr lang="ja-JP" altLang="en-US"/>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fld id="{6CAE486E-6337-44CF-8214-A0E6A715BC24}" type="datetimeFigureOut">
              <a:rPr kumimoji="1" lang="ja-JP" altLang="en-US" smtClean="0"/>
              <a:t>2015/3/13</a:t>
            </a:fld>
            <a:endParaRPr kumimoji="1" lang="ja-JP" alt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endParaRPr kumimoji="1" lang="ja-JP" alt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61025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79572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76200"/>
            <a:ext cx="1943100" cy="60198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0" y="76200"/>
            <a:ext cx="5676900" cy="6019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92587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76258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09976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19598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
        <p:nvSpPr>
          <p:cNvPr id="9"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92144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
        <p:nvSpPr>
          <p:cNvPr id="5"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0324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
        <p:nvSpPr>
          <p:cNvPr id="4"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5290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802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2015/3/13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75589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useBgFill="1">
        <p:nvSpPr>
          <p:cNvPr id="16386" name="Rectangle 2"/>
          <p:cNvSpPr>
            <a:spLocks noChangeArrowheads="1"/>
          </p:cNvSpPr>
          <p:nvPr/>
        </p:nvSpPr>
        <p:spPr bwMode="auto">
          <a:xfrm>
            <a:off x="0" y="0"/>
            <a:ext cx="9144000" cy="9144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useBgFill="1">
        <p:nvSpPr>
          <p:cNvPr id="16387" name="Rectangle 3"/>
          <p:cNvSpPr>
            <a:spLocks noChangeArrowheads="1"/>
          </p:cNvSpPr>
          <p:nvPr/>
        </p:nvSpPr>
        <p:spPr bwMode="auto">
          <a:xfrm>
            <a:off x="0" y="6248400"/>
            <a:ext cx="9144000" cy="6096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028" name="Rectangle 4"/>
          <p:cNvSpPr>
            <a:spLocks noGrp="1" noChangeArrowheads="1"/>
          </p:cNvSpPr>
          <p:nvPr>
            <p:ph type="title"/>
          </p:nvPr>
        </p:nvSpPr>
        <p:spPr bwMode="auto">
          <a:xfrm>
            <a:off x="685800" y="76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390" name="Rectangle 6"/>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fld id="{6CAE486E-6337-44CF-8214-A0E6A715BC24}" type="datetimeFigureOut">
              <a:rPr kumimoji="1" lang="ja-JP" altLang="en-US" smtClean="0"/>
              <a:t>2015/3/13</a:t>
            </a:fld>
            <a:endParaRPr kumimoji="1" lang="ja-JP" altLang="en-US"/>
          </a:p>
        </p:txBody>
      </p:sp>
      <p:sp>
        <p:nvSpPr>
          <p:cNvPr id="16391" name="Rectangle 7"/>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endParaRPr kumimoji="1" lang="ja-JP" altLang="en-US"/>
          </a:p>
        </p:txBody>
      </p:sp>
      <p:sp>
        <p:nvSpPr>
          <p:cNvPr id="16392" name="Rectangle 8"/>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fld id="{95FCCF56-2A9D-4893-9F55-B68817A88B86}" type="slidenum">
              <a:rPr kumimoji="1" lang="ja-JP" altLang="en-US" smtClean="0"/>
              <a:t>‹#›</a:t>
            </a:fld>
            <a:endParaRPr kumimoji="1" lang="ja-JP" altLang="en-US"/>
          </a:p>
        </p:txBody>
      </p:sp>
      <p:sp>
        <p:nvSpPr>
          <p:cNvPr id="16393" name="Oval 9" descr="再生紙"/>
          <p:cNvSpPr>
            <a:spLocks noChangeArrowheads="1"/>
          </p:cNvSpPr>
          <p:nvPr/>
        </p:nvSpPr>
        <p:spPr bwMode="auto">
          <a:xfrm>
            <a:off x="152400" y="114300"/>
            <a:ext cx="685800" cy="685800"/>
          </a:xfrm>
          <a:prstGeom prst="ellipse">
            <a:avLst/>
          </a:prstGeom>
          <a:blipFill dpi="0" rotWithShape="0">
            <a:blip r:embed="rId14"/>
            <a:srcRect/>
            <a:tile tx="0" ty="0" sx="100000" sy="100000" flip="none" algn="tl"/>
          </a:blipFill>
          <a:ln w="9525">
            <a:noFill/>
            <a:round/>
            <a:headEnd/>
            <a:tailEnd/>
          </a:ln>
          <a:effectLst/>
        </p:spPr>
        <p:txBody>
          <a:bodyPr wrap="none" anchor="ctr"/>
          <a:lstStyle/>
          <a:p>
            <a:pPr algn="ctr">
              <a:defRPr/>
            </a:pPr>
            <a:fld id="{A284AB65-552C-4AED-81F5-A865788F3B25}" type="slidenum">
              <a:rPr lang="en-US" altLang="ja-JP" sz="4000">
                <a:ea typeface="ＭＳ Ｐゴシック" pitchFamily="50" charset="-128"/>
              </a:rPr>
              <a:pPr algn="ctr">
                <a:defRPr/>
              </a:pPr>
              <a:t>‹#›</a:t>
            </a:fld>
            <a:endParaRPr lang="en-US" altLang="ja-JP" sz="400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1" fontAlgn="base" hangingPunct="1">
        <a:spcBef>
          <a:spcPct val="20000"/>
        </a:spcBef>
        <a:spcAft>
          <a:spcPct val="0"/>
        </a:spcAft>
        <a:buClr>
          <a:schemeClr val="accent2"/>
        </a:buClr>
        <a:buSzPct val="95000"/>
        <a:buFont typeface="Wingdings" pitchFamily="2" charset="2"/>
        <a:buChar char="u"/>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85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hlink"/>
        </a:buClr>
        <a:buFont typeface="Wingdings" pitchFamily="2" charset="2"/>
        <a:buChar char="Ø"/>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短期入所生活介護</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60505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緊急時における基準</a:t>
            </a:r>
            <a:r>
              <a:rPr lang="ja-JP" altLang="en-US" dirty="0" smtClean="0"/>
              <a:t>緩和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利用者</a:t>
            </a:r>
            <a:r>
              <a:rPr lang="ja-JP" altLang="en-US" dirty="0"/>
              <a:t>の状態や家族等の事情により、介護支援専門員が緊急やむを得ないと</a:t>
            </a:r>
            <a:r>
              <a:rPr lang="ja-JP" altLang="en-US" dirty="0" smtClean="0"/>
              <a:t>認めた</a:t>
            </a:r>
            <a:r>
              <a:rPr lang="ja-JP" altLang="en-US" dirty="0"/>
              <a:t>場合などの一定の条件下においては、専用の居室以外の静養室での受入れを</a:t>
            </a:r>
            <a:r>
              <a:rPr lang="ja-JP" altLang="en-US" dirty="0" smtClean="0"/>
              <a:t>可能と</a:t>
            </a:r>
            <a:r>
              <a:rPr lang="ja-JP" altLang="en-US" dirty="0"/>
              <a:t>する。</a:t>
            </a:r>
            <a:endParaRPr kumimoji="1" lang="ja-JP" altLang="en-US" dirty="0"/>
          </a:p>
        </p:txBody>
      </p:sp>
    </p:spTree>
    <p:extLst>
      <p:ext uri="{BB962C8B-B14F-4D97-AF65-F5344CB8AC3E}">
        <p14:creationId xmlns:p14="http://schemas.microsoft.com/office/powerpoint/2010/main" val="46411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個別機能訓練加算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en-US" altLang="ja-JP" dirty="0"/>
              <a:t>ADL</a:t>
            </a:r>
            <a:r>
              <a:rPr lang="ja-JP" altLang="en-US" dirty="0"/>
              <a:t>・</a:t>
            </a:r>
            <a:r>
              <a:rPr lang="en-US" altLang="ja-JP" dirty="0"/>
              <a:t>IADL </a:t>
            </a:r>
            <a:r>
              <a:rPr lang="ja-JP" altLang="en-US" dirty="0"/>
              <a:t>の維持・向上を目的とした機能訓練を実施している事業所の評価</a:t>
            </a:r>
          </a:p>
          <a:p>
            <a:r>
              <a:rPr lang="ja-JP" altLang="en-US" dirty="0"/>
              <a:t>事業所が利用者の住まいを訪問して</a:t>
            </a:r>
            <a:r>
              <a:rPr lang="ja-JP" altLang="en-US" dirty="0" smtClean="0"/>
              <a:t>個別機能</a:t>
            </a:r>
            <a:r>
              <a:rPr lang="ja-JP" altLang="en-US" dirty="0"/>
              <a:t>訓練計画を作成した上で、専従</a:t>
            </a:r>
            <a:r>
              <a:rPr lang="ja-JP" altLang="en-US" dirty="0" smtClean="0"/>
              <a:t>として</a:t>
            </a:r>
            <a:r>
              <a:rPr lang="ja-JP" altLang="en-US" dirty="0"/>
              <a:t>配置された機能訓練指導員が、</a:t>
            </a:r>
            <a:r>
              <a:rPr lang="en-US" altLang="ja-JP" dirty="0"/>
              <a:t>ADL</a:t>
            </a:r>
            <a:r>
              <a:rPr lang="ja-JP" altLang="en-US" dirty="0"/>
              <a:t>・</a:t>
            </a:r>
            <a:r>
              <a:rPr lang="en-US" altLang="ja-JP" dirty="0"/>
              <a:t>IADL </a:t>
            </a:r>
            <a:r>
              <a:rPr lang="ja-JP" altLang="en-US" dirty="0"/>
              <a:t>の維持・向上を目的として実施</a:t>
            </a:r>
            <a:r>
              <a:rPr lang="ja-JP" altLang="en-US" dirty="0" smtClean="0"/>
              <a:t>する</a:t>
            </a:r>
            <a:r>
              <a:rPr lang="ja-JP" altLang="en-US" dirty="0"/>
              <a:t>個別の機能訓練を実施する場合には、新たな加算として評価する。</a:t>
            </a:r>
          </a:p>
          <a:p>
            <a:r>
              <a:rPr lang="zh-TW" altLang="en-US" dirty="0"/>
              <a:t>個別機能訓練加算（新規） ⇒ </a:t>
            </a:r>
            <a:r>
              <a:rPr lang="en-US" altLang="zh-TW" dirty="0"/>
              <a:t>56 </a:t>
            </a:r>
            <a:r>
              <a:rPr lang="zh-TW" altLang="en-US" dirty="0"/>
              <a:t>単位／日</a:t>
            </a:r>
            <a:endParaRPr kumimoji="1" lang="ja-JP" altLang="en-US" dirty="0"/>
          </a:p>
        </p:txBody>
      </p:sp>
    </p:spTree>
    <p:extLst>
      <p:ext uri="{BB962C8B-B14F-4D97-AF65-F5344CB8AC3E}">
        <p14:creationId xmlns:p14="http://schemas.microsoft.com/office/powerpoint/2010/main" val="3242724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個別機能訓練加算の算定要件</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pPr marL="0" indent="0">
              <a:buNone/>
            </a:pPr>
            <a:r>
              <a:rPr lang="ja-JP" altLang="en-US" sz="2400" dirty="0" smtClean="0"/>
              <a:t> 次</a:t>
            </a:r>
            <a:r>
              <a:rPr lang="ja-JP" altLang="en-US" sz="2400" dirty="0"/>
              <a:t>に掲げる基準のいずれにも適合すること。</a:t>
            </a:r>
          </a:p>
          <a:p>
            <a:r>
              <a:rPr lang="ja-JP" altLang="en-US" sz="2400" dirty="0"/>
              <a:t>⑴ 専ら機能訓練指導員の職務に従事する理学療法士等を一名</a:t>
            </a:r>
            <a:r>
              <a:rPr lang="ja-JP" altLang="en-US" sz="2400" dirty="0" smtClean="0"/>
              <a:t>以上配置</a:t>
            </a:r>
            <a:r>
              <a:rPr lang="ja-JP" altLang="en-US" sz="2400" dirty="0"/>
              <a:t>していること。</a:t>
            </a:r>
          </a:p>
          <a:p>
            <a:r>
              <a:rPr lang="ja-JP" altLang="en-US" sz="2400" dirty="0"/>
              <a:t>⑵ 機能訓練指導員等が共同して、利用者の生活機能向上に</a:t>
            </a:r>
            <a:r>
              <a:rPr lang="ja-JP" altLang="en-US" sz="2400" dirty="0" smtClean="0"/>
              <a:t>資するよう</a:t>
            </a:r>
            <a:r>
              <a:rPr lang="ja-JP" altLang="en-US" sz="2400" dirty="0"/>
              <a:t>利用者ごとの心身の状況を重視した個別機能訓練計画を</a:t>
            </a:r>
            <a:r>
              <a:rPr lang="ja-JP" altLang="en-US" sz="2400" dirty="0" smtClean="0"/>
              <a:t>作成して</a:t>
            </a:r>
            <a:r>
              <a:rPr lang="ja-JP" altLang="en-US" sz="2400" dirty="0"/>
              <a:t>いること。</a:t>
            </a:r>
          </a:p>
          <a:p>
            <a:r>
              <a:rPr lang="ja-JP" altLang="en-US" sz="2400" dirty="0"/>
              <a:t>⑶ 個別機能訓練計画に基づき、利用者の生活機能向上を目的と</a:t>
            </a:r>
            <a:r>
              <a:rPr lang="ja-JP" altLang="en-US" sz="2400" dirty="0" smtClean="0"/>
              <a:t>する</a:t>
            </a:r>
            <a:r>
              <a:rPr lang="ja-JP" altLang="en-US" sz="2400" dirty="0"/>
              <a:t>機能訓練の項目を準備し、理学療法士等が、利用者の心身の</a:t>
            </a:r>
            <a:r>
              <a:rPr lang="ja-JP" altLang="en-US" sz="2400" dirty="0" smtClean="0"/>
              <a:t>状況</a:t>
            </a:r>
            <a:r>
              <a:rPr lang="ja-JP" altLang="en-US" sz="2400" dirty="0"/>
              <a:t>に応じた機能訓練を適切に提供していること。</a:t>
            </a:r>
          </a:p>
          <a:p>
            <a:r>
              <a:rPr lang="ja-JP" altLang="en-US" sz="2400" dirty="0"/>
              <a:t>⑷ 機能訓練指導員等が利用者の居宅を訪問した上で、個別機能</a:t>
            </a:r>
            <a:r>
              <a:rPr lang="ja-JP" altLang="en-US" sz="2400" dirty="0" smtClean="0"/>
              <a:t>訓練</a:t>
            </a:r>
            <a:r>
              <a:rPr lang="ja-JP" altLang="en-US" sz="2400" dirty="0"/>
              <a:t>計画を作成し、その後三月ごとに一回以上、利用者の居宅を</a:t>
            </a:r>
            <a:r>
              <a:rPr lang="ja-JP" altLang="en-US" sz="2400" dirty="0" smtClean="0"/>
              <a:t>訪問</a:t>
            </a:r>
            <a:r>
              <a:rPr lang="ja-JP" altLang="en-US" sz="2400" dirty="0"/>
              <a:t>した上で、当該利用者又はその家族に対して、機能訓練の</a:t>
            </a:r>
            <a:r>
              <a:rPr lang="ja-JP" altLang="en-US" sz="2400" dirty="0" smtClean="0"/>
              <a:t>内容と</a:t>
            </a:r>
            <a:r>
              <a:rPr lang="ja-JP" altLang="en-US" sz="2400" dirty="0"/>
              <a:t>個別機能訓練計画</a:t>
            </a:r>
            <a:r>
              <a:rPr lang="ja-JP" altLang="en-US" sz="2400" dirty="0" smtClean="0"/>
              <a:t>の</a:t>
            </a:r>
            <a:r>
              <a:rPr lang="ja-JP" altLang="en-US" sz="2400" dirty="0"/>
              <a:t>進捗状況等を説明し、訓練内容の見直し</a:t>
            </a:r>
            <a:r>
              <a:rPr lang="ja-JP" altLang="en-US" sz="2400" dirty="0" smtClean="0"/>
              <a:t>等を</a:t>
            </a:r>
            <a:r>
              <a:rPr lang="ja-JP" altLang="en-US" sz="2400" dirty="0"/>
              <a:t>行っていること。</a:t>
            </a:r>
            <a:endParaRPr kumimoji="1" lang="ja-JP" altLang="en-US" sz="2400" dirty="0"/>
          </a:p>
        </p:txBody>
      </p:sp>
    </p:spTree>
    <p:extLst>
      <p:ext uri="{BB962C8B-B14F-4D97-AF65-F5344CB8AC3E}">
        <p14:creationId xmlns:p14="http://schemas.microsoft.com/office/powerpoint/2010/main" val="3192537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個別機能訓練体制加算を算定しているのであれば、頑張れば算定可能！</a:t>
            </a:r>
            <a:endParaRPr kumimoji="1" lang="en-US" altLang="ja-JP" dirty="0" smtClean="0"/>
          </a:p>
          <a:p>
            <a:endParaRPr lang="en-US" altLang="ja-JP" dirty="0"/>
          </a:p>
          <a:p>
            <a:r>
              <a:rPr kumimoji="1" lang="ja-JP" altLang="en-US" dirty="0" smtClean="0"/>
              <a:t>ではないようです・・・</a:t>
            </a:r>
            <a:endParaRPr kumimoji="1" lang="ja-JP" altLang="en-US" dirty="0"/>
          </a:p>
        </p:txBody>
      </p:sp>
    </p:spTree>
    <p:extLst>
      <p:ext uri="{BB962C8B-B14F-4D97-AF65-F5344CB8AC3E}">
        <p14:creationId xmlns:p14="http://schemas.microsoft.com/office/powerpoint/2010/main" val="1106286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67296" y="692696"/>
            <a:ext cx="8104374" cy="2240459"/>
          </a:xfrm>
          <a:prstGeom prst="rect">
            <a:avLst/>
          </a:prstGeom>
        </p:spPr>
      </p:pic>
      <p:pic>
        <p:nvPicPr>
          <p:cNvPr id="5" name="図 4"/>
          <p:cNvPicPr>
            <a:picLocks noChangeAspect="1"/>
          </p:cNvPicPr>
          <p:nvPr/>
        </p:nvPicPr>
        <p:blipFill>
          <a:blip r:embed="rId3"/>
          <a:stretch>
            <a:fillRect/>
          </a:stretch>
        </p:blipFill>
        <p:spPr>
          <a:xfrm>
            <a:off x="67296" y="2996952"/>
            <a:ext cx="8104374" cy="3600400"/>
          </a:xfrm>
          <a:prstGeom prst="rect">
            <a:avLst/>
          </a:prstGeom>
        </p:spPr>
      </p:pic>
    </p:spTree>
    <p:extLst>
      <p:ext uri="{BB962C8B-B14F-4D97-AF65-F5344CB8AC3E}">
        <p14:creationId xmlns:p14="http://schemas.microsoft.com/office/powerpoint/2010/main" val="170754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6772" y="1234480"/>
            <a:ext cx="8758399" cy="1070303"/>
          </a:xfrm>
          <a:prstGeom prst="rect">
            <a:avLst/>
          </a:prstGeom>
        </p:spPr>
      </p:pic>
      <p:pic>
        <p:nvPicPr>
          <p:cNvPr id="5" name="図 4"/>
          <p:cNvPicPr>
            <a:picLocks noChangeAspect="1"/>
          </p:cNvPicPr>
          <p:nvPr/>
        </p:nvPicPr>
        <p:blipFill>
          <a:blip r:embed="rId3"/>
          <a:stretch>
            <a:fillRect/>
          </a:stretch>
        </p:blipFill>
        <p:spPr>
          <a:xfrm>
            <a:off x="30436" y="1988840"/>
            <a:ext cx="8833773" cy="2698371"/>
          </a:xfrm>
          <a:prstGeom prst="rect">
            <a:avLst/>
          </a:prstGeom>
        </p:spPr>
      </p:pic>
    </p:spTree>
    <p:extLst>
      <p:ext uri="{BB962C8B-B14F-4D97-AF65-F5344CB8AC3E}">
        <p14:creationId xmlns:p14="http://schemas.microsoft.com/office/powerpoint/2010/main" val="1567599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146815"/>
            <a:ext cx="8745999" cy="3218289"/>
          </a:xfrm>
          <a:prstGeom prst="rect">
            <a:avLst/>
          </a:prstGeom>
        </p:spPr>
      </p:pic>
    </p:spTree>
    <p:extLst>
      <p:ext uri="{BB962C8B-B14F-4D97-AF65-F5344CB8AC3E}">
        <p14:creationId xmlns:p14="http://schemas.microsoft.com/office/powerpoint/2010/main" val="3114870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3696" y="1340768"/>
            <a:ext cx="8868353" cy="1440160"/>
          </a:xfrm>
          <a:prstGeom prst="rect">
            <a:avLst/>
          </a:prstGeom>
        </p:spPr>
      </p:pic>
    </p:spTree>
    <p:extLst>
      <p:ext uri="{BB962C8B-B14F-4D97-AF65-F5344CB8AC3E}">
        <p14:creationId xmlns:p14="http://schemas.microsoft.com/office/powerpoint/2010/main" val="1184664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205889"/>
            <a:ext cx="8714042" cy="3159215"/>
          </a:xfrm>
          <a:prstGeom prst="rect">
            <a:avLst/>
          </a:prstGeom>
        </p:spPr>
      </p:pic>
    </p:spTree>
    <p:extLst>
      <p:ext uri="{BB962C8B-B14F-4D97-AF65-F5344CB8AC3E}">
        <p14:creationId xmlns:p14="http://schemas.microsoft.com/office/powerpoint/2010/main" val="2358301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026423"/>
            <a:ext cx="8567722" cy="2186553"/>
          </a:xfrm>
          <a:prstGeom prst="rect">
            <a:avLst/>
          </a:prstGeom>
        </p:spPr>
      </p:pic>
      <p:pic>
        <p:nvPicPr>
          <p:cNvPr id="5" name="図 4"/>
          <p:cNvPicPr>
            <a:picLocks noChangeAspect="1"/>
          </p:cNvPicPr>
          <p:nvPr/>
        </p:nvPicPr>
        <p:blipFill>
          <a:blip r:embed="rId3"/>
          <a:stretch>
            <a:fillRect/>
          </a:stretch>
        </p:blipFill>
        <p:spPr>
          <a:xfrm>
            <a:off x="0" y="3222228"/>
            <a:ext cx="8720984" cy="2222996"/>
          </a:xfrm>
          <a:prstGeom prst="rect">
            <a:avLst/>
          </a:prstGeom>
        </p:spPr>
      </p:pic>
    </p:spTree>
    <p:extLst>
      <p:ext uri="{BB962C8B-B14F-4D97-AF65-F5344CB8AC3E}">
        <p14:creationId xmlns:p14="http://schemas.microsoft.com/office/powerpoint/2010/main" val="111920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一単位当たりの単価</a:t>
            </a:r>
            <a:endParaRPr kumimoji="1" lang="ja-JP" altLang="en-US" dirty="0"/>
          </a:p>
        </p:txBody>
      </p:sp>
      <p:sp>
        <p:nvSpPr>
          <p:cNvPr id="5" name="コンテンツ プレースホルダー 4"/>
          <p:cNvSpPr>
            <a:spLocks noGrp="1"/>
          </p:cNvSpPr>
          <p:nvPr>
            <p:ph idx="1"/>
          </p:nvPr>
        </p:nvSpPr>
        <p:spPr/>
        <p:txBody>
          <a:bodyPr/>
          <a:lstStyle/>
          <a:p>
            <a:r>
              <a:rPr lang="zh-TW" altLang="en-US" dirty="0"/>
              <a:t>短期入所生活介護（４５％） ⇒ 短期入所生活介護（５５％</a:t>
            </a:r>
            <a:r>
              <a:rPr lang="zh-TW" altLang="en-US" dirty="0" smtClean="0"/>
              <a:t>）</a:t>
            </a:r>
            <a:endParaRPr lang="en-US" altLang="zh-TW" dirty="0" smtClean="0"/>
          </a:p>
          <a:p>
            <a:endParaRPr kumimoji="1" lang="en-US" altLang="ja-JP" dirty="0"/>
          </a:p>
          <a:p>
            <a:endParaRPr lang="en-US" altLang="ja-JP" dirty="0" smtClean="0"/>
          </a:p>
          <a:p>
            <a:r>
              <a:rPr kumimoji="1" lang="ja-JP" altLang="en-US" dirty="0" smtClean="0"/>
              <a:t>その他の地域以外は、ベースアップ！</a:t>
            </a:r>
            <a:endParaRPr kumimoji="1" lang="ja-JP" altLang="en-US" dirty="0"/>
          </a:p>
        </p:txBody>
      </p:sp>
    </p:spTree>
    <p:extLst>
      <p:ext uri="{BB962C8B-B14F-4D97-AF65-F5344CB8AC3E}">
        <p14:creationId xmlns:p14="http://schemas.microsoft.com/office/powerpoint/2010/main" val="3790585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4" y="1844824"/>
            <a:ext cx="8517513" cy="1080120"/>
          </a:xfrm>
          <a:prstGeom prst="rect">
            <a:avLst/>
          </a:prstGeom>
        </p:spPr>
      </p:pic>
    </p:spTree>
    <p:extLst>
      <p:ext uri="{BB962C8B-B14F-4D97-AF65-F5344CB8AC3E}">
        <p14:creationId xmlns:p14="http://schemas.microsoft.com/office/powerpoint/2010/main" val="2589996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 y="1052736"/>
            <a:ext cx="8860911" cy="5184576"/>
          </a:xfrm>
          <a:prstGeom prst="rect">
            <a:avLst/>
          </a:prstGeom>
        </p:spPr>
      </p:pic>
    </p:spTree>
    <p:extLst>
      <p:ext uri="{BB962C8B-B14F-4D97-AF65-F5344CB8AC3E}">
        <p14:creationId xmlns:p14="http://schemas.microsoft.com/office/powerpoint/2010/main" val="582850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医療連携強化加算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重度者への対応の強化</a:t>
            </a:r>
          </a:p>
          <a:p>
            <a:r>
              <a:rPr lang="ja-JP" altLang="en-US" dirty="0"/>
              <a:t>重度者の増加に対応するため、急変の予測や早期発見等のために看護職員に</a:t>
            </a:r>
            <a:r>
              <a:rPr lang="ja-JP" altLang="en-US" dirty="0" smtClean="0"/>
              <a:t>よる定期的</a:t>
            </a:r>
            <a:r>
              <a:rPr lang="ja-JP" altLang="en-US" dirty="0"/>
              <a:t>な巡視や、主治の医師と連絡が取れない等の場合における対応に係る</a:t>
            </a:r>
            <a:r>
              <a:rPr lang="ja-JP" altLang="en-US" dirty="0" smtClean="0"/>
              <a:t>取決めを</a:t>
            </a:r>
            <a:r>
              <a:rPr lang="ja-JP" altLang="en-US" dirty="0"/>
              <a:t>事前に行うなどの要件を満たし、実際に重度な利用者を受け入れた場合には、</a:t>
            </a:r>
            <a:r>
              <a:rPr lang="ja-JP" altLang="en-US" dirty="0" smtClean="0"/>
              <a:t>新た</a:t>
            </a:r>
            <a:r>
              <a:rPr lang="ja-JP" altLang="en-US" dirty="0"/>
              <a:t>な加算として評価する。</a:t>
            </a:r>
          </a:p>
          <a:p>
            <a:r>
              <a:rPr lang="zh-TW" altLang="en-US" dirty="0"/>
              <a:t>医療連携強化加算（新規） ⇒ </a:t>
            </a:r>
            <a:r>
              <a:rPr lang="en-US" altLang="zh-TW" dirty="0"/>
              <a:t>58 </a:t>
            </a:r>
            <a:r>
              <a:rPr lang="zh-TW" altLang="en-US" dirty="0"/>
              <a:t>単位／日</a:t>
            </a:r>
            <a:endParaRPr kumimoji="1" lang="ja-JP" altLang="en-US" dirty="0"/>
          </a:p>
        </p:txBody>
      </p:sp>
    </p:spTree>
    <p:extLst>
      <p:ext uri="{BB962C8B-B14F-4D97-AF65-F5344CB8AC3E}">
        <p14:creationId xmlns:p14="http://schemas.microsoft.com/office/powerpoint/2010/main" val="2240539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医療連携強化</a:t>
            </a:r>
            <a:r>
              <a:rPr lang="zh-TW" altLang="en-US" dirty="0" smtClean="0"/>
              <a:t>加算</a:t>
            </a:r>
            <a:r>
              <a:rPr lang="ja-JP" altLang="en-US" dirty="0" smtClean="0"/>
              <a:t>の算定要件</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pPr marL="0" indent="0">
              <a:buNone/>
            </a:pPr>
            <a:r>
              <a:rPr lang="ja-JP" altLang="en-US" sz="1800" dirty="0" smtClean="0"/>
              <a:t> （</a:t>
            </a:r>
            <a:r>
              <a:rPr lang="ja-JP" altLang="en-US" sz="1800" dirty="0"/>
              <a:t>事業所要件）</a:t>
            </a:r>
          </a:p>
          <a:p>
            <a:pPr marL="0" indent="0">
              <a:buNone/>
            </a:pPr>
            <a:r>
              <a:rPr lang="ja-JP" altLang="en-US" sz="1800" dirty="0" smtClean="0"/>
              <a:t>   以下</a:t>
            </a:r>
            <a:r>
              <a:rPr lang="ja-JP" altLang="en-US" sz="1800" dirty="0"/>
              <a:t>のいずれにも適合すること。</a:t>
            </a:r>
          </a:p>
          <a:p>
            <a:r>
              <a:rPr lang="ja-JP" altLang="en-US" sz="1800" dirty="0" smtClean="0"/>
              <a:t>看護</a:t>
            </a:r>
            <a:r>
              <a:rPr lang="ja-JP" altLang="en-US" sz="1800" dirty="0"/>
              <a:t>体制加算（</a:t>
            </a:r>
            <a:r>
              <a:rPr lang="en-US" altLang="ja-JP" sz="1800" dirty="0"/>
              <a:t>Ⅱ</a:t>
            </a:r>
            <a:r>
              <a:rPr lang="ja-JP" altLang="en-US" sz="1800" dirty="0"/>
              <a:t>）を算定していること。</a:t>
            </a:r>
          </a:p>
          <a:p>
            <a:r>
              <a:rPr lang="ja-JP" altLang="en-US" sz="1800" dirty="0" smtClean="0"/>
              <a:t>急変</a:t>
            </a:r>
            <a:r>
              <a:rPr lang="ja-JP" altLang="en-US" sz="1800" dirty="0"/>
              <a:t>の予測や早期発見等のため、看護職員による定期的な巡視を行っていること</a:t>
            </a:r>
          </a:p>
          <a:p>
            <a:r>
              <a:rPr lang="ja-JP" altLang="en-US" sz="1800" dirty="0" smtClean="0"/>
              <a:t>主</a:t>
            </a:r>
            <a:r>
              <a:rPr lang="ja-JP" altLang="en-US" sz="1800" dirty="0"/>
              <a:t>治の医師と連絡が取れない等の場合に備えて、あらかじめ協力医療機関を定め、</a:t>
            </a:r>
          </a:p>
          <a:p>
            <a:r>
              <a:rPr lang="ja-JP" altLang="en-US" sz="1800" dirty="0"/>
              <a:t>緊急やむを得ない場合の対応に係る取り決めを行っていること。</a:t>
            </a:r>
          </a:p>
          <a:p>
            <a:r>
              <a:rPr lang="ja-JP" altLang="en-US" sz="1800" dirty="0" smtClean="0"/>
              <a:t>急変</a:t>
            </a:r>
            <a:r>
              <a:rPr lang="ja-JP" altLang="en-US" sz="1800" dirty="0"/>
              <a:t>時の医療提供の方針について、利用者から合意を得ていること。</a:t>
            </a:r>
          </a:p>
          <a:p>
            <a:pPr marL="0" indent="0">
              <a:buNone/>
            </a:pPr>
            <a:r>
              <a:rPr lang="ja-JP" altLang="en-US" sz="1800" dirty="0" smtClean="0"/>
              <a:t> （</a:t>
            </a:r>
            <a:r>
              <a:rPr lang="ja-JP" altLang="en-US" sz="1800" dirty="0"/>
              <a:t>利用者要件）</a:t>
            </a:r>
          </a:p>
          <a:p>
            <a:pPr marL="0" indent="0">
              <a:buNone/>
            </a:pPr>
            <a:r>
              <a:rPr lang="ja-JP" altLang="en-US" sz="1800" dirty="0" smtClean="0"/>
              <a:t>   以下</a:t>
            </a:r>
            <a:r>
              <a:rPr lang="ja-JP" altLang="en-US" sz="1800" dirty="0"/>
              <a:t>のいずれかの状態であること。</a:t>
            </a:r>
          </a:p>
          <a:p>
            <a:r>
              <a:rPr lang="ja-JP" altLang="en-US" sz="1800" dirty="0" smtClean="0"/>
              <a:t>喀痰</a:t>
            </a:r>
            <a:r>
              <a:rPr lang="ja-JP" altLang="en-US" sz="1800" dirty="0"/>
              <a:t>吸引を実施している状態。</a:t>
            </a:r>
          </a:p>
          <a:p>
            <a:r>
              <a:rPr lang="ja-JP" altLang="en-US" sz="1800" dirty="0" smtClean="0"/>
              <a:t>呼吸</a:t>
            </a:r>
            <a:r>
              <a:rPr lang="ja-JP" altLang="en-US" sz="1800" dirty="0"/>
              <a:t>障害等により人工呼吸器を使用している状態。</a:t>
            </a:r>
          </a:p>
          <a:p>
            <a:r>
              <a:rPr lang="ja-JP" altLang="en-US" sz="1800" dirty="0" smtClean="0"/>
              <a:t>中心</a:t>
            </a:r>
            <a:r>
              <a:rPr lang="ja-JP" altLang="en-US" sz="1800" dirty="0"/>
              <a:t>静脈注射を実施している状態。</a:t>
            </a:r>
          </a:p>
          <a:p>
            <a:r>
              <a:rPr lang="ja-JP" altLang="en-US" sz="1800" dirty="0" smtClean="0"/>
              <a:t>人工</a:t>
            </a:r>
            <a:r>
              <a:rPr lang="ja-JP" altLang="en-US" sz="1800" dirty="0"/>
              <a:t>腎臓を実施している状態。</a:t>
            </a:r>
          </a:p>
          <a:p>
            <a:r>
              <a:rPr lang="ja-JP" altLang="en-US" sz="1800" dirty="0" smtClean="0"/>
              <a:t>重篤</a:t>
            </a:r>
            <a:r>
              <a:rPr lang="ja-JP" altLang="en-US" sz="1800" dirty="0"/>
              <a:t>な心機能障害、呼吸障害等により常時モニター測定を実施している状態。</a:t>
            </a:r>
          </a:p>
          <a:p>
            <a:r>
              <a:rPr lang="ja-JP" altLang="en-US" sz="1800" dirty="0" smtClean="0"/>
              <a:t>人工</a:t>
            </a:r>
            <a:r>
              <a:rPr lang="ja-JP" altLang="en-US" sz="1800" dirty="0"/>
              <a:t>膀胱又は人工肛門の処置を実施している状態。</a:t>
            </a:r>
          </a:p>
          <a:p>
            <a:r>
              <a:rPr lang="ja-JP" altLang="en-US" sz="1800" dirty="0" smtClean="0"/>
              <a:t>経</a:t>
            </a:r>
            <a:r>
              <a:rPr lang="ja-JP" altLang="en-US" sz="1800" dirty="0"/>
              <a:t>鼻胃管や胃瘻等の経腸栄養が行われている状態。</a:t>
            </a:r>
          </a:p>
          <a:p>
            <a:r>
              <a:rPr lang="ja-JP" altLang="en-US" sz="1800" dirty="0" smtClean="0"/>
              <a:t>褥</a:t>
            </a:r>
            <a:r>
              <a:rPr lang="ja-JP" altLang="en-US" sz="1800" dirty="0"/>
              <a:t>瘡に対する治療を実施している状態。</a:t>
            </a:r>
          </a:p>
          <a:p>
            <a:r>
              <a:rPr lang="ja-JP" altLang="en-US" sz="1800" dirty="0" smtClean="0"/>
              <a:t>気管</a:t>
            </a:r>
            <a:r>
              <a:rPr lang="ja-JP" altLang="en-US" sz="1800" dirty="0"/>
              <a:t>切開が行われている状態。</a:t>
            </a:r>
            <a:endParaRPr kumimoji="1" lang="ja-JP" altLang="en-US" sz="1800" dirty="0"/>
          </a:p>
        </p:txBody>
      </p:sp>
    </p:spTree>
    <p:extLst>
      <p:ext uri="{BB962C8B-B14F-4D97-AF65-F5344CB8AC3E}">
        <p14:creationId xmlns:p14="http://schemas.microsoft.com/office/powerpoint/2010/main" val="3879574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412776"/>
            <a:ext cx="8932056" cy="2880320"/>
          </a:xfrm>
          <a:prstGeom prst="rect">
            <a:avLst/>
          </a:prstGeom>
        </p:spPr>
      </p:pic>
    </p:spTree>
    <p:extLst>
      <p:ext uri="{BB962C8B-B14F-4D97-AF65-F5344CB8AC3E}">
        <p14:creationId xmlns:p14="http://schemas.microsoft.com/office/powerpoint/2010/main" val="1477185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0" y="1340768"/>
            <a:ext cx="8893886" cy="1549457"/>
          </a:xfrm>
          <a:prstGeom prst="rect">
            <a:avLst/>
          </a:prstGeom>
        </p:spPr>
      </p:pic>
      <p:pic>
        <p:nvPicPr>
          <p:cNvPr id="5" name="図 4"/>
          <p:cNvPicPr>
            <a:picLocks noChangeAspect="1"/>
          </p:cNvPicPr>
          <p:nvPr/>
        </p:nvPicPr>
        <p:blipFill>
          <a:blip r:embed="rId3"/>
          <a:stretch>
            <a:fillRect/>
          </a:stretch>
        </p:blipFill>
        <p:spPr>
          <a:xfrm>
            <a:off x="0" y="2939207"/>
            <a:ext cx="8986851" cy="573299"/>
          </a:xfrm>
          <a:prstGeom prst="rect">
            <a:avLst/>
          </a:prstGeom>
        </p:spPr>
      </p:pic>
    </p:spTree>
    <p:extLst>
      <p:ext uri="{BB962C8B-B14F-4D97-AF65-F5344CB8AC3E}">
        <p14:creationId xmlns:p14="http://schemas.microsoft.com/office/powerpoint/2010/main" val="3712353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28476" y="1268760"/>
            <a:ext cx="8701280" cy="2880320"/>
          </a:xfrm>
          <a:prstGeom prst="rect">
            <a:avLst/>
          </a:prstGeom>
        </p:spPr>
      </p:pic>
    </p:spTree>
    <p:extLst>
      <p:ext uri="{BB962C8B-B14F-4D97-AF65-F5344CB8AC3E}">
        <p14:creationId xmlns:p14="http://schemas.microsoft.com/office/powerpoint/2010/main" val="3003215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 y="1196752"/>
            <a:ext cx="8967811" cy="3816424"/>
          </a:xfrm>
          <a:prstGeom prst="rect">
            <a:avLst/>
          </a:prstGeom>
        </p:spPr>
      </p:pic>
    </p:spTree>
    <p:extLst>
      <p:ext uri="{BB962C8B-B14F-4D97-AF65-F5344CB8AC3E}">
        <p14:creationId xmlns:p14="http://schemas.microsoft.com/office/powerpoint/2010/main" val="1572281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980728"/>
            <a:ext cx="8718112" cy="4752528"/>
          </a:xfrm>
          <a:prstGeom prst="rect">
            <a:avLst/>
          </a:prstGeom>
        </p:spPr>
      </p:pic>
    </p:spTree>
    <p:extLst>
      <p:ext uri="{BB962C8B-B14F-4D97-AF65-F5344CB8AC3E}">
        <p14:creationId xmlns:p14="http://schemas.microsoft.com/office/powerpoint/2010/main" val="25833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467822" y="1155311"/>
            <a:ext cx="8350704" cy="1163134"/>
          </a:xfrm>
          <a:prstGeom prst="rect">
            <a:avLst/>
          </a:prstGeom>
        </p:spPr>
      </p:pic>
      <p:pic>
        <p:nvPicPr>
          <p:cNvPr id="5" name="図 4"/>
          <p:cNvPicPr>
            <a:picLocks noChangeAspect="1"/>
          </p:cNvPicPr>
          <p:nvPr/>
        </p:nvPicPr>
        <p:blipFill>
          <a:blip r:embed="rId3"/>
          <a:stretch>
            <a:fillRect/>
          </a:stretch>
        </p:blipFill>
        <p:spPr>
          <a:xfrm>
            <a:off x="20464" y="2318445"/>
            <a:ext cx="8798062" cy="1774524"/>
          </a:xfrm>
          <a:prstGeom prst="rect">
            <a:avLst/>
          </a:prstGeom>
        </p:spPr>
      </p:pic>
    </p:spTree>
    <p:extLst>
      <p:ext uri="{BB962C8B-B14F-4D97-AF65-F5344CB8AC3E}">
        <p14:creationId xmlns:p14="http://schemas.microsoft.com/office/powerpoint/2010/main" val="283824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基本サービス費の減額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要介護５併設多床室</a:t>
            </a:r>
            <a:endParaRPr kumimoji="1" lang="en-US" altLang="ja-JP" dirty="0" smtClean="0"/>
          </a:p>
          <a:p>
            <a:r>
              <a:rPr lang="ja-JP" altLang="en-US" dirty="0" smtClean="0"/>
              <a:t>現行９６</a:t>
            </a:r>
            <a:r>
              <a:rPr lang="ja-JP" altLang="en-US" dirty="0"/>
              <a:t>４</a:t>
            </a:r>
            <a:r>
              <a:rPr lang="ja-JP" altLang="en-US" dirty="0" smtClean="0"/>
              <a:t>単位→改定９１３単位（８月まで）</a:t>
            </a:r>
            <a:endParaRPr lang="en-US" altLang="ja-JP" dirty="0" smtClean="0"/>
          </a:p>
          <a:p>
            <a:pPr lvl="1"/>
            <a:r>
              <a:rPr kumimoji="1" lang="ja-JP" altLang="en-US" dirty="0" smtClean="0"/>
              <a:t>５１単位減　　</a:t>
            </a:r>
            <a:r>
              <a:rPr lang="ja-JP" altLang="en-US" dirty="0"/>
              <a:t>５．３</a:t>
            </a:r>
            <a:r>
              <a:rPr lang="en-US" altLang="ja-JP" dirty="0"/>
              <a:t>%</a:t>
            </a:r>
            <a:r>
              <a:rPr lang="ja-JP" altLang="en-US" dirty="0" smtClean="0"/>
              <a:t>減</a:t>
            </a:r>
            <a:endParaRPr lang="en-US" altLang="ja-JP" dirty="0"/>
          </a:p>
          <a:p>
            <a:r>
              <a:rPr lang="ja-JP" altLang="en-US" dirty="0" smtClean="0"/>
              <a:t>要介護５併設型ユニット個室</a:t>
            </a:r>
            <a:endParaRPr lang="en-US" altLang="ja-JP" dirty="0" smtClean="0"/>
          </a:p>
          <a:p>
            <a:r>
              <a:rPr lang="ja-JP" altLang="en-US" dirty="0" smtClean="0"/>
              <a:t>現行９９８単位→改定９４６単位</a:t>
            </a:r>
            <a:endParaRPr lang="en-US" altLang="ja-JP" dirty="0" smtClean="0"/>
          </a:p>
          <a:p>
            <a:pPr lvl="1"/>
            <a:r>
              <a:rPr lang="ja-JP" altLang="en-US" dirty="0" smtClean="0"/>
              <a:t>５２単位減　　５．２％減</a:t>
            </a:r>
            <a:endParaRPr lang="ja-JP" altLang="en-US" dirty="0"/>
          </a:p>
        </p:txBody>
      </p:sp>
    </p:spTree>
    <p:extLst>
      <p:ext uri="{BB962C8B-B14F-4D97-AF65-F5344CB8AC3E}">
        <p14:creationId xmlns:p14="http://schemas.microsoft.com/office/powerpoint/2010/main" val="802840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107504" y="1124744"/>
            <a:ext cx="8795081" cy="4248472"/>
          </a:xfrm>
          <a:prstGeom prst="rect">
            <a:avLst/>
          </a:prstGeom>
        </p:spPr>
      </p:pic>
    </p:spTree>
    <p:extLst>
      <p:ext uri="{BB962C8B-B14F-4D97-AF65-F5344CB8AC3E}">
        <p14:creationId xmlns:p14="http://schemas.microsoft.com/office/powerpoint/2010/main" val="114571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83868" y="2132856"/>
            <a:ext cx="8976263" cy="1148839"/>
          </a:xfrm>
          <a:prstGeom prst="rect">
            <a:avLst/>
          </a:prstGeom>
        </p:spPr>
      </p:pic>
    </p:spTree>
    <p:extLst>
      <p:ext uri="{BB962C8B-B14F-4D97-AF65-F5344CB8AC3E}">
        <p14:creationId xmlns:p14="http://schemas.microsoft.com/office/powerpoint/2010/main" val="3873525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長期利用者の基本報酬の</a:t>
            </a:r>
            <a:r>
              <a:rPr lang="ja-JP" altLang="en-US" sz="4000" dirty="0" smtClean="0"/>
              <a:t>適正化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長期間</a:t>
            </a:r>
            <a:r>
              <a:rPr lang="ja-JP" altLang="en-US" dirty="0"/>
              <a:t>の利用者（自費利用などを挟み実質連続</a:t>
            </a:r>
            <a:r>
              <a:rPr lang="en-US" altLang="ja-JP" dirty="0"/>
              <a:t>30 </a:t>
            </a:r>
            <a:r>
              <a:rPr lang="ja-JP" altLang="en-US" dirty="0"/>
              <a:t>日を超える利用者）に</a:t>
            </a:r>
            <a:r>
              <a:rPr lang="ja-JP" altLang="en-US" dirty="0" smtClean="0"/>
              <a:t>ついては</a:t>
            </a:r>
            <a:r>
              <a:rPr lang="ja-JP" altLang="en-US" dirty="0"/>
              <a:t>、基本報酬の評価を適正化する。</a:t>
            </a:r>
          </a:p>
          <a:p>
            <a:r>
              <a:rPr lang="ja-JP" altLang="en-US" dirty="0"/>
              <a:t>長期利用者に対する短期入所生活介護（新規） ⇒ △</a:t>
            </a:r>
            <a:r>
              <a:rPr lang="en-US" altLang="ja-JP" dirty="0"/>
              <a:t>30 </a:t>
            </a:r>
            <a:r>
              <a:rPr lang="ja-JP" altLang="en-US" dirty="0"/>
              <a:t>単位／日</a:t>
            </a:r>
            <a:endParaRPr kumimoji="1" lang="ja-JP" altLang="en-US" dirty="0"/>
          </a:p>
        </p:txBody>
      </p:sp>
    </p:spTree>
    <p:extLst>
      <p:ext uri="{BB962C8B-B14F-4D97-AF65-F5344CB8AC3E}">
        <p14:creationId xmlns:p14="http://schemas.microsoft.com/office/powerpoint/2010/main" val="6654571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算定要件</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連続</a:t>
            </a:r>
            <a:r>
              <a:rPr lang="ja-JP" altLang="en-US" dirty="0"/>
              <a:t>して</a:t>
            </a:r>
            <a:r>
              <a:rPr lang="en-US" altLang="ja-JP" dirty="0"/>
              <a:t>30 </a:t>
            </a:r>
            <a:r>
              <a:rPr lang="ja-JP" altLang="en-US" dirty="0"/>
              <a:t>日を超えて同一の指定短期入所生活介護事業所に入所（指定居宅</a:t>
            </a:r>
            <a:r>
              <a:rPr lang="ja-JP" altLang="en-US" dirty="0" smtClean="0"/>
              <a:t>サービス</a:t>
            </a:r>
            <a:r>
              <a:rPr lang="ja-JP" altLang="en-US" dirty="0"/>
              <a:t>基準に掲げる設備及び備品を利用した指定短期入所生活介護以外のサービス</a:t>
            </a:r>
            <a:r>
              <a:rPr lang="ja-JP" altLang="en-US" dirty="0" smtClean="0"/>
              <a:t>による</a:t>
            </a:r>
            <a:r>
              <a:rPr lang="ja-JP" altLang="en-US" dirty="0"/>
              <a:t>ものを含む。）している場合であって、指定短期入所生活介護を受けている</a:t>
            </a:r>
            <a:r>
              <a:rPr lang="ja-JP" altLang="en-US" dirty="0" smtClean="0"/>
              <a:t>利用者</a:t>
            </a:r>
            <a:r>
              <a:rPr lang="ja-JP" altLang="en-US" dirty="0"/>
              <a:t>に対して、指定短期入所生活介護を行った場合、所定単位数から減算を行う。</a:t>
            </a:r>
            <a:endParaRPr kumimoji="1" lang="ja-JP" altLang="en-US" dirty="0"/>
          </a:p>
        </p:txBody>
      </p:sp>
    </p:spTree>
    <p:extLst>
      <p:ext uri="{BB962C8B-B14F-4D97-AF65-F5344CB8AC3E}">
        <p14:creationId xmlns:p14="http://schemas.microsoft.com/office/powerpoint/2010/main" val="32541663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28475" y="1196752"/>
            <a:ext cx="9060563" cy="3744416"/>
          </a:xfrm>
          <a:prstGeom prst="rect">
            <a:avLst/>
          </a:prstGeom>
        </p:spPr>
      </p:pic>
    </p:spTree>
    <p:extLst>
      <p:ext uri="{BB962C8B-B14F-4D97-AF65-F5344CB8AC3E}">
        <p14:creationId xmlns:p14="http://schemas.microsoft.com/office/powerpoint/2010/main" val="168180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連続３０日との関係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連続３０日は、別事業所でも連続しているとみなされます</a:t>
            </a:r>
            <a:endParaRPr kumimoji="1" lang="en-US" altLang="ja-JP" dirty="0" smtClean="0"/>
          </a:p>
          <a:p>
            <a:r>
              <a:rPr lang="ja-JP" altLang="en-US" dirty="0" smtClean="0"/>
              <a:t>長期入所者の減算は同一事業所です。</a:t>
            </a:r>
            <a:endParaRPr lang="en-US" altLang="ja-JP" dirty="0" smtClean="0"/>
          </a:p>
          <a:p>
            <a:endParaRPr kumimoji="1" lang="en-US" altLang="ja-JP" dirty="0"/>
          </a:p>
          <a:p>
            <a:r>
              <a:rPr lang="ja-JP" altLang="en-US" dirty="0" smtClean="0"/>
              <a:t>３１日目の全額自己負担分の金額が変わる可能性があります。（減算ありの場合となしの場合）</a:t>
            </a:r>
            <a:endParaRPr kumimoji="1" lang="ja-JP" altLang="en-US" dirty="0"/>
          </a:p>
        </p:txBody>
      </p:sp>
    </p:spTree>
    <p:extLst>
      <p:ext uri="{BB962C8B-B14F-4D97-AF65-F5344CB8AC3E}">
        <p14:creationId xmlns:p14="http://schemas.microsoft.com/office/powerpoint/2010/main" val="6302965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処遇改善加算の新しい加算率</a:t>
            </a:r>
          </a:p>
          <a:p>
            <a:r>
              <a:rPr lang="ja-JP" altLang="en-US" dirty="0"/>
              <a:t>加算（</a:t>
            </a:r>
            <a:r>
              <a:rPr lang="en-US" altLang="ja-JP" dirty="0"/>
              <a:t>Ⅰ</a:t>
            </a:r>
            <a:r>
              <a:rPr lang="ja-JP" altLang="en-US" dirty="0"/>
              <a:t>）：</a:t>
            </a:r>
            <a:r>
              <a:rPr lang="en-US" altLang="ja-JP" dirty="0"/>
              <a:t>5.9</a:t>
            </a:r>
            <a:r>
              <a:rPr lang="ja-JP" altLang="en-US" dirty="0"/>
              <a:t>％</a:t>
            </a:r>
          </a:p>
          <a:p>
            <a:r>
              <a:rPr lang="ja-JP" altLang="en-US" dirty="0"/>
              <a:t>加算（</a:t>
            </a:r>
            <a:r>
              <a:rPr lang="en-US" altLang="ja-JP" dirty="0"/>
              <a:t>Ⅱ</a:t>
            </a:r>
            <a:r>
              <a:rPr lang="ja-JP" altLang="en-US" dirty="0"/>
              <a:t>）：</a:t>
            </a:r>
            <a:r>
              <a:rPr lang="en-US" altLang="ja-JP" dirty="0"/>
              <a:t>3.3</a:t>
            </a:r>
            <a:r>
              <a:rPr lang="ja-JP" altLang="en-US" dirty="0"/>
              <a:t>％</a:t>
            </a:r>
            <a:endParaRPr kumimoji="1" lang="ja-JP" altLang="en-US" dirty="0"/>
          </a:p>
        </p:txBody>
      </p:sp>
    </p:spTree>
    <p:extLst>
      <p:ext uri="{BB962C8B-B14F-4D97-AF65-F5344CB8AC3E}">
        <p14:creationId xmlns:p14="http://schemas.microsoft.com/office/powerpoint/2010/main" val="8595712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短期入所生活介護まとめ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１点単価１０円のところは、減収減益は避けられない</a:t>
            </a:r>
            <a:endParaRPr kumimoji="1" lang="en-US" altLang="ja-JP" dirty="0" smtClean="0"/>
          </a:p>
          <a:p>
            <a:r>
              <a:rPr lang="ja-JP" altLang="en-US" dirty="0" smtClean="0"/>
              <a:t>稼働</a:t>
            </a:r>
            <a:r>
              <a:rPr lang="ja-JP" altLang="en-US" dirty="0"/>
              <a:t>率</a:t>
            </a:r>
            <a:r>
              <a:rPr lang="ja-JP" altLang="en-US" dirty="0" smtClean="0"/>
              <a:t>でカバー</a:t>
            </a:r>
            <a:endParaRPr lang="en-US" altLang="ja-JP" dirty="0" smtClean="0"/>
          </a:p>
          <a:p>
            <a:pPr lvl="1"/>
            <a:r>
              <a:rPr kumimoji="1" lang="ja-JP" altLang="en-US" dirty="0" smtClean="0"/>
              <a:t>えり好みしてる場合じゃない！</a:t>
            </a:r>
            <a:endParaRPr kumimoji="1" lang="en-US" altLang="ja-JP" dirty="0" smtClean="0"/>
          </a:p>
          <a:p>
            <a:pPr lvl="1"/>
            <a:r>
              <a:rPr lang="ja-JP" altLang="en-US" dirty="0" smtClean="0"/>
              <a:t>介護</a:t>
            </a:r>
            <a:r>
              <a:rPr lang="ja-JP" altLang="en-US" dirty="0"/>
              <a:t>力</a:t>
            </a:r>
            <a:r>
              <a:rPr lang="ja-JP" altLang="en-US" dirty="0" smtClean="0"/>
              <a:t>を向上させないといけない</a:t>
            </a:r>
            <a:endParaRPr lang="en-US" altLang="ja-JP" dirty="0" smtClean="0"/>
          </a:p>
          <a:p>
            <a:r>
              <a:rPr kumimoji="1" lang="ja-JP" altLang="en-US" dirty="0" smtClean="0"/>
              <a:t>個別機能訓練加算を視野に入れる</a:t>
            </a:r>
            <a:endParaRPr kumimoji="1"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186807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従来型多床室</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86069673"/>
              </p:ext>
            </p:extLst>
          </p:nvPr>
        </p:nvGraphicFramePr>
        <p:xfrm>
          <a:off x="0" y="936404"/>
          <a:ext cx="9144002" cy="5455920"/>
        </p:xfrm>
        <a:graphic>
          <a:graphicData uri="http://schemas.openxmlformats.org/drawingml/2006/table">
            <a:tbl>
              <a:tblPr firstRow="1" bandRow="1">
                <a:tableStyleId>{5C22544A-7EE6-4342-B048-85BDC9FD1C3A}</a:tableStyleId>
              </a:tblPr>
              <a:tblGrid>
                <a:gridCol w="4716016"/>
                <a:gridCol w="1584176"/>
                <a:gridCol w="1368152"/>
                <a:gridCol w="1475658"/>
              </a:tblGrid>
              <a:tr h="370840">
                <a:tc>
                  <a:txBody>
                    <a:bodyPr/>
                    <a:lstStyle/>
                    <a:p>
                      <a:r>
                        <a:rPr kumimoji="1" lang="ja-JP" altLang="en-US" sz="2000" dirty="0" smtClean="0"/>
                        <a:t>単位数</a:t>
                      </a:r>
                      <a:endParaRPr kumimoji="1" lang="ja-JP" altLang="en-US" sz="2000" dirty="0"/>
                    </a:p>
                  </a:txBody>
                  <a:tcPr/>
                </a:tc>
                <a:tc>
                  <a:txBody>
                    <a:bodyPr/>
                    <a:lstStyle/>
                    <a:p>
                      <a:pPr algn="r"/>
                      <a:r>
                        <a:rPr kumimoji="1" lang="ja-JP" altLang="en-US" sz="2000" dirty="0" smtClean="0"/>
                        <a:t>現行</a:t>
                      </a:r>
                      <a:endParaRPr kumimoji="1" lang="ja-JP" altLang="en-US" sz="2000" dirty="0"/>
                    </a:p>
                  </a:txBody>
                  <a:tcPr/>
                </a:tc>
                <a:tc>
                  <a:txBody>
                    <a:bodyPr/>
                    <a:lstStyle/>
                    <a:p>
                      <a:pPr algn="r"/>
                      <a:r>
                        <a:rPr kumimoji="1" lang="ja-JP" altLang="en-US" sz="2000" dirty="0" smtClean="0"/>
                        <a:t>改定</a:t>
                      </a:r>
                      <a:endParaRPr kumimoji="1" lang="ja-JP" altLang="en-US" sz="2000" dirty="0"/>
                    </a:p>
                  </a:txBody>
                  <a:tcPr/>
                </a:tc>
                <a:tc>
                  <a:txBody>
                    <a:bodyPr/>
                    <a:lstStyle/>
                    <a:p>
                      <a:pPr algn="r"/>
                      <a:r>
                        <a:rPr kumimoji="1" lang="ja-JP" altLang="en-US" sz="2000" dirty="0" smtClean="0"/>
                        <a:t>差異</a:t>
                      </a:r>
                      <a:endParaRPr kumimoji="1" lang="ja-JP" altLang="en-US" sz="2000" dirty="0"/>
                    </a:p>
                  </a:txBody>
                  <a:tcPr/>
                </a:tc>
              </a:tr>
              <a:tr h="370840">
                <a:tc>
                  <a:txBody>
                    <a:bodyPr/>
                    <a:lstStyle/>
                    <a:p>
                      <a:r>
                        <a:rPr kumimoji="1" lang="ja-JP" altLang="en-US" sz="2000" dirty="0" smtClean="0"/>
                        <a:t>基本サービス費</a:t>
                      </a:r>
                      <a:endParaRPr kumimoji="1" lang="ja-JP" altLang="en-US" sz="2000" dirty="0"/>
                    </a:p>
                  </a:txBody>
                  <a:tcPr/>
                </a:tc>
                <a:tc>
                  <a:txBody>
                    <a:bodyPr/>
                    <a:lstStyle/>
                    <a:p>
                      <a:pPr algn="r"/>
                      <a:r>
                        <a:rPr kumimoji="1" lang="ja-JP" altLang="en-US" sz="2000" dirty="0" smtClean="0"/>
                        <a:t>９６４</a:t>
                      </a:r>
                      <a:endParaRPr kumimoji="1" lang="ja-JP" altLang="en-US" sz="2000" dirty="0"/>
                    </a:p>
                  </a:txBody>
                  <a:tcPr/>
                </a:tc>
                <a:tc>
                  <a:txBody>
                    <a:bodyPr/>
                    <a:lstStyle/>
                    <a:p>
                      <a:pPr algn="r"/>
                      <a:r>
                        <a:rPr kumimoji="1" lang="ja-JP" altLang="en-US" sz="2000" dirty="0" smtClean="0"/>
                        <a:t>９１３</a:t>
                      </a:r>
                      <a:endParaRPr kumimoji="1" lang="ja-JP" altLang="en-US" sz="2000" dirty="0"/>
                    </a:p>
                  </a:txBody>
                  <a:tcPr/>
                </a:tc>
                <a:tc>
                  <a:txBody>
                    <a:bodyPr/>
                    <a:lstStyle/>
                    <a:p>
                      <a:pPr algn="r"/>
                      <a:r>
                        <a:rPr kumimoji="1" lang="ja-JP" altLang="en-US" sz="2000" dirty="0" smtClean="0"/>
                        <a:t>－５１</a:t>
                      </a:r>
                      <a:endParaRPr kumimoji="1" lang="ja-JP" altLang="en-US" sz="2000" dirty="0"/>
                    </a:p>
                  </a:txBody>
                  <a:tcPr/>
                </a:tc>
              </a:tr>
              <a:tr h="370840">
                <a:tc>
                  <a:txBody>
                    <a:bodyPr/>
                    <a:lstStyle/>
                    <a:p>
                      <a:r>
                        <a:rPr kumimoji="1" lang="ja-JP" altLang="en-US" sz="2000" dirty="0" smtClean="0"/>
                        <a:t>個別機能訓練体制加算</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サービス提供体制加算</a:t>
                      </a:r>
                      <a:r>
                        <a:rPr kumimoji="1" lang="en-US" altLang="ja-JP" sz="2000" dirty="0" smtClean="0"/>
                        <a:t>Ⅰ</a:t>
                      </a:r>
                      <a:r>
                        <a:rPr kumimoji="1" lang="ja-JP" altLang="en-US" sz="2000" dirty="0" smtClean="0"/>
                        <a:t>ロ</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夜勤職員配置加算</a:t>
                      </a:r>
                      <a:endParaRPr kumimoji="1" lang="ja-JP" altLang="en-US" sz="2000" dirty="0"/>
                    </a:p>
                  </a:txBody>
                  <a:tcPr/>
                </a:tc>
                <a:tc>
                  <a:txBody>
                    <a:bodyPr/>
                    <a:lstStyle/>
                    <a:p>
                      <a:pPr algn="r"/>
                      <a:r>
                        <a:rPr kumimoji="1" lang="ja-JP" altLang="en-US" sz="2000" dirty="0" smtClean="0"/>
                        <a:t>１３</a:t>
                      </a:r>
                      <a:endParaRPr kumimoji="1" lang="ja-JP" altLang="en-US" sz="2000" dirty="0"/>
                    </a:p>
                  </a:txBody>
                  <a:tcPr/>
                </a:tc>
                <a:tc>
                  <a:txBody>
                    <a:bodyPr/>
                    <a:lstStyle/>
                    <a:p>
                      <a:pPr algn="r"/>
                      <a:r>
                        <a:rPr kumimoji="1" lang="ja-JP" altLang="en-US" sz="2000" dirty="0" smtClean="0"/>
                        <a:t>１３</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看護体制加算</a:t>
                      </a:r>
                      <a:r>
                        <a:rPr kumimoji="1" lang="en-US" altLang="ja-JP" sz="2000" dirty="0" smtClean="0"/>
                        <a:t>Ⅰ</a:t>
                      </a:r>
                      <a:endParaRPr kumimoji="1" lang="ja-JP" altLang="en-US" sz="2000" dirty="0"/>
                    </a:p>
                  </a:txBody>
                  <a:tcPr/>
                </a:tc>
                <a:tc>
                  <a:txBody>
                    <a:bodyPr/>
                    <a:lstStyle/>
                    <a:p>
                      <a:pPr algn="r"/>
                      <a:r>
                        <a:rPr kumimoji="1" lang="ja-JP" altLang="en-US" sz="2000" dirty="0" smtClean="0"/>
                        <a:t>４</a:t>
                      </a:r>
                      <a:endParaRPr kumimoji="1" lang="ja-JP" altLang="en-US" sz="2000" dirty="0"/>
                    </a:p>
                  </a:txBody>
                  <a:tcPr/>
                </a:tc>
                <a:tc>
                  <a:txBody>
                    <a:bodyPr/>
                    <a:lstStyle/>
                    <a:p>
                      <a:pPr algn="r"/>
                      <a:r>
                        <a:rPr kumimoji="1" lang="ja-JP" altLang="en-US" sz="2000" dirty="0" smtClean="0"/>
                        <a:t>４</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看護体制加算</a:t>
                      </a:r>
                      <a:r>
                        <a:rPr kumimoji="1" lang="en-US" altLang="ja-JP" sz="2000" dirty="0" smtClean="0"/>
                        <a:t>Ⅱ</a:t>
                      </a:r>
                      <a:endParaRPr kumimoji="1" lang="ja-JP" altLang="en-US" sz="2000" dirty="0"/>
                    </a:p>
                  </a:txBody>
                  <a:tcPr/>
                </a:tc>
                <a:tc>
                  <a:txBody>
                    <a:bodyPr/>
                    <a:lstStyle/>
                    <a:p>
                      <a:pPr algn="r"/>
                      <a:r>
                        <a:rPr kumimoji="1" lang="ja-JP" altLang="en-US" sz="2000" dirty="0" smtClean="0"/>
                        <a:t>８</a:t>
                      </a:r>
                      <a:endParaRPr kumimoji="1" lang="ja-JP" altLang="en-US" sz="2000" dirty="0"/>
                    </a:p>
                  </a:txBody>
                  <a:tcPr/>
                </a:tc>
                <a:tc>
                  <a:txBody>
                    <a:bodyPr/>
                    <a:lstStyle/>
                    <a:p>
                      <a:pPr algn="r"/>
                      <a:r>
                        <a:rPr kumimoji="1" lang="ja-JP" altLang="en-US" sz="2000" dirty="0" smtClean="0"/>
                        <a:t>８</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rtl="0" fontAlgn="ctr"/>
                      <a:r>
                        <a:rPr lang="ja-JP" altLang="en-US" sz="2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１０１３</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rtl="0" fontAlgn="ctr"/>
                      <a:r>
                        <a:rPr lang="ja-JP" altLang="en-US" sz="2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９６２</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a:r>
                        <a:rPr kumimoji="1" lang="ja-JP" altLang="en-US" sz="2000" dirty="0" smtClean="0"/>
                        <a:t>－５１</a:t>
                      </a:r>
                      <a:endParaRPr kumimoji="1" lang="ja-JP" altLang="en-US" sz="2000" dirty="0"/>
                    </a:p>
                  </a:txBody>
                  <a:tcPr/>
                </a:tc>
              </a:tr>
              <a:tr h="370840">
                <a:tc>
                  <a:txBody>
                    <a:bodyPr/>
                    <a:lstStyle/>
                    <a:p>
                      <a:endParaRPr kumimoji="1" lang="ja-JP" altLang="en-US" sz="2000" dirty="0"/>
                    </a:p>
                  </a:txBody>
                  <a:tcPr/>
                </a:tc>
                <a:tc>
                  <a:txBody>
                    <a:bodyPr/>
                    <a:lstStyle/>
                    <a:p>
                      <a:pPr algn="r"/>
                      <a:endParaRPr kumimoji="1" lang="ja-JP" altLang="en-US" sz="2000" dirty="0"/>
                    </a:p>
                  </a:txBody>
                  <a:tcPr/>
                </a:tc>
                <a:tc>
                  <a:txBody>
                    <a:bodyPr/>
                    <a:lstStyle/>
                    <a:p>
                      <a:pPr algn="r"/>
                      <a:endParaRPr kumimoji="1" lang="ja-JP" altLang="en-US" sz="2000" dirty="0"/>
                    </a:p>
                  </a:txBody>
                  <a:tcPr/>
                </a:tc>
                <a:tc>
                  <a:txBody>
                    <a:bodyPr/>
                    <a:lstStyle/>
                    <a:p>
                      <a:pPr algn="r"/>
                      <a:r>
                        <a:rPr kumimoji="1" lang="ja-JP" altLang="en-US" sz="2000" dirty="0" smtClean="0"/>
                        <a:t>－５．２％</a:t>
                      </a:r>
                      <a:endParaRPr kumimoji="1" lang="en-US" altLang="ja-JP" sz="2000" dirty="0" smtClean="0"/>
                    </a:p>
                  </a:txBody>
                  <a:tcPr/>
                </a:tc>
              </a:tr>
              <a:tr h="370840">
                <a:tc>
                  <a:txBody>
                    <a:bodyPr/>
                    <a:lstStyle/>
                    <a:p>
                      <a:r>
                        <a:rPr kumimoji="1" lang="ja-JP" altLang="en-US" sz="2000" dirty="0" smtClean="0"/>
                        <a:t>個別機能訓練加算</a:t>
                      </a:r>
                      <a:endParaRPr kumimoji="1" lang="ja-JP" altLang="en-US" sz="2000" dirty="0"/>
                    </a:p>
                  </a:txBody>
                  <a:tcPr/>
                </a:tc>
                <a:tc>
                  <a:txBody>
                    <a:bodyPr/>
                    <a:lstStyle/>
                    <a:p>
                      <a:pPr algn="r"/>
                      <a:endParaRPr kumimoji="1" lang="ja-JP" altLang="en-US" sz="2000" dirty="0"/>
                    </a:p>
                  </a:txBody>
                  <a:tcPr/>
                </a:tc>
                <a:tc>
                  <a:txBody>
                    <a:bodyPr/>
                    <a:lstStyle/>
                    <a:p>
                      <a:pPr algn="r"/>
                      <a:r>
                        <a:rPr kumimoji="1" lang="ja-JP" altLang="en-US" sz="2000" dirty="0" smtClean="0"/>
                        <a:t>５６</a:t>
                      </a:r>
                      <a:endParaRPr kumimoji="1" lang="en-US" altLang="ja-JP" sz="2000" dirty="0" smtClean="0"/>
                    </a:p>
                  </a:txBody>
                  <a:tcPr/>
                </a:tc>
                <a:tc>
                  <a:txBody>
                    <a:bodyPr/>
                    <a:lstStyle/>
                    <a:p>
                      <a:pPr algn="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a:r>
                        <a:rPr kumimoji="1" lang="ja-JP" altLang="en-US" sz="2000" dirty="0" smtClean="0"/>
                        <a:t>１０１３</a:t>
                      </a:r>
                      <a:endParaRPr kumimoji="1" lang="ja-JP" altLang="en-US" sz="2000" dirty="0"/>
                    </a:p>
                  </a:txBody>
                  <a:tcPr/>
                </a:tc>
                <a:tc>
                  <a:txBody>
                    <a:bodyPr/>
                    <a:lstStyle/>
                    <a:p>
                      <a:pPr algn="r"/>
                      <a:r>
                        <a:rPr kumimoji="1" lang="ja-JP" altLang="en-US" sz="2000" dirty="0" smtClean="0"/>
                        <a:t>１０１８</a:t>
                      </a:r>
                      <a:endParaRPr kumimoji="1" lang="ja-JP" altLang="en-US" sz="2000" dirty="0"/>
                    </a:p>
                  </a:txBody>
                  <a:tcPr/>
                </a:tc>
                <a:tc>
                  <a:txBody>
                    <a:bodyPr/>
                    <a:lstStyle/>
                    <a:p>
                      <a:pPr algn="r"/>
                      <a:r>
                        <a:rPr kumimoji="1" lang="ja-JP" altLang="en-US" sz="2000" dirty="0" smtClean="0"/>
                        <a:t>＋５</a:t>
                      </a:r>
                      <a:endParaRPr kumimoji="1" lang="ja-JP" altLang="en-US" sz="2000" dirty="0"/>
                    </a:p>
                  </a:txBody>
                  <a:tcPr/>
                </a:tc>
              </a:tr>
              <a:tr h="370840">
                <a:tc>
                  <a:txBody>
                    <a:bodyPr/>
                    <a:lstStyle/>
                    <a:p>
                      <a:r>
                        <a:rPr kumimoji="1" lang="ja-JP" altLang="en-US" sz="2000" dirty="0" smtClean="0"/>
                        <a:t>処遇改善加算</a:t>
                      </a:r>
                      <a:r>
                        <a:rPr kumimoji="1" lang="en-US" altLang="ja-JP" sz="2000" dirty="0" smtClean="0"/>
                        <a:t>Ⅰ</a:t>
                      </a:r>
                      <a:r>
                        <a:rPr kumimoji="1" lang="ja-JP" altLang="en-US" sz="2000" dirty="0" smtClean="0"/>
                        <a:t>（個別機能訓練加算をとらない場合）</a:t>
                      </a:r>
                      <a:endParaRPr kumimoji="1" lang="ja-JP" altLang="en-US" sz="2000" dirty="0"/>
                    </a:p>
                  </a:txBody>
                  <a:tcPr/>
                </a:tc>
                <a:tc>
                  <a:txBody>
                    <a:bodyPr/>
                    <a:lstStyle/>
                    <a:p>
                      <a:pPr algn="r"/>
                      <a:r>
                        <a:rPr kumimoji="1" lang="ja-JP" altLang="en-US" sz="2000" dirty="0" smtClean="0"/>
                        <a:t>３３</a:t>
                      </a:r>
                      <a:endParaRPr kumimoji="1" lang="ja-JP" altLang="en-US" sz="2000" dirty="0"/>
                    </a:p>
                  </a:txBody>
                  <a:tcPr/>
                </a:tc>
                <a:tc>
                  <a:txBody>
                    <a:bodyPr/>
                    <a:lstStyle/>
                    <a:p>
                      <a:pPr algn="r"/>
                      <a:r>
                        <a:rPr kumimoji="1" lang="ja-JP" altLang="en-US" sz="2000" dirty="0" smtClean="0"/>
                        <a:t>５７</a:t>
                      </a:r>
                      <a:endParaRPr kumimoji="1" lang="ja-JP" altLang="en-US" sz="2000" dirty="0"/>
                    </a:p>
                  </a:txBody>
                  <a:tcPr/>
                </a:tc>
                <a:tc>
                  <a:txBody>
                    <a:bodyPr/>
                    <a:lstStyle/>
                    <a:p>
                      <a:pPr algn="r"/>
                      <a:r>
                        <a:rPr kumimoji="1" lang="ja-JP" altLang="en-US" sz="2000" dirty="0" smtClean="0"/>
                        <a:t>＋２４</a:t>
                      </a: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a:r>
                        <a:rPr kumimoji="1" lang="ja-JP" altLang="en-US" sz="2000" dirty="0" smtClean="0"/>
                        <a:t>１０４６</a:t>
                      </a:r>
                      <a:endParaRPr kumimoji="1" lang="ja-JP" altLang="en-US" sz="2000" dirty="0"/>
                    </a:p>
                  </a:txBody>
                  <a:tcPr/>
                </a:tc>
                <a:tc>
                  <a:txBody>
                    <a:bodyPr/>
                    <a:lstStyle/>
                    <a:p>
                      <a:pPr algn="r"/>
                      <a:r>
                        <a:rPr kumimoji="1" lang="ja-JP" altLang="en-US" sz="2000" dirty="0" smtClean="0"/>
                        <a:t>１０１９</a:t>
                      </a:r>
                      <a:endParaRPr kumimoji="1" lang="ja-JP" altLang="en-US" sz="2000" dirty="0"/>
                    </a:p>
                  </a:txBody>
                  <a:tcPr/>
                </a:tc>
                <a:tc>
                  <a:txBody>
                    <a:bodyPr/>
                    <a:lstStyle/>
                    <a:p>
                      <a:pPr algn="r"/>
                      <a:r>
                        <a:rPr kumimoji="1" lang="ja-JP" altLang="en-US" sz="2000" dirty="0" smtClean="0"/>
                        <a:t>－２．６</a:t>
                      </a:r>
                      <a:r>
                        <a:rPr kumimoji="1" lang="en-US" altLang="ja-JP" sz="2000" dirty="0" smtClean="0"/>
                        <a:t>%</a:t>
                      </a:r>
                      <a:endParaRPr kumimoji="1" lang="ja-JP" altLang="en-US" sz="2000" dirty="0"/>
                    </a:p>
                  </a:txBody>
                  <a:tcPr/>
                </a:tc>
              </a:tr>
            </a:tbl>
          </a:graphicData>
        </a:graphic>
      </p:graphicFrame>
      <p:sp>
        <p:nvSpPr>
          <p:cNvPr id="5" name="テキスト ボックス 4"/>
          <p:cNvSpPr txBox="1"/>
          <p:nvPr/>
        </p:nvSpPr>
        <p:spPr>
          <a:xfrm>
            <a:off x="685800" y="6465128"/>
            <a:ext cx="7198568" cy="369332"/>
          </a:xfrm>
          <a:prstGeom prst="rect">
            <a:avLst/>
          </a:prstGeom>
          <a:noFill/>
        </p:spPr>
        <p:txBody>
          <a:bodyPr wrap="square" rtlCol="0">
            <a:spAutoFit/>
          </a:bodyPr>
          <a:lstStyle/>
          <a:p>
            <a:r>
              <a:rPr kumimoji="1" lang="ja-JP" altLang="en-US" u="sng" dirty="0" smtClean="0">
                <a:solidFill>
                  <a:srgbClr val="FF0000"/>
                </a:solidFill>
              </a:rPr>
              <a:t>新たな加算をとらなければ減収減益！</a:t>
            </a:r>
            <a:endParaRPr kumimoji="1" lang="ja-JP" altLang="en-US" u="sng" dirty="0">
              <a:solidFill>
                <a:srgbClr val="FF0000"/>
              </a:solidFill>
            </a:endParaRPr>
          </a:p>
        </p:txBody>
      </p:sp>
    </p:spTree>
    <p:extLst>
      <p:ext uri="{BB962C8B-B14F-4D97-AF65-F5344CB8AC3E}">
        <p14:creationId xmlns:p14="http://schemas.microsoft.com/office/powerpoint/2010/main" val="586581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緊急短期入所に係る加算の</a:t>
            </a:r>
            <a:r>
              <a:rPr lang="ja-JP" altLang="en-US" sz="4000" dirty="0" smtClean="0"/>
              <a:t>見直し</a:t>
            </a:r>
            <a:endParaRPr kumimoji="1" lang="ja-JP" altLang="en-US" sz="4000" dirty="0"/>
          </a:p>
        </p:txBody>
      </p:sp>
      <p:sp>
        <p:nvSpPr>
          <p:cNvPr id="3" name="コンテンツ プレースホルダー 2"/>
          <p:cNvSpPr>
            <a:spLocks noGrp="1"/>
          </p:cNvSpPr>
          <p:nvPr>
            <p:ph idx="1"/>
          </p:nvPr>
        </p:nvSpPr>
        <p:spPr/>
        <p:txBody>
          <a:bodyPr/>
          <a:lstStyle/>
          <a:p>
            <a:r>
              <a:rPr lang="ja-JP" altLang="en-US" sz="2400" dirty="0" smtClean="0"/>
              <a:t>短期</a:t>
            </a:r>
            <a:r>
              <a:rPr lang="ja-JP" altLang="en-US" sz="2400" dirty="0"/>
              <a:t>入所生活介護において、緊急時の円滑な受入れが促進されるよう、緊急</a:t>
            </a:r>
            <a:r>
              <a:rPr lang="ja-JP" altLang="en-US" sz="2400" dirty="0" smtClean="0"/>
              <a:t>短期入所</a:t>
            </a:r>
            <a:r>
              <a:rPr lang="ja-JP" altLang="en-US" sz="2400" dirty="0"/>
              <a:t>に係る加算を見直し、空床確保の体制を評価する緊急短期入所体制確保加算</a:t>
            </a:r>
            <a:r>
              <a:rPr lang="ja-JP" altLang="en-US" sz="2400" dirty="0" smtClean="0"/>
              <a:t>について</a:t>
            </a:r>
            <a:r>
              <a:rPr lang="ja-JP" altLang="en-US" sz="2400" dirty="0"/>
              <a:t>は、廃止する。</a:t>
            </a:r>
          </a:p>
          <a:p>
            <a:r>
              <a:rPr lang="ja-JP" altLang="en-US" sz="2400" dirty="0"/>
              <a:t>一方、居宅サービス計画において計画的に行うこととなっていない短期入所</a:t>
            </a:r>
            <a:r>
              <a:rPr lang="ja-JP" altLang="en-US" sz="2400" dirty="0" smtClean="0"/>
              <a:t>生活介護</a:t>
            </a:r>
            <a:r>
              <a:rPr lang="ja-JP" altLang="en-US" sz="2400" dirty="0"/>
              <a:t>を緊急的に行う場合を評価する緊急短期入所受入加算については、要件を</a:t>
            </a:r>
            <a:r>
              <a:rPr lang="ja-JP" altLang="en-US" sz="2400" dirty="0" smtClean="0"/>
              <a:t>緩和する</a:t>
            </a:r>
            <a:r>
              <a:rPr lang="ja-JP" altLang="en-US" sz="2400" dirty="0"/>
              <a:t>とともに充実を図る。</a:t>
            </a:r>
          </a:p>
          <a:p>
            <a:r>
              <a:rPr lang="ja-JP" altLang="en-US" sz="2400" dirty="0"/>
              <a:t>緊急短期入所体制確保加算 </a:t>
            </a:r>
            <a:r>
              <a:rPr lang="en-US" altLang="ja-JP" sz="2400" dirty="0"/>
              <a:t>40 </a:t>
            </a:r>
            <a:r>
              <a:rPr lang="ja-JP" altLang="en-US" sz="2400" dirty="0"/>
              <a:t>単位／日 ⇒ 廃止</a:t>
            </a:r>
          </a:p>
          <a:p>
            <a:r>
              <a:rPr lang="ja-JP" altLang="en-US" sz="2400" dirty="0"/>
              <a:t>緊急短期入所受入加算 </a:t>
            </a:r>
            <a:r>
              <a:rPr lang="en-US" altLang="ja-JP" sz="2400" dirty="0"/>
              <a:t>60 </a:t>
            </a:r>
            <a:r>
              <a:rPr lang="ja-JP" altLang="en-US" sz="2400" dirty="0"/>
              <a:t>単位／日 ⇒ </a:t>
            </a:r>
            <a:r>
              <a:rPr lang="en-US" altLang="ja-JP" sz="2400" dirty="0"/>
              <a:t>90 </a:t>
            </a:r>
            <a:r>
              <a:rPr lang="ja-JP" altLang="en-US" sz="2400" dirty="0"/>
              <a:t>単位／日</a:t>
            </a:r>
            <a:endParaRPr kumimoji="1" lang="ja-JP" altLang="en-US" sz="2400" dirty="0"/>
          </a:p>
        </p:txBody>
      </p:sp>
    </p:spTree>
    <p:extLst>
      <p:ext uri="{BB962C8B-B14F-4D97-AF65-F5344CB8AC3E}">
        <p14:creationId xmlns:p14="http://schemas.microsoft.com/office/powerpoint/2010/main" val="552584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緊急短期入所受入加算</a:t>
            </a:r>
            <a:endParaRPr kumimoji="1" lang="ja-JP" altLang="en-US" dirty="0"/>
          </a:p>
        </p:txBody>
      </p:sp>
      <p:sp>
        <p:nvSpPr>
          <p:cNvPr id="3" name="コンテンツ プレースホルダー 2"/>
          <p:cNvSpPr>
            <a:spLocks noGrp="1"/>
          </p:cNvSpPr>
          <p:nvPr>
            <p:ph idx="1"/>
          </p:nvPr>
        </p:nvSpPr>
        <p:spPr>
          <a:xfrm>
            <a:off x="0" y="1196752"/>
            <a:ext cx="9144000" cy="4899248"/>
          </a:xfrm>
        </p:spPr>
        <p:txBody>
          <a:bodyPr/>
          <a:lstStyle/>
          <a:p>
            <a:r>
              <a:rPr lang="en-US" altLang="ja-JP" dirty="0" smtClean="0"/>
              <a:t> </a:t>
            </a:r>
            <a:r>
              <a:rPr lang="ja-JP" altLang="en-US" dirty="0"/>
              <a:t>別に厚生労働大臣が定める者に対し、居宅サービス計画に</a:t>
            </a:r>
            <a:r>
              <a:rPr lang="ja-JP" altLang="en-US" dirty="0" smtClean="0"/>
              <a:t>おい</a:t>
            </a:r>
            <a:r>
              <a:rPr lang="ja-JP" altLang="en-US" dirty="0"/>
              <a:t>て</a:t>
            </a:r>
            <a:r>
              <a:rPr lang="ja-JP" altLang="en-US" u="sng" dirty="0">
                <a:solidFill>
                  <a:srgbClr val="FF0000"/>
                </a:solidFill>
              </a:rPr>
              <a:t>計画的に行うこととなっていない指定短期入所生活介護を</a:t>
            </a:r>
            <a:r>
              <a:rPr lang="ja-JP" altLang="en-US" u="sng" dirty="0" smtClean="0">
                <a:solidFill>
                  <a:srgbClr val="FF0000"/>
                </a:solidFill>
              </a:rPr>
              <a:t>緊急</a:t>
            </a:r>
            <a:r>
              <a:rPr lang="ja-JP" altLang="en-US" u="sng" dirty="0">
                <a:solidFill>
                  <a:srgbClr val="FF0000"/>
                </a:solidFill>
              </a:rPr>
              <a:t>に行った場合</a:t>
            </a:r>
            <a:r>
              <a:rPr lang="ja-JP" altLang="en-US" dirty="0"/>
              <a:t>は、緊急短期入所受入加算として当該指定短期</a:t>
            </a:r>
            <a:r>
              <a:rPr lang="ja-JP" altLang="en-US" dirty="0" smtClean="0"/>
              <a:t>入所</a:t>
            </a:r>
            <a:r>
              <a:rPr lang="ja-JP" altLang="en-US" dirty="0"/>
              <a:t>生活介護を行った日から起算して７日（利用者の日常生活上の</a:t>
            </a:r>
            <a:r>
              <a:rPr lang="ja-JP" altLang="en-US" dirty="0" smtClean="0"/>
              <a:t>世</a:t>
            </a:r>
            <a:r>
              <a:rPr lang="ja-JP" altLang="en-US" dirty="0"/>
              <a:t>話を行う家族の疾病等やむを得ない事情がある場合は、</a:t>
            </a:r>
            <a:r>
              <a:rPr lang="en-US" altLang="ja-JP" dirty="0"/>
              <a:t>14</a:t>
            </a:r>
            <a:r>
              <a:rPr lang="ja-JP" altLang="en-US" dirty="0"/>
              <a:t>日）</a:t>
            </a:r>
            <a:r>
              <a:rPr lang="ja-JP" altLang="en-US" dirty="0" smtClean="0"/>
              <a:t>を</a:t>
            </a:r>
            <a:r>
              <a:rPr lang="ja-JP" altLang="en-US" dirty="0"/>
              <a:t>限度として、１日につき</a:t>
            </a:r>
            <a:r>
              <a:rPr lang="en-US" altLang="ja-JP" dirty="0"/>
              <a:t>90</a:t>
            </a:r>
            <a:r>
              <a:rPr lang="ja-JP" altLang="en-US" dirty="0"/>
              <a:t>単位を所定単位数に加算する。ただし</a:t>
            </a:r>
            <a:r>
              <a:rPr lang="ja-JP" altLang="en-US" dirty="0" smtClean="0"/>
              <a:t>、</a:t>
            </a:r>
            <a:r>
              <a:rPr lang="ja-JP" altLang="en-US" dirty="0"/>
              <a:t>注８（認知症行動・心理症状緊急受入</a:t>
            </a:r>
            <a:r>
              <a:rPr lang="ja-JP" altLang="en-US" dirty="0" smtClean="0"/>
              <a:t>加算）を</a:t>
            </a:r>
            <a:r>
              <a:rPr lang="ja-JP" altLang="en-US" dirty="0"/>
              <a:t>算定している場合は、算定しない</a:t>
            </a:r>
            <a:r>
              <a:rPr lang="ja-JP" altLang="en-US" sz="3600" dirty="0"/>
              <a:t>。</a:t>
            </a:r>
            <a:endParaRPr kumimoji="1" lang="ja-JP" altLang="en-US" sz="3600" dirty="0"/>
          </a:p>
        </p:txBody>
      </p:sp>
    </p:spTree>
    <p:extLst>
      <p:ext uri="{BB962C8B-B14F-4D97-AF65-F5344CB8AC3E}">
        <p14:creationId xmlns:p14="http://schemas.microsoft.com/office/powerpoint/2010/main" val="138175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32792" y="1303821"/>
            <a:ext cx="8561802" cy="453806"/>
          </a:xfrm>
          <a:prstGeom prst="rect">
            <a:avLst/>
          </a:prstGeom>
        </p:spPr>
      </p:pic>
      <p:pic>
        <p:nvPicPr>
          <p:cNvPr id="5" name="図 4"/>
          <p:cNvPicPr>
            <a:picLocks noChangeAspect="1"/>
          </p:cNvPicPr>
          <p:nvPr/>
        </p:nvPicPr>
        <p:blipFill>
          <a:blip r:embed="rId3"/>
          <a:stretch>
            <a:fillRect/>
          </a:stretch>
        </p:blipFill>
        <p:spPr>
          <a:xfrm>
            <a:off x="549406" y="1757627"/>
            <a:ext cx="4341408" cy="378171"/>
          </a:xfrm>
          <a:prstGeom prst="rect">
            <a:avLst/>
          </a:prstGeom>
        </p:spPr>
      </p:pic>
      <p:pic>
        <p:nvPicPr>
          <p:cNvPr id="6" name="図 5"/>
          <p:cNvPicPr>
            <a:picLocks noChangeAspect="1"/>
          </p:cNvPicPr>
          <p:nvPr/>
        </p:nvPicPr>
        <p:blipFill>
          <a:blip r:embed="rId4"/>
          <a:stretch>
            <a:fillRect/>
          </a:stretch>
        </p:blipFill>
        <p:spPr>
          <a:xfrm>
            <a:off x="27980" y="2508377"/>
            <a:ext cx="8534963" cy="2144759"/>
          </a:xfrm>
          <a:prstGeom prst="rect">
            <a:avLst/>
          </a:prstGeom>
        </p:spPr>
      </p:pic>
    </p:spTree>
    <p:extLst>
      <p:ext uri="{BB962C8B-B14F-4D97-AF65-F5344CB8AC3E}">
        <p14:creationId xmlns:p14="http://schemas.microsoft.com/office/powerpoint/2010/main" val="2895754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5556" y="1052736"/>
            <a:ext cx="9002202" cy="1872208"/>
          </a:xfrm>
          <a:prstGeom prst="rect">
            <a:avLst/>
          </a:prstGeom>
        </p:spPr>
      </p:pic>
      <p:pic>
        <p:nvPicPr>
          <p:cNvPr id="5" name="図 4"/>
          <p:cNvPicPr>
            <a:picLocks noChangeAspect="1"/>
          </p:cNvPicPr>
          <p:nvPr/>
        </p:nvPicPr>
        <p:blipFill>
          <a:blip r:embed="rId3"/>
          <a:stretch>
            <a:fillRect/>
          </a:stretch>
        </p:blipFill>
        <p:spPr>
          <a:xfrm>
            <a:off x="-5556" y="2924944"/>
            <a:ext cx="8813340" cy="1512168"/>
          </a:xfrm>
          <a:prstGeom prst="rect">
            <a:avLst/>
          </a:prstGeom>
        </p:spPr>
      </p:pic>
      <p:pic>
        <p:nvPicPr>
          <p:cNvPr id="6" name="図 5"/>
          <p:cNvPicPr>
            <a:picLocks noChangeAspect="1"/>
          </p:cNvPicPr>
          <p:nvPr/>
        </p:nvPicPr>
        <p:blipFill>
          <a:blip r:embed="rId4"/>
          <a:stretch>
            <a:fillRect/>
          </a:stretch>
        </p:blipFill>
        <p:spPr>
          <a:xfrm>
            <a:off x="-1" y="4437112"/>
            <a:ext cx="8841549" cy="1080120"/>
          </a:xfrm>
          <a:prstGeom prst="rect">
            <a:avLst/>
          </a:prstGeom>
        </p:spPr>
      </p:pic>
    </p:spTree>
    <p:extLst>
      <p:ext uri="{BB962C8B-B14F-4D97-AF65-F5344CB8AC3E}">
        <p14:creationId xmlns:p14="http://schemas.microsoft.com/office/powerpoint/2010/main" val="1304165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0" y="1196752"/>
            <a:ext cx="8986597" cy="3456384"/>
          </a:xfrm>
          <a:prstGeom prst="rect">
            <a:avLst/>
          </a:prstGeom>
        </p:spPr>
      </p:pic>
      <p:pic>
        <p:nvPicPr>
          <p:cNvPr id="5" name="図 4"/>
          <p:cNvPicPr>
            <a:picLocks noChangeAspect="1"/>
          </p:cNvPicPr>
          <p:nvPr/>
        </p:nvPicPr>
        <p:blipFill>
          <a:blip r:embed="rId3"/>
          <a:stretch>
            <a:fillRect/>
          </a:stretch>
        </p:blipFill>
        <p:spPr>
          <a:xfrm>
            <a:off x="323528" y="4653136"/>
            <a:ext cx="8548379" cy="864096"/>
          </a:xfrm>
          <a:prstGeom prst="rect">
            <a:avLst/>
          </a:prstGeom>
        </p:spPr>
      </p:pic>
    </p:spTree>
    <p:extLst>
      <p:ext uri="{BB962C8B-B14F-4D97-AF65-F5344CB8AC3E}">
        <p14:creationId xmlns:p14="http://schemas.microsoft.com/office/powerpoint/2010/main" val="740316825"/>
      </p:ext>
    </p:extLst>
  </p:cSld>
  <p:clrMapOvr>
    <a:masterClrMapping/>
  </p:clrMapOvr>
</p:sld>
</file>

<file path=ppt/theme/theme1.xml><?xml version="1.0" encoding="utf-8"?>
<a:theme xmlns:a="http://schemas.openxmlformats.org/drawingml/2006/main" name="平成18年7月セミナー１">
  <a:themeElements>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fontScheme name="平成18年7月セミナー１">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平成18年7月セミナー１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平成18年7月セミナー１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平成18年7月セミナー１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平成18年7月セミナー１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平成18年7月セミナー１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平成24年度介護報酬改定の概要</Template>
  <TotalTime>2995</TotalTime>
  <Words>1331</Words>
  <Application>Microsoft Office PowerPoint</Application>
  <PresentationFormat>画面に合わせる (4:3)</PresentationFormat>
  <Paragraphs>122</Paragraphs>
  <Slides>37</Slides>
  <Notes>0</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平成18年7月セミナー１</vt:lpstr>
      <vt:lpstr>短期入所生活介護</vt:lpstr>
      <vt:lpstr>一単位当たりの単価</vt:lpstr>
      <vt:lpstr>基本サービス費の減額</vt:lpstr>
      <vt:lpstr>従来型多床室</vt:lpstr>
      <vt:lpstr>緊急短期入所に係る加算の見直し</vt:lpstr>
      <vt:lpstr>緊急短期入所受入加算</vt:lpstr>
      <vt:lpstr>PowerPoint プレゼンテーション</vt:lpstr>
      <vt:lpstr>PowerPoint プレゼンテーション</vt:lpstr>
      <vt:lpstr>PowerPoint プレゼンテーション</vt:lpstr>
      <vt:lpstr>緊急時における基準緩和</vt:lpstr>
      <vt:lpstr>個別機能訓練加算</vt:lpstr>
      <vt:lpstr>個別機能訓練加算の算定要件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医療連携強化加算</vt:lpstr>
      <vt:lpstr>医療連携強化加算の算定要件</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長期利用者の基本報酬の適正化</vt:lpstr>
      <vt:lpstr>算定要件</vt:lpstr>
      <vt:lpstr>PowerPoint プレゼンテーション</vt:lpstr>
      <vt:lpstr>連続３０日との関係</vt:lpstr>
      <vt:lpstr>処遇改善加算</vt:lpstr>
      <vt:lpstr>短期入所生活介護まとめ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報酬改定検討会</dc:title>
  <dc:creator>a-takato</dc:creator>
  <cp:lastModifiedBy>yoshikawa</cp:lastModifiedBy>
  <cp:revision>151</cp:revision>
  <cp:lastPrinted>2015-03-13T07:36:51Z</cp:lastPrinted>
  <dcterms:created xsi:type="dcterms:W3CDTF">2012-02-24T04:07:58Z</dcterms:created>
  <dcterms:modified xsi:type="dcterms:W3CDTF">2015-03-13T07:38:58Z</dcterms:modified>
</cp:coreProperties>
</file>