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58" r:id="rId3"/>
    <p:sldId id="341" r:id="rId4"/>
    <p:sldId id="342"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310" r:id="rId19"/>
    <p:sldId id="311" r:id="rId20"/>
    <p:sldId id="312" r:id="rId21"/>
    <p:sldId id="313" r:id="rId22"/>
    <p:sldId id="314" r:id="rId23"/>
    <p:sldId id="315" r:id="rId24"/>
    <p:sldId id="271" r:id="rId25"/>
    <p:sldId id="272" r:id="rId26"/>
    <p:sldId id="273" r:id="rId27"/>
    <p:sldId id="274" r:id="rId28"/>
    <p:sldId id="275" r:id="rId29"/>
    <p:sldId id="316" r:id="rId30"/>
    <p:sldId id="318" r:id="rId31"/>
    <p:sldId id="319" r:id="rId32"/>
    <p:sldId id="320" r:id="rId33"/>
    <p:sldId id="321" r:id="rId34"/>
    <p:sldId id="322" r:id="rId35"/>
    <p:sldId id="323" r:id="rId36"/>
    <p:sldId id="324" r:id="rId37"/>
    <p:sldId id="325" r:id="rId38"/>
    <p:sldId id="326" r:id="rId39"/>
    <p:sldId id="327" r:id="rId40"/>
    <p:sldId id="276" r:id="rId41"/>
    <p:sldId id="340" r:id="rId42"/>
    <p:sldId id="277" r:id="rId43"/>
    <p:sldId id="278" r:id="rId44"/>
    <p:sldId id="279" r:id="rId45"/>
    <p:sldId id="280" r:id="rId46"/>
    <p:sldId id="281" r:id="rId47"/>
    <p:sldId id="338" r:id="rId48"/>
    <p:sldId id="282" r:id="rId49"/>
    <p:sldId id="283" r:id="rId50"/>
    <p:sldId id="284" r:id="rId51"/>
    <p:sldId id="285" r:id="rId52"/>
    <p:sldId id="286" r:id="rId53"/>
    <p:sldId id="287" r:id="rId54"/>
    <p:sldId id="329" r:id="rId55"/>
    <p:sldId id="330" r:id="rId56"/>
    <p:sldId id="332" r:id="rId57"/>
    <p:sldId id="333" r:id="rId58"/>
    <p:sldId id="334" r:id="rId59"/>
    <p:sldId id="335" r:id="rId60"/>
    <p:sldId id="336" r:id="rId61"/>
    <p:sldId id="343" r:id="rId62"/>
    <p:sldId id="288" r:id="rId63"/>
    <p:sldId id="289" r:id="rId64"/>
    <p:sldId id="317" r:id="rId65"/>
    <p:sldId id="290" r:id="rId66"/>
    <p:sldId id="291" r:id="rId67"/>
    <p:sldId id="339" r:id="rId68"/>
    <p:sldId id="309" r:id="rId6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51" autoAdjust="0"/>
  </p:normalViewPr>
  <p:slideViewPr>
    <p:cSldViewPr showGuides="1">
      <p:cViewPr varScale="1">
        <p:scale>
          <a:sx n="99" d="100"/>
          <a:sy n="99" d="100"/>
        </p:scale>
        <p:origin x="-1080" y="-120"/>
      </p:cViewPr>
      <p:guideLst>
        <p:guide orient="horz" pos="2160"/>
        <p:guide pos="2880"/>
      </p:guideLst>
    </p:cSldViewPr>
  </p:slideViewPr>
  <p:outlineViewPr>
    <p:cViewPr>
      <p:scale>
        <a:sx n="33" d="100"/>
        <a:sy n="33" d="100"/>
      </p:scale>
      <p:origin x="0" y="61506"/>
    </p:cViewPr>
  </p:outlineViewPr>
  <p:notesTextViewPr>
    <p:cViewPr>
      <p:scale>
        <a:sx n="3" d="2"/>
        <a:sy n="3" d="2"/>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3316"/>
          </a:xfrm>
          <a:prstGeom prst="rect">
            <a:avLst/>
          </a:prstGeom>
        </p:spPr>
        <p:txBody>
          <a:bodyPr vert="horz" lIns="94858" tIns="47429" rIns="94858" bIns="4742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3316"/>
          </a:xfrm>
          <a:prstGeom prst="rect">
            <a:avLst/>
          </a:prstGeom>
        </p:spPr>
        <p:txBody>
          <a:bodyPr vert="horz" lIns="94858" tIns="47429" rIns="94858" bIns="47429" rtlCol="0"/>
          <a:lstStyle>
            <a:lvl1pPr algn="r">
              <a:defRPr sz="1200"/>
            </a:lvl1pPr>
          </a:lstStyle>
          <a:p>
            <a:fld id="{D7B44E8E-37D4-4CE6-AFAF-BCD630CFF6E7}" type="datetimeFigureOut">
              <a:rPr kumimoji="1" lang="ja-JP" altLang="en-US" smtClean="0"/>
              <a:t>2015/3/13</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4858" tIns="47429" rIns="94858" bIns="47429"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4858" tIns="47429" rIns="94858" bIns="4742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0" cy="493316"/>
          </a:xfrm>
          <a:prstGeom prst="rect">
            <a:avLst/>
          </a:prstGeom>
        </p:spPr>
        <p:txBody>
          <a:bodyPr vert="horz" lIns="94858" tIns="47429" rIns="94858" bIns="474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0" cy="493316"/>
          </a:xfrm>
          <a:prstGeom prst="rect">
            <a:avLst/>
          </a:prstGeom>
        </p:spPr>
        <p:txBody>
          <a:bodyPr vert="horz" lIns="94858" tIns="47429" rIns="94858" bIns="47429" rtlCol="0" anchor="b"/>
          <a:lstStyle>
            <a:lvl1pPr algn="r">
              <a:defRPr sz="1200"/>
            </a:lvl1pPr>
          </a:lstStyle>
          <a:p>
            <a:fld id="{F8E40090-CFA8-480F-BD63-F762413293CB}" type="slidenum">
              <a:rPr kumimoji="1" lang="ja-JP" altLang="en-US" smtClean="0"/>
              <a:t>‹#›</a:t>
            </a:fld>
            <a:endParaRPr kumimoji="1" lang="ja-JP" altLang="en-US"/>
          </a:p>
        </p:txBody>
      </p:sp>
    </p:spTree>
    <p:extLst>
      <p:ext uri="{BB962C8B-B14F-4D97-AF65-F5344CB8AC3E}">
        <p14:creationId xmlns:p14="http://schemas.microsoft.com/office/powerpoint/2010/main" val="1906085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2" descr="セーム皮"/>
          <p:cNvSpPr>
            <a:spLocks noChangeArrowheads="1"/>
          </p:cNvSpPr>
          <p:nvPr/>
        </p:nvSpPr>
        <p:spPr bwMode="auto">
          <a:xfrm>
            <a:off x="0" y="6096000"/>
            <a:ext cx="9144000" cy="7620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5" name="Rectangle 8" descr="セーム皮"/>
          <p:cNvSpPr>
            <a:spLocks noChangeArrowheads="1"/>
          </p:cNvSpPr>
          <p:nvPr/>
        </p:nvSpPr>
        <p:spPr bwMode="auto">
          <a:xfrm>
            <a:off x="0" y="0"/>
            <a:ext cx="9144000" cy="3810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6" name="Oval 9" descr="再生紙"/>
          <p:cNvSpPr>
            <a:spLocks noChangeArrowheads="1"/>
          </p:cNvSpPr>
          <p:nvPr/>
        </p:nvSpPr>
        <p:spPr bwMode="auto">
          <a:xfrm>
            <a:off x="228600" y="2400300"/>
            <a:ext cx="990600" cy="990600"/>
          </a:xfrm>
          <a:prstGeom prst="ellipse">
            <a:avLst/>
          </a:prstGeom>
          <a:blipFill dpi="0" rotWithShape="0">
            <a:blip r:embed="rId3"/>
            <a:srcRect/>
            <a:tile tx="0" ty="0" sx="100000" sy="100000" flip="none" algn="tl"/>
          </a:blipFill>
          <a:ln w="9525">
            <a:noFill/>
            <a:round/>
            <a:headEnd/>
            <a:tailEnd/>
          </a:ln>
          <a:effectLst/>
        </p:spPr>
        <p:txBody>
          <a:bodyPr wrap="none" anchor="ctr" anchorCtr="1"/>
          <a:lstStyle/>
          <a:p>
            <a:pPr algn="ctr">
              <a:defRPr/>
            </a:pPr>
            <a:fld id="{690E9C03-248E-42B6-B553-D8702C353E69}" type="slidenum">
              <a:rPr lang="en-US" altLang="ja-JP" sz="4000">
                <a:ea typeface="ＭＳ Ｐゴシック" pitchFamily="50" charset="-128"/>
              </a:rPr>
              <a:pPr algn="ctr">
                <a:defRPr/>
              </a:pPr>
              <a:t>‹#›</a:t>
            </a:fld>
            <a:endParaRPr lang="en-US" altLang="ja-JP" sz="4000">
              <a:ea typeface="ＭＳ Ｐゴシック" pitchFamily="50" charset="-128"/>
            </a:endParaRPr>
          </a:p>
        </p:txBody>
      </p:sp>
      <p:sp>
        <p:nvSpPr>
          <p:cNvPr id="17411" name="Rectangle 3"/>
          <p:cNvSpPr>
            <a:spLocks noGrp="1" noChangeArrowheads="1"/>
          </p:cNvSpPr>
          <p:nvPr>
            <p:ph type="ctrTitle"/>
          </p:nvPr>
        </p:nvSpPr>
        <p:spPr>
          <a:xfrm>
            <a:off x="1295400" y="2324100"/>
            <a:ext cx="7239000" cy="1143000"/>
          </a:xfrm>
        </p:spPr>
        <p:txBody>
          <a:bodyPr/>
          <a:lstStyle>
            <a:lvl1pPr>
              <a:defRPr/>
            </a:lvl1pPr>
          </a:lstStyle>
          <a:p>
            <a:r>
              <a:rPr lang="ja-JP" altLang="en-US" smtClean="0"/>
              <a:t>マスター タイトルの書式設定</a:t>
            </a:r>
            <a:endParaRPr lang="ja-JP" altLang="en-US"/>
          </a:p>
        </p:txBody>
      </p:sp>
      <p:sp>
        <p:nvSpPr>
          <p:cNvPr id="17412"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smtClean="0"/>
              <a:t>マスター サブタイトルの書式設定</a:t>
            </a:r>
            <a:endParaRPr lang="ja-JP" altLang="en-US"/>
          </a:p>
        </p:txBody>
      </p:sp>
      <p:sp>
        <p:nvSpPr>
          <p:cNvPr id="7" name="Rectangle 5"/>
          <p:cNvSpPr>
            <a:spLocks noGrp="1" noChangeArrowheads="1"/>
          </p:cNvSpPr>
          <p:nvPr>
            <p:ph type="dt" sz="half" idx="10"/>
          </p:nvPr>
        </p:nvSpPr>
        <p:spPr>
          <a:xfrm>
            <a:off x="685800" y="6248400"/>
            <a:ext cx="1905000" cy="457200"/>
          </a:xfrm>
        </p:spPr>
        <p:txBody>
          <a:bodyPr/>
          <a:lstStyle>
            <a:lvl1pPr>
              <a:defRPr/>
            </a:lvl1pPr>
          </a:lstStyle>
          <a:p>
            <a:fld id="{6CAE486E-6337-44CF-8214-A0E6A715BC24}" type="datetimeFigureOut">
              <a:rPr kumimoji="1" lang="ja-JP" altLang="en-US" smtClean="0"/>
              <a:t>2015/3/13</a:t>
            </a:fld>
            <a:endParaRPr kumimoji="1" lang="ja-JP" altLang="en-US"/>
          </a:p>
        </p:txBody>
      </p:sp>
      <p:sp>
        <p:nvSpPr>
          <p:cNvPr id="8" name="Rectangle 6"/>
          <p:cNvSpPr>
            <a:spLocks noGrp="1" noChangeArrowheads="1"/>
          </p:cNvSpPr>
          <p:nvPr>
            <p:ph type="ftr" sz="quarter" idx="11"/>
          </p:nvPr>
        </p:nvSpPr>
        <p:spPr>
          <a:xfrm>
            <a:off x="3124200" y="6248400"/>
            <a:ext cx="2895600" cy="457200"/>
          </a:xfrm>
        </p:spPr>
        <p:txBody>
          <a:bodyPr/>
          <a:lstStyle>
            <a:lvl1pPr>
              <a:defRPr/>
            </a:lvl1pPr>
          </a:lstStyle>
          <a:p>
            <a:endParaRPr kumimoji="1" lang="ja-JP" altLang="en-US"/>
          </a:p>
        </p:txBody>
      </p:sp>
      <p:sp>
        <p:nvSpPr>
          <p:cNvPr id="9" name="Rectangle 7"/>
          <p:cNvSpPr>
            <a:spLocks noGrp="1" noChangeArrowheads="1"/>
          </p:cNvSpPr>
          <p:nvPr>
            <p:ph type="sldNum" sz="quarter" idx="12"/>
          </p:nvPr>
        </p:nvSpPr>
        <p:spPr>
          <a:xfrm>
            <a:off x="6553200" y="6248400"/>
            <a:ext cx="1905000" cy="457200"/>
          </a:xfrm>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61025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79572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76200"/>
            <a:ext cx="1943100" cy="60198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685800" y="76200"/>
            <a:ext cx="5676900" cy="6019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292587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276258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109976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119598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8" name="Rectangle 7"/>
          <p:cNvSpPr>
            <a:spLocks noGrp="1" noChangeArrowheads="1"/>
          </p:cNvSpPr>
          <p:nvPr>
            <p:ph type="ftr" sz="quarter" idx="11"/>
          </p:nvPr>
        </p:nvSpPr>
        <p:spPr>
          <a:ln/>
        </p:spPr>
        <p:txBody>
          <a:bodyPr/>
          <a:lstStyle>
            <a:lvl1pPr>
              <a:defRPr/>
            </a:lvl1pPr>
          </a:lstStyle>
          <a:p>
            <a:endParaRPr kumimoji="1" lang="ja-JP" altLang="en-US"/>
          </a:p>
        </p:txBody>
      </p:sp>
      <p:sp>
        <p:nvSpPr>
          <p:cNvPr id="9"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92144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4" name="Rectangle 7"/>
          <p:cNvSpPr>
            <a:spLocks noGrp="1" noChangeArrowheads="1"/>
          </p:cNvSpPr>
          <p:nvPr>
            <p:ph type="ftr" sz="quarter" idx="11"/>
          </p:nvPr>
        </p:nvSpPr>
        <p:spPr>
          <a:ln/>
        </p:spPr>
        <p:txBody>
          <a:bodyPr/>
          <a:lstStyle>
            <a:lvl1pPr>
              <a:defRPr/>
            </a:lvl1pPr>
          </a:lstStyle>
          <a:p>
            <a:endParaRPr kumimoji="1" lang="ja-JP" altLang="en-US"/>
          </a:p>
        </p:txBody>
      </p:sp>
      <p:sp>
        <p:nvSpPr>
          <p:cNvPr id="5"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80324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3" name="Rectangle 7"/>
          <p:cNvSpPr>
            <a:spLocks noGrp="1" noChangeArrowheads="1"/>
          </p:cNvSpPr>
          <p:nvPr>
            <p:ph type="ftr" sz="quarter" idx="11"/>
          </p:nvPr>
        </p:nvSpPr>
        <p:spPr>
          <a:ln/>
        </p:spPr>
        <p:txBody>
          <a:bodyPr/>
          <a:lstStyle>
            <a:lvl1pPr>
              <a:defRPr/>
            </a:lvl1pPr>
          </a:lstStyle>
          <a:p>
            <a:endParaRPr kumimoji="1" lang="ja-JP" altLang="en-US"/>
          </a:p>
        </p:txBody>
      </p:sp>
      <p:sp>
        <p:nvSpPr>
          <p:cNvPr id="4"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85290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802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75589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useBgFill="1">
        <p:nvSpPr>
          <p:cNvPr id="16386" name="Rectangle 2"/>
          <p:cNvSpPr>
            <a:spLocks noChangeArrowheads="1"/>
          </p:cNvSpPr>
          <p:nvPr/>
        </p:nvSpPr>
        <p:spPr bwMode="auto">
          <a:xfrm>
            <a:off x="0" y="0"/>
            <a:ext cx="9144000" cy="914400"/>
          </a:xfrm>
          <a:prstGeom prst="rect">
            <a:avLst/>
          </a:prstGeom>
          <a:ln w="9525">
            <a:noFill/>
            <a:miter lim="800000"/>
            <a:headEnd/>
            <a:tailEnd/>
          </a:ln>
          <a:effectLst/>
        </p:spPr>
        <p:txBody>
          <a:bodyPr wrap="none" anchor="ctr"/>
          <a:lstStyle/>
          <a:p>
            <a:pPr>
              <a:defRPr/>
            </a:pPr>
            <a:endParaRPr lang="ja-JP" altLang="en-US">
              <a:ea typeface="ＭＳ Ｐゴシック" pitchFamily="50" charset="-128"/>
            </a:endParaRPr>
          </a:p>
        </p:txBody>
      </p:sp>
      <p:sp useBgFill="1">
        <p:nvSpPr>
          <p:cNvPr id="16387" name="Rectangle 3"/>
          <p:cNvSpPr>
            <a:spLocks noChangeArrowheads="1"/>
          </p:cNvSpPr>
          <p:nvPr/>
        </p:nvSpPr>
        <p:spPr bwMode="auto">
          <a:xfrm>
            <a:off x="0" y="6248400"/>
            <a:ext cx="9144000" cy="609600"/>
          </a:xfrm>
          <a:prstGeom prst="rect">
            <a:avLst/>
          </a:prstGeom>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1028" name="Rectangle 4"/>
          <p:cNvSpPr>
            <a:spLocks noGrp="1" noChangeArrowheads="1"/>
          </p:cNvSpPr>
          <p:nvPr>
            <p:ph type="title"/>
          </p:nvPr>
        </p:nvSpPr>
        <p:spPr bwMode="auto">
          <a:xfrm>
            <a:off x="685800" y="762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9" name="Rectangle 5"/>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6390" name="Rectangle 6"/>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fld id="{6CAE486E-6337-44CF-8214-A0E6A715BC24}" type="datetimeFigureOut">
              <a:rPr kumimoji="1" lang="ja-JP" altLang="en-US" smtClean="0"/>
              <a:t>2015/3/13</a:t>
            </a:fld>
            <a:endParaRPr kumimoji="1" lang="ja-JP" altLang="en-US"/>
          </a:p>
        </p:txBody>
      </p:sp>
      <p:sp>
        <p:nvSpPr>
          <p:cNvPr id="16391" name="Rectangle 7"/>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endParaRPr kumimoji="1" lang="ja-JP" altLang="en-US"/>
          </a:p>
        </p:txBody>
      </p:sp>
      <p:sp>
        <p:nvSpPr>
          <p:cNvPr id="16392" name="Rectangle 8"/>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fld id="{95FCCF56-2A9D-4893-9F55-B68817A88B86}" type="slidenum">
              <a:rPr kumimoji="1" lang="ja-JP" altLang="en-US" smtClean="0"/>
              <a:t>‹#›</a:t>
            </a:fld>
            <a:endParaRPr kumimoji="1" lang="ja-JP" altLang="en-US"/>
          </a:p>
        </p:txBody>
      </p:sp>
      <p:sp>
        <p:nvSpPr>
          <p:cNvPr id="16393" name="Oval 9" descr="再生紙"/>
          <p:cNvSpPr>
            <a:spLocks noChangeArrowheads="1"/>
          </p:cNvSpPr>
          <p:nvPr/>
        </p:nvSpPr>
        <p:spPr bwMode="auto">
          <a:xfrm>
            <a:off x="152400" y="114300"/>
            <a:ext cx="685800" cy="685800"/>
          </a:xfrm>
          <a:prstGeom prst="ellipse">
            <a:avLst/>
          </a:prstGeom>
          <a:blipFill dpi="0" rotWithShape="0">
            <a:blip r:embed="rId14"/>
            <a:srcRect/>
            <a:tile tx="0" ty="0" sx="100000" sy="100000" flip="none" algn="tl"/>
          </a:blipFill>
          <a:ln w="9525">
            <a:noFill/>
            <a:round/>
            <a:headEnd/>
            <a:tailEnd/>
          </a:ln>
          <a:effectLst/>
        </p:spPr>
        <p:txBody>
          <a:bodyPr wrap="none" anchor="ctr"/>
          <a:lstStyle/>
          <a:p>
            <a:pPr algn="ctr">
              <a:defRPr/>
            </a:pPr>
            <a:fld id="{A284AB65-552C-4AED-81F5-A865788F3B25}" type="slidenum">
              <a:rPr lang="en-US" altLang="ja-JP" sz="4000">
                <a:ea typeface="ＭＳ Ｐゴシック" pitchFamily="50" charset="-128"/>
              </a:rPr>
              <a:pPr algn="ctr">
                <a:defRPr/>
              </a:pPr>
              <a:t>‹#›</a:t>
            </a:fld>
            <a:endParaRPr lang="en-US" altLang="ja-JP" sz="4000">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900" indent="-342900" algn="l" rtl="0" eaLnBrk="1" fontAlgn="base" hangingPunct="1">
        <a:spcBef>
          <a:spcPct val="20000"/>
        </a:spcBef>
        <a:spcAft>
          <a:spcPct val="0"/>
        </a:spcAft>
        <a:buClr>
          <a:schemeClr val="accent2"/>
        </a:buClr>
        <a:buSzPct val="95000"/>
        <a:buFont typeface="Wingdings" pitchFamily="2" charset="2"/>
        <a:buChar char="u"/>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folHlink"/>
        </a:buClr>
        <a:buSzPct val="85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hlink"/>
        </a:buClr>
        <a:buFont typeface="Wingdings" pitchFamily="2" charset="2"/>
        <a:buChar char="Ø"/>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5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平成</a:t>
            </a:r>
            <a:r>
              <a:rPr kumimoji="1" lang="en-US" altLang="ja-JP" dirty="0" smtClean="0"/>
              <a:t>27</a:t>
            </a:r>
            <a:r>
              <a:rPr kumimoji="1" lang="ja-JP" altLang="en-US" dirty="0" smtClean="0"/>
              <a:t>年通知検討会</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a:t>
            </a:r>
            <a:r>
              <a:rPr kumimoji="1" lang="ja-JP" altLang="en-US" dirty="0" smtClean="0"/>
              <a:t>株</a:t>
            </a:r>
            <a:r>
              <a:rPr kumimoji="1" lang="en-US" altLang="ja-JP" dirty="0" smtClean="0"/>
              <a:t>)</a:t>
            </a:r>
            <a:r>
              <a:rPr kumimoji="1" lang="ja-JP" altLang="en-US" dirty="0" smtClean="0"/>
              <a:t>エオス</a:t>
            </a:r>
            <a:endParaRPr kumimoji="1" lang="ja-JP" altLang="en-US" dirty="0"/>
          </a:p>
        </p:txBody>
      </p:sp>
    </p:spTree>
    <p:extLst>
      <p:ext uri="{BB962C8B-B14F-4D97-AF65-F5344CB8AC3E}">
        <p14:creationId xmlns:p14="http://schemas.microsoft.com/office/powerpoint/2010/main" val="3350759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処遇改善加算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⑴ 介護職員処遇改善加算</a:t>
            </a:r>
            <a:r>
              <a:rPr lang="en-US" altLang="ja-JP" dirty="0"/>
              <a:t>(Ⅰ) </a:t>
            </a:r>
            <a:endParaRPr lang="en-US" altLang="ja-JP" dirty="0" smtClean="0"/>
          </a:p>
          <a:p>
            <a:pPr lvl="1"/>
            <a:r>
              <a:rPr lang="ja-JP" altLang="en-US" dirty="0" smtClean="0"/>
              <a:t>イ</a:t>
            </a:r>
            <a:r>
              <a:rPr lang="ja-JP" altLang="en-US" dirty="0"/>
              <a:t>からタまでにより算定した</a:t>
            </a:r>
            <a:r>
              <a:rPr lang="ja-JP" altLang="en-US" dirty="0" smtClean="0"/>
              <a:t>単位数</a:t>
            </a:r>
            <a:r>
              <a:rPr lang="ja-JP" altLang="en-US" dirty="0"/>
              <a:t>の</a:t>
            </a:r>
            <a:r>
              <a:rPr lang="en-US" altLang="ja-JP" dirty="0"/>
              <a:t>1000</a:t>
            </a:r>
            <a:r>
              <a:rPr lang="ja-JP" altLang="en-US" dirty="0"/>
              <a:t>分の</a:t>
            </a:r>
            <a:r>
              <a:rPr lang="en-US" altLang="ja-JP" dirty="0"/>
              <a:t>59</a:t>
            </a:r>
            <a:r>
              <a:rPr lang="ja-JP" altLang="en-US" dirty="0"/>
              <a:t>に相当する</a:t>
            </a:r>
            <a:r>
              <a:rPr lang="ja-JP" altLang="en-US" dirty="0" smtClean="0"/>
              <a:t>単位数</a:t>
            </a:r>
            <a:endParaRPr lang="en-US" altLang="ja-JP" dirty="0" smtClean="0"/>
          </a:p>
          <a:p>
            <a:r>
              <a:rPr lang="ja-JP" altLang="en-US" dirty="0"/>
              <a:t>⑵ 介護職員処遇改善加算</a:t>
            </a:r>
            <a:r>
              <a:rPr lang="en-US" altLang="ja-JP" dirty="0"/>
              <a:t>(Ⅱ) </a:t>
            </a:r>
            <a:endParaRPr lang="en-US" altLang="ja-JP" dirty="0" smtClean="0"/>
          </a:p>
          <a:p>
            <a:pPr lvl="1"/>
            <a:r>
              <a:rPr lang="ja-JP" altLang="en-US" dirty="0" smtClean="0"/>
              <a:t>イ</a:t>
            </a:r>
            <a:r>
              <a:rPr lang="ja-JP" altLang="en-US" dirty="0"/>
              <a:t>からタまでにより算定した</a:t>
            </a:r>
            <a:r>
              <a:rPr lang="ja-JP" altLang="en-US" dirty="0" smtClean="0"/>
              <a:t>単位</a:t>
            </a:r>
            <a:r>
              <a:rPr lang="ja-JP" altLang="en-US" dirty="0"/>
              <a:t>数の</a:t>
            </a:r>
            <a:r>
              <a:rPr lang="en-US" altLang="ja-JP" dirty="0"/>
              <a:t>1000</a:t>
            </a:r>
            <a:r>
              <a:rPr lang="ja-JP" altLang="en-US" dirty="0"/>
              <a:t>分の</a:t>
            </a:r>
            <a:r>
              <a:rPr lang="en-US" altLang="ja-JP" dirty="0"/>
              <a:t>33</a:t>
            </a:r>
            <a:r>
              <a:rPr lang="ja-JP" altLang="en-US" dirty="0"/>
              <a:t>に相当する単位数</a:t>
            </a:r>
            <a:endParaRPr kumimoji="1" lang="ja-JP" altLang="en-US" dirty="0"/>
          </a:p>
        </p:txBody>
      </p:sp>
    </p:spTree>
    <p:extLst>
      <p:ext uri="{BB962C8B-B14F-4D97-AF65-F5344CB8AC3E}">
        <p14:creationId xmlns:p14="http://schemas.microsoft.com/office/powerpoint/2010/main" val="2185641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処遇改善加算</a:t>
            </a:r>
            <a:r>
              <a:rPr kumimoji="1" lang="en-US" altLang="ja-JP" dirty="0" smtClean="0"/>
              <a:t>Ⅰ</a:t>
            </a:r>
            <a:r>
              <a:rPr kumimoji="1" lang="ja-JP" altLang="en-US" dirty="0" smtClean="0"/>
              <a:t>の算定</a:t>
            </a:r>
            <a:endParaRPr kumimoji="1" lang="ja-JP" altLang="en-US" dirty="0"/>
          </a:p>
        </p:txBody>
      </p:sp>
      <p:sp>
        <p:nvSpPr>
          <p:cNvPr id="3" name="コンテンツ プレースホルダー 2"/>
          <p:cNvSpPr>
            <a:spLocks noGrp="1"/>
          </p:cNvSpPr>
          <p:nvPr>
            <p:ph idx="1"/>
          </p:nvPr>
        </p:nvSpPr>
        <p:spPr>
          <a:xfrm>
            <a:off x="107504" y="980728"/>
            <a:ext cx="9036496" cy="5616624"/>
          </a:xfrm>
        </p:spPr>
        <p:txBody>
          <a:bodyPr/>
          <a:lstStyle/>
          <a:p>
            <a:r>
              <a:rPr lang="ja-JP" altLang="en-US" sz="2400" dirty="0"/>
              <a:t>⑺ 次に掲げる基準のいずれにも適合すること。</a:t>
            </a:r>
          </a:p>
          <a:p>
            <a:r>
              <a:rPr lang="ja-JP" altLang="en-US" sz="2400" dirty="0"/>
              <a:t>㈠介護職員の任用の際における職責又は職務内容等の</a:t>
            </a:r>
            <a:r>
              <a:rPr lang="ja-JP" altLang="en-US" sz="2400" dirty="0" smtClean="0"/>
              <a:t>要件（</a:t>
            </a:r>
            <a:r>
              <a:rPr lang="ja-JP" altLang="en-US" sz="2400" dirty="0"/>
              <a:t>介護職員の賃金に関するものを含む。）を定めていること。</a:t>
            </a:r>
          </a:p>
          <a:p>
            <a:r>
              <a:rPr lang="ja-JP" altLang="en-US" sz="2400" dirty="0"/>
              <a:t>㈡㈠の要件について書面をもって作成し、全ての介護</a:t>
            </a:r>
            <a:r>
              <a:rPr lang="ja-JP" altLang="en-US" sz="2400" dirty="0" smtClean="0"/>
              <a:t>職員に</a:t>
            </a:r>
            <a:r>
              <a:rPr lang="ja-JP" altLang="en-US" sz="2400" dirty="0"/>
              <a:t>周知していること。</a:t>
            </a:r>
          </a:p>
          <a:p>
            <a:r>
              <a:rPr lang="ja-JP" altLang="en-US" sz="2400" dirty="0"/>
              <a:t>㈢介護職員の資質の向上の支援に関する計画を策定し、</a:t>
            </a:r>
            <a:r>
              <a:rPr lang="ja-JP" altLang="en-US" sz="2400" dirty="0" smtClean="0"/>
              <a:t>当該計画</a:t>
            </a:r>
            <a:r>
              <a:rPr lang="ja-JP" altLang="en-US" sz="2400" dirty="0"/>
              <a:t>に係る研修の実施又は研修の機会を確保していること。</a:t>
            </a:r>
          </a:p>
          <a:p>
            <a:r>
              <a:rPr lang="ja-JP" altLang="en-US" sz="2400" dirty="0"/>
              <a:t>㈣㈢について、全ての介護職員に周知していること。</a:t>
            </a:r>
          </a:p>
          <a:p>
            <a:r>
              <a:rPr lang="ja-JP" altLang="en-US" sz="2400" u="sng" dirty="0">
                <a:solidFill>
                  <a:srgbClr val="FF0000"/>
                </a:solidFill>
              </a:rPr>
              <a:t>⑻ 平成二十七年四月から⑵の届出の日の属する月の前月まで</a:t>
            </a:r>
            <a:r>
              <a:rPr lang="ja-JP" altLang="en-US" sz="2400" u="sng" dirty="0" smtClean="0">
                <a:solidFill>
                  <a:srgbClr val="FF0000"/>
                </a:solidFill>
              </a:rPr>
              <a:t>に実施</a:t>
            </a:r>
            <a:r>
              <a:rPr lang="ja-JP" altLang="en-US" sz="2400" u="sng" dirty="0">
                <a:solidFill>
                  <a:srgbClr val="FF0000"/>
                </a:solidFill>
              </a:rPr>
              <a:t>した介護職員の処遇改善の内容</a:t>
            </a:r>
            <a:r>
              <a:rPr lang="ja-JP" altLang="en-US" sz="2400" dirty="0"/>
              <a:t>（賃金改善に関するもの</a:t>
            </a:r>
            <a:r>
              <a:rPr lang="ja-JP" altLang="en-US" sz="2400" dirty="0" smtClean="0"/>
              <a:t>を除く</a:t>
            </a:r>
            <a:r>
              <a:rPr lang="ja-JP" altLang="en-US" sz="2400" dirty="0"/>
              <a:t>。）及び当該介護職員の処遇改善に要した費用を全ての</a:t>
            </a:r>
            <a:r>
              <a:rPr lang="ja-JP" altLang="en-US" sz="2400" dirty="0" smtClean="0"/>
              <a:t>職員</a:t>
            </a:r>
            <a:r>
              <a:rPr lang="ja-JP" altLang="en-US" sz="2400" dirty="0"/>
              <a:t>に周知していること。</a:t>
            </a:r>
            <a:endParaRPr kumimoji="1" lang="ja-JP" altLang="en-US" sz="2400" dirty="0"/>
          </a:p>
        </p:txBody>
      </p:sp>
    </p:spTree>
    <p:extLst>
      <p:ext uri="{BB962C8B-B14F-4D97-AF65-F5344CB8AC3E}">
        <p14:creationId xmlns:p14="http://schemas.microsoft.com/office/powerpoint/2010/main" val="846217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処遇改善加算</a:t>
            </a:r>
            <a:r>
              <a:rPr lang="en-US" altLang="ja-JP" dirty="0" smtClean="0"/>
              <a:t>Ⅱ</a:t>
            </a:r>
            <a:r>
              <a:rPr lang="ja-JP" altLang="en-US" dirty="0" smtClean="0"/>
              <a:t>の要件</a:t>
            </a:r>
            <a:endParaRPr kumimoji="1" lang="ja-JP" altLang="en-US" dirty="0"/>
          </a:p>
        </p:txBody>
      </p:sp>
      <p:sp>
        <p:nvSpPr>
          <p:cNvPr id="3" name="コンテンツ プレースホルダー 2"/>
          <p:cNvSpPr>
            <a:spLocks noGrp="1"/>
          </p:cNvSpPr>
          <p:nvPr>
            <p:ph idx="1"/>
          </p:nvPr>
        </p:nvSpPr>
        <p:spPr>
          <a:xfrm>
            <a:off x="0" y="1124744"/>
            <a:ext cx="9144000" cy="5733256"/>
          </a:xfrm>
        </p:spPr>
        <p:txBody>
          <a:bodyPr/>
          <a:lstStyle/>
          <a:p>
            <a:r>
              <a:rPr lang="ja-JP" altLang="en-US" sz="2400" dirty="0"/>
              <a:t>⑵ 次に掲げる基準のいずれかに適合すること。</a:t>
            </a:r>
          </a:p>
          <a:p>
            <a:r>
              <a:rPr lang="ja-JP" altLang="en-US" sz="2400" dirty="0"/>
              <a:t>㈠次に掲げる要件の全てに適合すること</a:t>
            </a:r>
            <a:r>
              <a:rPr lang="ja-JP" altLang="en-US" sz="2400" dirty="0" smtClean="0"/>
              <a:t>。</a:t>
            </a:r>
            <a:endParaRPr lang="en-US" altLang="ja-JP" sz="2400" dirty="0"/>
          </a:p>
          <a:p>
            <a:r>
              <a:rPr lang="ja-JP" altLang="en-US" sz="2400" dirty="0"/>
              <a:t>ａ 介護職員の任用の際における職責又は職務内容等の</a:t>
            </a:r>
            <a:r>
              <a:rPr lang="ja-JP" altLang="en-US" sz="2400" dirty="0" smtClean="0"/>
              <a:t>要件（</a:t>
            </a:r>
            <a:r>
              <a:rPr lang="ja-JP" altLang="en-US" sz="2400" dirty="0"/>
              <a:t>介護職員の賃金に関するものを含む。）を定めている</a:t>
            </a:r>
            <a:r>
              <a:rPr lang="ja-JP" altLang="en-US" sz="2400" dirty="0" smtClean="0"/>
              <a:t>こと</a:t>
            </a:r>
            <a:r>
              <a:rPr lang="ja-JP" altLang="en-US" sz="2400" dirty="0"/>
              <a:t>。</a:t>
            </a:r>
          </a:p>
          <a:p>
            <a:r>
              <a:rPr lang="ja-JP" altLang="en-US" sz="2400" dirty="0"/>
              <a:t>ｂ ａの要件について書面をもって作成し、全ての介護</a:t>
            </a:r>
            <a:r>
              <a:rPr lang="ja-JP" altLang="en-US" sz="2400" dirty="0" smtClean="0"/>
              <a:t>職員に</a:t>
            </a:r>
            <a:r>
              <a:rPr lang="ja-JP" altLang="en-US" sz="2400" dirty="0"/>
              <a:t>周知していること。</a:t>
            </a:r>
          </a:p>
          <a:p>
            <a:r>
              <a:rPr lang="ja-JP" altLang="en-US" sz="2400" dirty="0"/>
              <a:t>㈡次に掲げる要件の全てに適合すること。</a:t>
            </a:r>
          </a:p>
          <a:p>
            <a:r>
              <a:rPr lang="ja-JP" altLang="en-US" sz="2400" dirty="0"/>
              <a:t>ａ 介護職員の資質の向上の支援に関する計画を策定し、</a:t>
            </a:r>
            <a:r>
              <a:rPr lang="ja-JP" altLang="en-US" sz="2400" dirty="0" smtClean="0"/>
              <a:t>当該</a:t>
            </a:r>
            <a:r>
              <a:rPr lang="ja-JP" altLang="en-US" sz="2400" dirty="0"/>
              <a:t>計画に係る研修の実施又は研修の機会を確保している</a:t>
            </a:r>
            <a:r>
              <a:rPr lang="ja-JP" altLang="en-US" sz="2400" dirty="0" smtClean="0"/>
              <a:t>こと</a:t>
            </a:r>
            <a:r>
              <a:rPr lang="ja-JP" altLang="en-US" sz="2400" dirty="0"/>
              <a:t>。</a:t>
            </a:r>
          </a:p>
          <a:p>
            <a:r>
              <a:rPr lang="ja-JP" altLang="en-US" sz="2400" dirty="0"/>
              <a:t>ｂ ａについて、全ての介護職員に周知していること。</a:t>
            </a:r>
          </a:p>
          <a:p>
            <a:r>
              <a:rPr lang="ja-JP" altLang="en-US" sz="2400" u="sng" dirty="0">
                <a:solidFill>
                  <a:srgbClr val="FF0000"/>
                </a:solidFill>
              </a:rPr>
              <a:t>⑶ 平成二十年十月からイ⑵の届出の日の属する月の前月まで</a:t>
            </a:r>
            <a:r>
              <a:rPr lang="ja-JP" altLang="en-US" sz="2400" u="sng" dirty="0" smtClean="0">
                <a:solidFill>
                  <a:srgbClr val="FF0000"/>
                </a:solidFill>
              </a:rPr>
              <a:t>に実施</a:t>
            </a:r>
            <a:r>
              <a:rPr lang="ja-JP" altLang="en-US" sz="2400" u="sng" dirty="0">
                <a:solidFill>
                  <a:srgbClr val="FF0000"/>
                </a:solidFill>
              </a:rPr>
              <a:t>した介護職員の処遇改善の内容</a:t>
            </a:r>
            <a:r>
              <a:rPr lang="ja-JP" altLang="en-US" sz="2400" dirty="0"/>
              <a:t>（賃金改善に関するもの</a:t>
            </a:r>
            <a:r>
              <a:rPr lang="ja-JP" altLang="en-US" sz="2400" dirty="0" smtClean="0"/>
              <a:t>を除く</a:t>
            </a:r>
            <a:r>
              <a:rPr lang="ja-JP" altLang="en-US" sz="2400" dirty="0"/>
              <a:t>。）及び当該介護職員の処遇改善に要した費用を全ての</a:t>
            </a:r>
            <a:r>
              <a:rPr lang="ja-JP" altLang="en-US" sz="2400" dirty="0" smtClean="0"/>
              <a:t>職員</a:t>
            </a:r>
            <a:r>
              <a:rPr lang="ja-JP" altLang="en-US" sz="2400" dirty="0"/>
              <a:t>に周知していること。</a:t>
            </a:r>
            <a:endParaRPr kumimoji="1" lang="ja-JP" altLang="en-US" sz="2400" dirty="0"/>
          </a:p>
        </p:txBody>
      </p:sp>
    </p:spTree>
    <p:extLst>
      <p:ext uri="{BB962C8B-B14F-4D97-AF65-F5344CB8AC3E}">
        <p14:creationId xmlns:p14="http://schemas.microsoft.com/office/powerpoint/2010/main" val="3381747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処遇改善加算の考え方</a:t>
            </a:r>
            <a:endParaRPr kumimoji="1" lang="ja-JP" altLang="en-US" dirty="0"/>
          </a:p>
        </p:txBody>
      </p:sp>
      <p:sp>
        <p:nvSpPr>
          <p:cNvPr id="3" name="コンテンツ プレースホルダー 2"/>
          <p:cNvSpPr>
            <a:spLocks noGrp="1"/>
          </p:cNvSpPr>
          <p:nvPr>
            <p:ph idx="1"/>
          </p:nvPr>
        </p:nvSpPr>
        <p:spPr>
          <a:xfrm>
            <a:off x="685800" y="1676400"/>
            <a:ext cx="5686400" cy="240432"/>
          </a:xfrm>
        </p:spPr>
        <p:txBody>
          <a:bodyPr/>
          <a:lstStyle/>
          <a:p>
            <a:endParaRPr kumimoji="1" lang="ja-JP" altLang="en-US" dirty="0"/>
          </a:p>
        </p:txBody>
      </p:sp>
      <p:sp>
        <p:nvSpPr>
          <p:cNvPr id="4" name="正方形/長方形 3"/>
          <p:cNvSpPr/>
          <p:nvPr/>
        </p:nvSpPr>
        <p:spPr>
          <a:xfrm>
            <a:off x="971600" y="4077072"/>
            <a:ext cx="3312368"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本来の給与</a:t>
            </a:r>
            <a:endParaRPr kumimoji="1" lang="ja-JP" altLang="en-US" dirty="0">
              <a:solidFill>
                <a:schemeClr val="tx1"/>
              </a:solidFill>
            </a:endParaRPr>
          </a:p>
        </p:txBody>
      </p:sp>
      <p:sp>
        <p:nvSpPr>
          <p:cNvPr id="5" name="正方形/長方形 4"/>
          <p:cNvSpPr/>
          <p:nvPr/>
        </p:nvSpPr>
        <p:spPr>
          <a:xfrm>
            <a:off x="971600" y="3429000"/>
            <a:ext cx="3312368" cy="6480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20</a:t>
            </a:r>
            <a:r>
              <a:rPr lang="ja-JP" altLang="en-US" dirty="0" smtClean="0">
                <a:solidFill>
                  <a:schemeClr val="tx1"/>
                </a:solidFill>
              </a:rPr>
              <a:t>年</a:t>
            </a:r>
            <a:r>
              <a:rPr lang="en-US" altLang="ja-JP" dirty="0" smtClean="0">
                <a:solidFill>
                  <a:schemeClr val="tx1"/>
                </a:solidFill>
              </a:rPr>
              <a:t>10</a:t>
            </a:r>
            <a:r>
              <a:rPr lang="ja-JP" altLang="en-US" dirty="0" smtClean="0">
                <a:solidFill>
                  <a:schemeClr val="tx1"/>
                </a:solidFill>
              </a:rPr>
              <a:t>月からの改善分（</a:t>
            </a:r>
            <a:r>
              <a:rPr lang="en-US" altLang="ja-JP" dirty="0" smtClean="0">
                <a:solidFill>
                  <a:schemeClr val="tx1"/>
                </a:solidFill>
              </a:rPr>
              <a:t>1</a:t>
            </a:r>
            <a:r>
              <a:rPr lang="ja-JP" altLang="en-US" dirty="0" smtClean="0">
                <a:solidFill>
                  <a:schemeClr val="tx1"/>
                </a:solidFill>
              </a:rPr>
              <a:t>万</a:t>
            </a:r>
            <a:r>
              <a:rPr lang="en-US" altLang="ja-JP" dirty="0" smtClean="0">
                <a:solidFill>
                  <a:schemeClr val="tx1"/>
                </a:solidFill>
              </a:rPr>
              <a:t>5</a:t>
            </a:r>
            <a:r>
              <a:rPr lang="ja-JP" altLang="en-US" dirty="0" smtClean="0">
                <a:solidFill>
                  <a:schemeClr val="tx1"/>
                </a:solidFill>
              </a:rPr>
              <a:t>千円相当）</a:t>
            </a:r>
            <a:endParaRPr kumimoji="1" lang="ja-JP" altLang="en-US" dirty="0">
              <a:solidFill>
                <a:schemeClr val="tx1"/>
              </a:solidFill>
            </a:endParaRPr>
          </a:p>
        </p:txBody>
      </p:sp>
      <p:sp>
        <p:nvSpPr>
          <p:cNvPr id="6" name="テキスト ボックス 5"/>
          <p:cNvSpPr txBox="1"/>
          <p:nvPr/>
        </p:nvSpPr>
        <p:spPr>
          <a:xfrm>
            <a:off x="971600" y="2780928"/>
            <a:ext cx="3312368" cy="369332"/>
          </a:xfrm>
          <a:prstGeom prst="rect">
            <a:avLst/>
          </a:prstGeom>
          <a:noFill/>
        </p:spPr>
        <p:txBody>
          <a:bodyPr wrap="square" rtlCol="0">
            <a:spAutoFit/>
          </a:bodyPr>
          <a:lstStyle/>
          <a:p>
            <a:r>
              <a:rPr kumimoji="1" lang="ja-JP" altLang="en-US" dirty="0" smtClean="0"/>
              <a:t>処遇改善加算</a:t>
            </a:r>
            <a:r>
              <a:rPr kumimoji="1" lang="en-US" altLang="ja-JP" dirty="0" smtClean="0"/>
              <a:t>Ⅱ</a:t>
            </a:r>
            <a:endParaRPr kumimoji="1" lang="ja-JP" altLang="en-US" dirty="0"/>
          </a:p>
        </p:txBody>
      </p:sp>
      <p:sp>
        <p:nvSpPr>
          <p:cNvPr id="7" name="正方形/長方形 6"/>
          <p:cNvSpPr/>
          <p:nvPr/>
        </p:nvSpPr>
        <p:spPr>
          <a:xfrm>
            <a:off x="4716016" y="4103464"/>
            <a:ext cx="3312368"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本来の給与</a:t>
            </a:r>
            <a:endParaRPr kumimoji="1" lang="ja-JP" altLang="en-US" dirty="0">
              <a:solidFill>
                <a:schemeClr val="tx1"/>
              </a:solidFill>
            </a:endParaRPr>
          </a:p>
        </p:txBody>
      </p:sp>
      <p:sp>
        <p:nvSpPr>
          <p:cNvPr id="8" name="正方形/長方形 7"/>
          <p:cNvSpPr/>
          <p:nvPr/>
        </p:nvSpPr>
        <p:spPr>
          <a:xfrm>
            <a:off x="4716016" y="3455392"/>
            <a:ext cx="3312368"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20</a:t>
            </a:r>
            <a:r>
              <a:rPr lang="ja-JP" altLang="en-US" dirty="0" smtClean="0">
                <a:solidFill>
                  <a:schemeClr val="tx1"/>
                </a:solidFill>
              </a:rPr>
              <a:t>年</a:t>
            </a:r>
            <a:r>
              <a:rPr lang="en-US" altLang="ja-JP" dirty="0" smtClean="0">
                <a:solidFill>
                  <a:schemeClr val="tx1"/>
                </a:solidFill>
              </a:rPr>
              <a:t>10</a:t>
            </a:r>
            <a:r>
              <a:rPr lang="ja-JP" altLang="en-US" dirty="0" smtClean="0">
                <a:solidFill>
                  <a:schemeClr val="tx1"/>
                </a:solidFill>
              </a:rPr>
              <a:t>月からの改善分（</a:t>
            </a:r>
            <a:r>
              <a:rPr lang="en-US" altLang="ja-JP" dirty="0" smtClean="0">
                <a:solidFill>
                  <a:schemeClr val="tx1"/>
                </a:solidFill>
              </a:rPr>
              <a:t>1</a:t>
            </a:r>
            <a:r>
              <a:rPr lang="ja-JP" altLang="en-US" dirty="0" smtClean="0">
                <a:solidFill>
                  <a:schemeClr val="tx1"/>
                </a:solidFill>
              </a:rPr>
              <a:t>万</a:t>
            </a:r>
            <a:r>
              <a:rPr lang="en-US" altLang="ja-JP" dirty="0" smtClean="0">
                <a:solidFill>
                  <a:schemeClr val="tx1"/>
                </a:solidFill>
              </a:rPr>
              <a:t>5</a:t>
            </a:r>
            <a:r>
              <a:rPr lang="ja-JP" altLang="en-US" dirty="0" smtClean="0">
                <a:solidFill>
                  <a:schemeClr val="tx1"/>
                </a:solidFill>
              </a:rPr>
              <a:t>千円相当）</a:t>
            </a:r>
            <a:endParaRPr kumimoji="1" lang="ja-JP" altLang="en-US" dirty="0">
              <a:solidFill>
                <a:schemeClr val="tx1"/>
              </a:solidFill>
            </a:endParaRPr>
          </a:p>
        </p:txBody>
      </p:sp>
      <p:sp>
        <p:nvSpPr>
          <p:cNvPr id="9" name="テキスト ボックス 8"/>
          <p:cNvSpPr txBox="1"/>
          <p:nvPr/>
        </p:nvSpPr>
        <p:spPr>
          <a:xfrm>
            <a:off x="4751040" y="2208436"/>
            <a:ext cx="3312368" cy="369332"/>
          </a:xfrm>
          <a:prstGeom prst="rect">
            <a:avLst/>
          </a:prstGeom>
          <a:noFill/>
        </p:spPr>
        <p:txBody>
          <a:bodyPr wrap="square" rtlCol="0">
            <a:spAutoFit/>
          </a:bodyPr>
          <a:lstStyle/>
          <a:p>
            <a:r>
              <a:rPr kumimoji="1" lang="ja-JP" altLang="en-US" dirty="0" smtClean="0"/>
              <a:t>処遇改善加算</a:t>
            </a:r>
            <a:r>
              <a:rPr lang="en-US" altLang="ja-JP" dirty="0" smtClean="0"/>
              <a:t>Ⅰ</a:t>
            </a:r>
            <a:endParaRPr kumimoji="1" lang="ja-JP" altLang="en-US" dirty="0"/>
          </a:p>
        </p:txBody>
      </p:sp>
      <p:sp>
        <p:nvSpPr>
          <p:cNvPr id="10" name="正方形/長方形 9"/>
          <p:cNvSpPr/>
          <p:nvPr/>
        </p:nvSpPr>
        <p:spPr>
          <a:xfrm>
            <a:off x="4717504" y="2807320"/>
            <a:ext cx="3312368" cy="64807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27</a:t>
            </a:r>
            <a:r>
              <a:rPr lang="ja-JP" altLang="en-US" dirty="0" smtClean="0">
                <a:solidFill>
                  <a:schemeClr val="tx1"/>
                </a:solidFill>
              </a:rPr>
              <a:t>年</a:t>
            </a:r>
            <a:r>
              <a:rPr lang="en-US" altLang="ja-JP" dirty="0" smtClean="0">
                <a:solidFill>
                  <a:schemeClr val="tx1"/>
                </a:solidFill>
              </a:rPr>
              <a:t>4</a:t>
            </a:r>
            <a:r>
              <a:rPr lang="ja-JP" altLang="en-US" dirty="0" smtClean="0">
                <a:solidFill>
                  <a:schemeClr val="tx1"/>
                </a:solidFill>
              </a:rPr>
              <a:t>月からの改善分（</a:t>
            </a:r>
            <a:r>
              <a:rPr lang="en-US" altLang="ja-JP" dirty="0" smtClean="0">
                <a:solidFill>
                  <a:schemeClr val="tx1"/>
                </a:solidFill>
              </a:rPr>
              <a:t>1</a:t>
            </a:r>
            <a:r>
              <a:rPr lang="ja-JP" altLang="en-US" dirty="0" smtClean="0">
                <a:solidFill>
                  <a:schemeClr val="tx1"/>
                </a:solidFill>
              </a:rPr>
              <a:t>万</a:t>
            </a:r>
            <a:r>
              <a:rPr lang="en-US" altLang="ja-JP" dirty="0" smtClean="0">
                <a:solidFill>
                  <a:schemeClr val="tx1"/>
                </a:solidFill>
              </a:rPr>
              <a:t>2</a:t>
            </a:r>
            <a:r>
              <a:rPr lang="ja-JP" altLang="en-US" dirty="0" smtClean="0">
                <a:solidFill>
                  <a:schemeClr val="tx1"/>
                </a:solidFill>
              </a:rPr>
              <a:t>千円相当）</a:t>
            </a:r>
            <a:endParaRPr kumimoji="1" lang="ja-JP" altLang="en-US" dirty="0">
              <a:solidFill>
                <a:schemeClr val="tx1"/>
              </a:solidFill>
            </a:endParaRPr>
          </a:p>
        </p:txBody>
      </p:sp>
    </p:spTree>
    <p:extLst>
      <p:ext uri="{BB962C8B-B14F-4D97-AF65-F5344CB8AC3E}">
        <p14:creationId xmlns:p14="http://schemas.microsoft.com/office/powerpoint/2010/main" val="1996584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素直に読むと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２７年４月は取れない？</a:t>
            </a:r>
            <a:endParaRPr kumimoji="1" lang="en-US" altLang="ja-JP" dirty="0" smtClean="0"/>
          </a:p>
          <a:p>
            <a:endParaRPr lang="en-US" altLang="ja-JP" dirty="0"/>
          </a:p>
          <a:p>
            <a:pPr lvl="1"/>
            <a:r>
              <a:rPr kumimoji="1" lang="ja-JP" altLang="en-US" dirty="0" smtClean="0"/>
              <a:t>通知や</a:t>
            </a:r>
            <a:r>
              <a:rPr kumimoji="1" lang="en-US" altLang="ja-JP" dirty="0" smtClean="0"/>
              <a:t>Q&amp;A</a:t>
            </a:r>
            <a:r>
              <a:rPr kumimoji="1" lang="ja-JP" altLang="en-US" dirty="0" smtClean="0"/>
              <a:t>でとれるようになると</a:t>
            </a:r>
            <a:r>
              <a:rPr lang="ja-JP" altLang="en-US" dirty="0" smtClean="0"/>
              <a:t>思います。</a:t>
            </a:r>
            <a:endParaRPr lang="en-US" altLang="ja-JP" dirty="0" smtClean="0"/>
          </a:p>
          <a:p>
            <a:pPr lvl="1"/>
            <a:r>
              <a:rPr kumimoji="1" lang="ja-JP" altLang="en-US" dirty="0" smtClean="0"/>
              <a:t>都道府県、保険者などの説明会に注意してください</a:t>
            </a:r>
            <a:endParaRPr kumimoji="1" lang="en-US" altLang="ja-JP" dirty="0" smtClean="0"/>
          </a:p>
          <a:p>
            <a:pPr lvl="1"/>
            <a:endParaRPr lang="en-US" altLang="ja-JP" dirty="0"/>
          </a:p>
          <a:p>
            <a:pPr lvl="1"/>
            <a:r>
              <a:rPr kumimoji="1" lang="ja-JP" altLang="en-US" u="sng" dirty="0" smtClean="0">
                <a:solidFill>
                  <a:srgbClr val="FF0000"/>
                </a:solidFill>
              </a:rPr>
              <a:t>３月早い時期に処遇改善計画を作成する必要があります！</a:t>
            </a:r>
            <a:endParaRPr kumimoji="1" lang="ja-JP" altLang="en-US" u="sng" dirty="0">
              <a:solidFill>
                <a:srgbClr val="FF0000"/>
              </a:solidFill>
            </a:endParaRPr>
          </a:p>
        </p:txBody>
      </p:sp>
    </p:spTree>
    <p:extLst>
      <p:ext uri="{BB962C8B-B14F-4D97-AF65-F5344CB8AC3E}">
        <p14:creationId xmlns:p14="http://schemas.microsoft.com/office/powerpoint/2010/main" val="2159747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届け出</a:t>
            </a:r>
            <a:r>
              <a:rPr lang="ja-JP" altLang="en-US" dirty="0" smtClean="0"/>
              <a:t>の特例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過去に、報酬改定時に、届け出の特例が設けられた例があります。</a:t>
            </a:r>
            <a:endParaRPr kumimoji="1" lang="en-US" altLang="ja-JP" dirty="0" smtClean="0"/>
          </a:p>
          <a:p>
            <a:r>
              <a:rPr lang="ja-JP" altLang="en-US" dirty="0" smtClean="0"/>
              <a:t>加算の届け出などの日付に注意してください。</a:t>
            </a:r>
            <a:endParaRPr lang="en-US" altLang="ja-JP" dirty="0" smtClean="0"/>
          </a:p>
          <a:p>
            <a:r>
              <a:rPr lang="ja-JP" altLang="en-US" dirty="0" smtClean="0"/>
              <a:t>国保のシステムが間に合わないので、細かいチェックはなしで通ります。</a:t>
            </a:r>
            <a:endParaRPr lang="en-US" altLang="ja-JP" dirty="0" smtClean="0"/>
          </a:p>
          <a:p>
            <a:r>
              <a:rPr kumimoji="1" lang="ja-JP" altLang="en-US" dirty="0" smtClean="0"/>
              <a:t>あとで、チェック！</a:t>
            </a:r>
            <a:endParaRPr kumimoji="1" lang="ja-JP" altLang="en-US" dirty="0"/>
          </a:p>
        </p:txBody>
      </p:sp>
    </p:spTree>
    <p:extLst>
      <p:ext uri="{BB962C8B-B14F-4D97-AF65-F5344CB8AC3E}">
        <p14:creationId xmlns:p14="http://schemas.microsoft.com/office/powerpoint/2010/main" val="2415001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日常継続支援加算</a:t>
            </a:r>
            <a:endParaRPr kumimoji="1" lang="ja-JP" altLang="en-US" dirty="0"/>
          </a:p>
        </p:txBody>
      </p:sp>
      <p:sp>
        <p:nvSpPr>
          <p:cNvPr id="3" name="コンテンツ プレースホルダー 2"/>
          <p:cNvSpPr>
            <a:spLocks noGrp="1"/>
          </p:cNvSpPr>
          <p:nvPr>
            <p:ph idx="1"/>
          </p:nvPr>
        </p:nvSpPr>
        <p:spPr>
          <a:xfrm>
            <a:off x="0" y="1340768"/>
            <a:ext cx="9144000" cy="5517232"/>
          </a:xfrm>
        </p:spPr>
        <p:txBody>
          <a:bodyPr/>
          <a:lstStyle/>
          <a:p>
            <a:r>
              <a:rPr lang="ja-JP" altLang="en-US" sz="2400" dirty="0" smtClean="0"/>
              <a:t>ａ </a:t>
            </a:r>
            <a:r>
              <a:rPr lang="ja-JP" altLang="en-US" sz="2400" dirty="0"/>
              <a:t>算定日の属する月の</a:t>
            </a:r>
            <a:r>
              <a:rPr lang="ja-JP" altLang="en-US" sz="2400" u="sng" dirty="0">
                <a:solidFill>
                  <a:srgbClr val="FF0000"/>
                </a:solidFill>
              </a:rPr>
              <a:t>前六月間又は前十二月間</a:t>
            </a:r>
            <a:r>
              <a:rPr lang="ja-JP" altLang="en-US" sz="2400" dirty="0"/>
              <a:t>における</a:t>
            </a:r>
            <a:r>
              <a:rPr lang="ja-JP" altLang="en-US" sz="2400" dirty="0" smtClean="0"/>
              <a:t>新規入所者</a:t>
            </a:r>
            <a:r>
              <a:rPr lang="ja-JP" altLang="en-US" sz="2400" dirty="0"/>
              <a:t>の総数のうち、要介護状態区分が要介護四又は</a:t>
            </a:r>
            <a:r>
              <a:rPr lang="ja-JP" altLang="en-US" sz="2400" dirty="0" smtClean="0"/>
              <a:t>要介護五</a:t>
            </a:r>
            <a:r>
              <a:rPr lang="ja-JP" altLang="en-US" sz="2400" dirty="0"/>
              <a:t>の者の占める割合が百分の七十以上であること。</a:t>
            </a:r>
          </a:p>
          <a:p>
            <a:r>
              <a:rPr lang="ja-JP" altLang="en-US" sz="2400" dirty="0"/>
              <a:t>ｂ 算定日の属する月の前六月間又は前十二月間における</a:t>
            </a:r>
            <a:r>
              <a:rPr lang="ja-JP" altLang="en-US" sz="2400" dirty="0" smtClean="0"/>
              <a:t>新規入所者</a:t>
            </a:r>
            <a:r>
              <a:rPr lang="ja-JP" altLang="en-US" sz="2400" dirty="0"/>
              <a:t>の総数のうち、日常生活に支障を来すおそれのある</a:t>
            </a:r>
            <a:r>
              <a:rPr lang="ja-JP" altLang="en-US" sz="2400" dirty="0" smtClean="0"/>
              <a:t>症状</a:t>
            </a:r>
            <a:r>
              <a:rPr lang="ja-JP" altLang="en-US" sz="2400" dirty="0"/>
              <a:t>又は行動が認められることから介護を必要とする</a:t>
            </a:r>
            <a:r>
              <a:rPr lang="ja-JP" altLang="en-US" sz="2400" dirty="0" smtClean="0"/>
              <a:t>認知症</a:t>
            </a:r>
            <a:r>
              <a:rPr lang="ja-JP" altLang="en-US" sz="2400" dirty="0"/>
              <a:t>である者の占める割合が百分の六十五以上であること。</a:t>
            </a:r>
          </a:p>
          <a:p>
            <a:r>
              <a:rPr lang="ja-JP" altLang="en-US" sz="2400" dirty="0"/>
              <a:t>ｃ 社会福祉士及び介護福祉士法施行規則（昭和六十二年</a:t>
            </a:r>
            <a:r>
              <a:rPr lang="ja-JP" altLang="en-US" sz="2400" dirty="0" smtClean="0"/>
              <a:t>厚生省令</a:t>
            </a:r>
            <a:r>
              <a:rPr lang="ja-JP" altLang="en-US" sz="2400" dirty="0"/>
              <a:t>第四十九号）第一条各号に掲げる行為を必要とする者</a:t>
            </a:r>
            <a:r>
              <a:rPr lang="ja-JP" altLang="en-US" sz="2400" dirty="0" smtClean="0"/>
              <a:t>の占める</a:t>
            </a:r>
            <a:r>
              <a:rPr lang="ja-JP" altLang="en-US" sz="2400" dirty="0"/>
              <a:t>割合が入所者の百分の十五以上で</a:t>
            </a:r>
            <a:r>
              <a:rPr lang="ja-JP" altLang="en-US" sz="2400" dirty="0" smtClean="0"/>
              <a:t>ある</a:t>
            </a:r>
            <a:endParaRPr lang="en-US" altLang="ja-JP" sz="2400" dirty="0" smtClean="0"/>
          </a:p>
          <a:p>
            <a:r>
              <a:rPr lang="ja-JP" altLang="en-US" sz="2400" dirty="0"/>
              <a:t>⑶ 介護福祉士の数が、常勤換算方法で、入所者の数が六又は</a:t>
            </a:r>
            <a:r>
              <a:rPr lang="ja-JP" altLang="en-US" sz="2400" dirty="0" smtClean="0"/>
              <a:t>その</a:t>
            </a:r>
            <a:r>
              <a:rPr lang="ja-JP" altLang="en-US" sz="2400" dirty="0"/>
              <a:t>端数を増すごとに一以上であること。</a:t>
            </a:r>
          </a:p>
          <a:p>
            <a:r>
              <a:rPr lang="ja-JP" altLang="en-US" sz="2400" dirty="0"/>
              <a:t>⑷ 通所介護費等の算定方法第十二号に規定する基準に該当</a:t>
            </a:r>
            <a:r>
              <a:rPr lang="ja-JP" altLang="en-US" sz="2400" dirty="0" smtClean="0"/>
              <a:t>していないこと。</a:t>
            </a:r>
            <a:endParaRPr kumimoji="1" lang="ja-JP" altLang="en-US" sz="2400" dirty="0"/>
          </a:p>
        </p:txBody>
      </p:sp>
    </p:spTree>
    <p:extLst>
      <p:ext uri="{BB962C8B-B14F-4D97-AF65-F5344CB8AC3E}">
        <p14:creationId xmlns:p14="http://schemas.microsoft.com/office/powerpoint/2010/main" val="3147390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日常生活継続支援加算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ユニット型４６単位</a:t>
            </a:r>
            <a:endParaRPr kumimoji="1" lang="en-US" altLang="ja-JP" dirty="0" smtClean="0"/>
          </a:p>
          <a:p>
            <a:r>
              <a:rPr lang="ja-JP" altLang="en-US" dirty="0" smtClean="0"/>
              <a:t>従来型３６単位</a:t>
            </a:r>
            <a:endParaRPr lang="en-US" altLang="ja-JP" dirty="0" smtClean="0"/>
          </a:p>
          <a:p>
            <a:endParaRPr lang="en-US" altLang="ja-JP" dirty="0"/>
          </a:p>
          <a:p>
            <a:r>
              <a:rPr lang="ja-JP" altLang="en-US" dirty="0" smtClean="0"/>
              <a:t>ついたり、外れたりのタイミングは解釈通知待ち！</a:t>
            </a:r>
            <a:endParaRPr lang="en-US" altLang="ja-JP" dirty="0" smtClean="0"/>
          </a:p>
          <a:p>
            <a:r>
              <a:rPr lang="ja-JP" altLang="en-US" dirty="0"/>
              <a:t>加算</a:t>
            </a:r>
            <a:r>
              <a:rPr lang="ja-JP" altLang="en-US" dirty="0" smtClean="0"/>
              <a:t>が外れたとき、サービス提供体制強化加算を算定したいので、届け出は必要</a:t>
            </a:r>
            <a:endParaRPr lang="en-US" altLang="ja-JP" dirty="0" smtClean="0"/>
          </a:p>
          <a:p>
            <a:endParaRPr kumimoji="1" lang="en-US" altLang="ja-JP" dirty="0"/>
          </a:p>
          <a:p>
            <a:endParaRPr kumimoji="1" lang="ja-JP" altLang="en-US" dirty="0"/>
          </a:p>
        </p:txBody>
      </p:sp>
    </p:spTree>
    <p:extLst>
      <p:ext uri="{BB962C8B-B14F-4D97-AF65-F5344CB8AC3E}">
        <p14:creationId xmlns:p14="http://schemas.microsoft.com/office/powerpoint/2010/main" val="1799208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stretch>
            <a:fillRect/>
          </a:stretch>
        </p:blipFill>
        <p:spPr>
          <a:xfrm>
            <a:off x="323528" y="1556792"/>
            <a:ext cx="8338035" cy="2600336"/>
          </a:xfrm>
          <a:prstGeom prst="rect">
            <a:avLst/>
          </a:prstGeom>
        </p:spPr>
      </p:pic>
      <p:pic>
        <p:nvPicPr>
          <p:cNvPr id="5" name="図 4"/>
          <p:cNvPicPr>
            <a:picLocks noChangeAspect="1"/>
          </p:cNvPicPr>
          <p:nvPr/>
        </p:nvPicPr>
        <p:blipFill>
          <a:blip r:embed="rId3"/>
          <a:stretch>
            <a:fillRect/>
          </a:stretch>
        </p:blipFill>
        <p:spPr>
          <a:xfrm>
            <a:off x="336351" y="4157128"/>
            <a:ext cx="8417239" cy="1792152"/>
          </a:xfrm>
          <a:prstGeom prst="rect">
            <a:avLst/>
          </a:prstGeom>
        </p:spPr>
      </p:pic>
    </p:spTree>
    <p:extLst>
      <p:ext uri="{BB962C8B-B14F-4D97-AF65-F5344CB8AC3E}">
        <p14:creationId xmlns:p14="http://schemas.microsoft.com/office/powerpoint/2010/main" val="276650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35024" y="1977988"/>
            <a:ext cx="8846680" cy="4118012"/>
          </a:xfrm>
          <a:prstGeom prst="rect">
            <a:avLst/>
          </a:prstGeom>
        </p:spPr>
      </p:pic>
    </p:spTree>
    <p:extLst>
      <p:ext uri="{BB962C8B-B14F-4D97-AF65-F5344CB8AC3E}">
        <p14:creationId xmlns:p14="http://schemas.microsoft.com/office/powerpoint/2010/main" val="282448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特養</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744593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179512" y="1916832"/>
            <a:ext cx="8524873" cy="3240360"/>
          </a:xfrm>
          <a:prstGeom prst="rect">
            <a:avLst/>
          </a:prstGeom>
        </p:spPr>
      </p:pic>
    </p:spTree>
    <p:extLst>
      <p:ext uri="{BB962C8B-B14F-4D97-AF65-F5344CB8AC3E}">
        <p14:creationId xmlns:p14="http://schemas.microsoft.com/office/powerpoint/2010/main" val="4122812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251519" y="1124744"/>
            <a:ext cx="8408059" cy="3816424"/>
          </a:xfrm>
          <a:prstGeom prst="rect">
            <a:avLst/>
          </a:prstGeom>
        </p:spPr>
      </p:pic>
      <p:pic>
        <p:nvPicPr>
          <p:cNvPr id="5" name="図 4"/>
          <p:cNvPicPr>
            <a:picLocks noChangeAspect="1"/>
          </p:cNvPicPr>
          <p:nvPr/>
        </p:nvPicPr>
        <p:blipFill>
          <a:blip r:embed="rId3"/>
          <a:stretch>
            <a:fillRect/>
          </a:stretch>
        </p:blipFill>
        <p:spPr>
          <a:xfrm>
            <a:off x="217735" y="4791361"/>
            <a:ext cx="4816649" cy="436351"/>
          </a:xfrm>
          <a:prstGeom prst="rect">
            <a:avLst/>
          </a:prstGeom>
        </p:spPr>
      </p:pic>
      <p:pic>
        <p:nvPicPr>
          <p:cNvPr id="6" name="図 5"/>
          <p:cNvPicPr>
            <a:picLocks noChangeAspect="1"/>
          </p:cNvPicPr>
          <p:nvPr/>
        </p:nvPicPr>
        <p:blipFill>
          <a:blip r:embed="rId4"/>
          <a:stretch>
            <a:fillRect/>
          </a:stretch>
        </p:blipFill>
        <p:spPr>
          <a:xfrm>
            <a:off x="216495" y="5240536"/>
            <a:ext cx="8481104" cy="780752"/>
          </a:xfrm>
          <a:prstGeom prst="rect">
            <a:avLst/>
          </a:prstGeom>
        </p:spPr>
      </p:pic>
    </p:spTree>
    <p:extLst>
      <p:ext uri="{BB962C8B-B14F-4D97-AF65-F5344CB8AC3E}">
        <p14:creationId xmlns:p14="http://schemas.microsoft.com/office/powerpoint/2010/main" val="3588470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第二の１（５）②</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251520" y="1676400"/>
            <a:ext cx="8679204" cy="2544688"/>
          </a:xfrm>
          <a:prstGeom prst="rect">
            <a:avLst/>
          </a:prstGeom>
        </p:spPr>
      </p:pic>
    </p:spTree>
    <p:extLst>
      <p:ext uri="{BB962C8B-B14F-4D97-AF65-F5344CB8AC3E}">
        <p14:creationId xmlns:p14="http://schemas.microsoft.com/office/powerpoint/2010/main" val="339245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79512" y="1308016"/>
            <a:ext cx="6843929" cy="608816"/>
          </a:xfrm>
          <a:prstGeom prst="rect">
            <a:avLst/>
          </a:prstGeom>
        </p:spPr>
      </p:pic>
      <p:pic>
        <p:nvPicPr>
          <p:cNvPr id="5" name="図 4"/>
          <p:cNvPicPr>
            <a:picLocks noChangeAspect="1"/>
          </p:cNvPicPr>
          <p:nvPr/>
        </p:nvPicPr>
        <p:blipFill>
          <a:blip r:embed="rId3"/>
          <a:stretch>
            <a:fillRect/>
          </a:stretch>
        </p:blipFill>
        <p:spPr>
          <a:xfrm>
            <a:off x="179511" y="2277080"/>
            <a:ext cx="8678591" cy="2520072"/>
          </a:xfrm>
          <a:prstGeom prst="rect">
            <a:avLst/>
          </a:prstGeom>
        </p:spPr>
      </p:pic>
    </p:spTree>
    <p:extLst>
      <p:ext uri="{BB962C8B-B14F-4D97-AF65-F5344CB8AC3E}">
        <p14:creationId xmlns:p14="http://schemas.microsoft.com/office/powerpoint/2010/main" val="3630992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サービス提供体制強化加算</a:t>
            </a:r>
            <a:endParaRPr kumimoji="1" lang="ja-JP" altLang="en-US" dirty="0"/>
          </a:p>
        </p:txBody>
      </p:sp>
      <p:sp>
        <p:nvSpPr>
          <p:cNvPr id="3" name="コンテンツ プレースホルダー 2"/>
          <p:cNvSpPr>
            <a:spLocks noGrp="1"/>
          </p:cNvSpPr>
          <p:nvPr>
            <p:ph idx="1"/>
          </p:nvPr>
        </p:nvSpPr>
        <p:spPr>
          <a:xfrm>
            <a:off x="10834" y="1484784"/>
            <a:ext cx="9144000" cy="4776936"/>
          </a:xfrm>
        </p:spPr>
        <p:txBody>
          <a:bodyPr/>
          <a:lstStyle/>
          <a:p>
            <a:r>
              <a:rPr lang="ja-JP" altLang="en-US" sz="2400" dirty="0" smtClean="0"/>
              <a:t>サービス</a:t>
            </a:r>
            <a:r>
              <a:rPr lang="ja-JP" altLang="en-US" sz="2400" dirty="0"/>
              <a:t>提供体制強化加算</a:t>
            </a:r>
            <a:r>
              <a:rPr lang="en-US" altLang="ja-JP" sz="2400" dirty="0"/>
              <a:t>(Ⅰ</a:t>
            </a:r>
            <a:r>
              <a:rPr lang="en-US" altLang="ja-JP" sz="2400" dirty="0" smtClean="0"/>
              <a:t>)</a:t>
            </a:r>
            <a:r>
              <a:rPr lang="ja-JP" altLang="en-US" sz="2400" dirty="0" smtClean="0"/>
              <a:t>イ　次</a:t>
            </a:r>
            <a:r>
              <a:rPr lang="ja-JP" altLang="en-US" sz="2400" dirty="0"/>
              <a:t>に掲げる基準のいずれに</a:t>
            </a:r>
            <a:r>
              <a:rPr lang="ja-JP" altLang="en-US" sz="2400" dirty="0" smtClean="0"/>
              <a:t>も適合</a:t>
            </a:r>
            <a:r>
              <a:rPr lang="ja-JP" altLang="en-US" sz="2400" dirty="0"/>
              <a:t>すること</a:t>
            </a:r>
            <a:r>
              <a:rPr lang="ja-JP" altLang="en-US" sz="2400" dirty="0" smtClean="0"/>
              <a:t>。</a:t>
            </a:r>
            <a:endParaRPr lang="en-US" altLang="ja-JP" sz="2400" dirty="0" smtClean="0"/>
          </a:p>
          <a:p>
            <a:pPr marL="0" indent="0">
              <a:buNone/>
            </a:pPr>
            <a:r>
              <a:rPr lang="ja-JP" altLang="en-US" sz="2400" dirty="0" smtClean="0"/>
              <a:t>　　　⑴ </a:t>
            </a:r>
            <a:r>
              <a:rPr lang="ja-JP" altLang="en-US" sz="2400" dirty="0"/>
              <a:t>指定介護老人福祉施設の介護職員の総数のうち、介護</a:t>
            </a:r>
            <a:r>
              <a:rPr lang="ja-JP" altLang="en-US" sz="2400" dirty="0" smtClean="0"/>
              <a:t>福祉</a:t>
            </a:r>
            <a:endParaRPr lang="en-US" altLang="ja-JP" sz="2400" dirty="0" smtClean="0"/>
          </a:p>
          <a:p>
            <a:pPr marL="0" indent="0">
              <a:buNone/>
            </a:pPr>
            <a:r>
              <a:rPr lang="ja-JP" altLang="en-US" sz="2400" dirty="0" smtClean="0"/>
              <a:t>　　　　　士の</a:t>
            </a:r>
            <a:r>
              <a:rPr lang="ja-JP" altLang="en-US" sz="2400" dirty="0"/>
              <a:t>占める割合が</a:t>
            </a:r>
            <a:r>
              <a:rPr lang="ja-JP" altLang="en-US" sz="2400" u="sng" dirty="0">
                <a:solidFill>
                  <a:srgbClr val="FF0000"/>
                </a:solidFill>
              </a:rPr>
              <a:t>百分の六十以上</a:t>
            </a:r>
            <a:r>
              <a:rPr lang="ja-JP" altLang="en-US" sz="2400" dirty="0"/>
              <a:t>であること。</a:t>
            </a:r>
          </a:p>
          <a:p>
            <a:pPr marL="0" indent="0">
              <a:buNone/>
            </a:pPr>
            <a:r>
              <a:rPr lang="ja-JP" altLang="en-US" sz="2400" dirty="0" smtClean="0"/>
              <a:t>　　　⑵ </a:t>
            </a:r>
            <a:r>
              <a:rPr lang="ja-JP" altLang="en-US" sz="2400" dirty="0"/>
              <a:t>通所介護費等算定方法第十二号に規定する基準のいずれ</a:t>
            </a:r>
            <a:r>
              <a:rPr lang="ja-JP" altLang="en-US" sz="2400" dirty="0" smtClean="0"/>
              <a:t>に</a:t>
            </a:r>
            <a:endParaRPr lang="en-US" altLang="ja-JP" sz="2400" dirty="0" smtClean="0"/>
          </a:p>
          <a:p>
            <a:pPr marL="0" indent="0">
              <a:buNone/>
            </a:pPr>
            <a:r>
              <a:rPr lang="ja-JP" altLang="en-US" sz="2400" dirty="0" smtClean="0"/>
              <a:t>　　　　　も該当しない</a:t>
            </a:r>
            <a:r>
              <a:rPr lang="ja-JP" altLang="en-US" sz="2400" dirty="0"/>
              <a:t>こと。</a:t>
            </a:r>
          </a:p>
          <a:p>
            <a:r>
              <a:rPr lang="ja-JP" altLang="en-US" sz="2400" dirty="0" smtClean="0"/>
              <a:t>サービス</a:t>
            </a:r>
            <a:r>
              <a:rPr lang="ja-JP" altLang="en-US" sz="2400" dirty="0"/>
              <a:t>提供体制強化加算</a:t>
            </a:r>
            <a:r>
              <a:rPr lang="en-US" altLang="ja-JP" sz="2400" dirty="0"/>
              <a:t>(Ⅰ)</a:t>
            </a:r>
            <a:r>
              <a:rPr lang="ja-JP" altLang="en-US" sz="2400" dirty="0" smtClean="0"/>
              <a:t>ロ　次</a:t>
            </a:r>
            <a:r>
              <a:rPr lang="ja-JP" altLang="en-US" sz="2400" dirty="0"/>
              <a:t>に掲げる基準のいずれに</a:t>
            </a:r>
            <a:r>
              <a:rPr lang="ja-JP" altLang="en-US" sz="2400" dirty="0" smtClean="0"/>
              <a:t>も適合</a:t>
            </a:r>
            <a:r>
              <a:rPr lang="ja-JP" altLang="en-US" sz="2400" dirty="0"/>
              <a:t>すること。</a:t>
            </a:r>
          </a:p>
          <a:p>
            <a:pPr marL="0" indent="0">
              <a:buNone/>
            </a:pPr>
            <a:r>
              <a:rPr lang="ja-JP" altLang="en-US" sz="2400" dirty="0" smtClean="0"/>
              <a:t>　　　⑴ </a:t>
            </a:r>
            <a:r>
              <a:rPr lang="ja-JP" altLang="en-US" sz="2400" dirty="0"/>
              <a:t>指定介護老人福祉施設の介護職員の総数のうち、介護</a:t>
            </a:r>
            <a:r>
              <a:rPr lang="ja-JP" altLang="en-US" sz="2400" dirty="0" smtClean="0"/>
              <a:t>福祉</a:t>
            </a:r>
            <a:endParaRPr lang="en-US" altLang="ja-JP" sz="2400" dirty="0" smtClean="0"/>
          </a:p>
          <a:p>
            <a:pPr marL="0" indent="0">
              <a:buNone/>
            </a:pPr>
            <a:r>
              <a:rPr lang="ja-JP" altLang="en-US" sz="2400" dirty="0"/>
              <a:t>　</a:t>
            </a:r>
            <a:r>
              <a:rPr lang="ja-JP" altLang="en-US" sz="2400" dirty="0" smtClean="0"/>
              <a:t>　　　　士の</a:t>
            </a:r>
            <a:r>
              <a:rPr lang="ja-JP" altLang="en-US" sz="2400" dirty="0"/>
              <a:t>占める割合が</a:t>
            </a:r>
            <a:r>
              <a:rPr lang="ja-JP" altLang="en-US" sz="2400" u="sng" dirty="0">
                <a:solidFill>
                  <a:srgbClr val="FF0000"/>
                </a:solidFill>
              </a:rPr>
              <a:t>百分の五十以上</a:t>
            </a:r>
            <a:r>
              <a:rPr lang="ja-JP" altLang="en-US" sz="2400" dirty="0"/>
              <a:t>であること。</a:t>
            </a:r>
          </a:p>
          <a:p>
            <a:pPr marL="0" indent="0">
              <a:buNone/>
            </a:pPr>
            <a:r>
              <a:rPr lang="ja-JP" altLang="en-US" sz="2400" dirty="0" smtClean="0"/>
              <a:t>　　　⑵ </a:t>
            </a:r>
            <a:r>
              <a:rPr lang="ja-JP" altLang="en-US" sz="2400" dirty="0"/>
              <a:t>イ⑵に該当するものであること。</a:t>
            </a:r>
            <a:endParaRPr kumimoji="1" lang="ja-JP" altLang="en-US" sz="2400" dirty="0"/>
          </a:p>
        </p:txBody>
      </p:sp>
    </p:spTree>
    <p:extLst>
      <p:ext uri="{BB962C8B-B14F-4D97-AF65-F5344CB8AC3E}">
        <p14:creationId xmlns:p14="http://schemas.microsoft.com/office/powerpoint/2010/main" val="1915719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サービス提供体制強化加算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⑴ サービス提供体制強化加算</a:t>
            </a:r>
            <a:r>
              <a:rPr lang="en-US" altLang="ja-JP" dirty="0"/>
              <a:t>(Ⅰ</a:t>
            </a:r>
            <a:r>
              <a:rPr lang="en-US" altLang="ja-JP" dirty="0" smtClean="0"/>
              <a:t>)</a:t>
            </a:r>
            <a:r>
              <a:rPr lang="ja-JP" altLang="en-US" dirty="0" smtClean="0"/>
              <a:t>イ</a:t>
            </a:r>
            <a:endParaRPr lang="en-US" altLang="ja-JP" dirty="0" smtClean="0"/>
          </a:p>
          <a:p>
            <a:pPr lvl="1"/>
            <a:r>
              <a:rPr lang="en-US" altLang="ja-JP" dirty="0" smtClean="0"/>
              <a:t>18</a:t>
            </a:r>
            <a:r>
              <a:rPr lang="ja-JP" altLang="en-US" dirty="0" smtClean="0"/>
              <a:t>単位</a:t>
            </a:r>
            <a:endParaRPr lang="en-US" altLang="ja-JP" dirty="0" smtClean="0"/>
          </a:p>
          <a:p>
            <a:r>
              <a:rPr lang="ja-JP" altLang="en-US" dirty="0"/>
              <a:t>⑵ サービス提供体制強化加算</a:t>
            </a:r>
            <a:r>
              <a:rPr lang="en-US" altLang="ja-JP" dirty="0"/>
              <a:t>(Ⅰ)</a:t>
            </a:r>
            <a:r>
              <a:rPr lang="ja-JP" altLang="en-US" dirty="0" smtClean="0"/>
              <a:t>ロ</a:t>
            </a:r>
            <a:endParaRPr lang="en-US" altLang="ja-JP" dirty="0" smtClean="0"/>
          </a:p>
          <a:p>
            <a:pPr lvl="1"/>
            <a:r>
              <a:rPr lang="en-US" altLang="ja-JP" dirty="0" smtClean="0"/>
              <a:t>12</a:t>
            </a:r>
            <a:r>
              <a:rPr lang="ja-JP" altLang="en-US" dirty="0"/>
              <a:t>単位</a:t>
            </a:r>
            <a:endParaRPr kumimoji="1" lang="ja-JP" altLang="en-US" dirty="0"/>
          </a:p>
        </p:txBody>
      </p:sp>
    </p:spTree>
    <p:extLst>
      <p:ext uri="{BB962C8B-B14F-4D97-AF65-F5344CB8AC3E}">
        <p14:creationId xmlns:p14="http://schemas.microsoft.com/office/powerpoint/2010/main" val="11255126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看取り介護加算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a:t>① 看取り介護加算</a:t>
            </a:r>
          </a:p>
          <a:p>
            <a:r>
              <a:rPr lang="ja-JP" altLang="en-US" sz="2800" dirty="0"/>
              <a:t>入所者及びその家族等の意向を尊重しつつ、看取りに関する理解の促進を図り、</a:t>
            </a:r>
            <a:r>
              <a:rPr lang="ja-JP" altLang="en-US" sz="2800" dirty="0" smtClean="0"/>
              <a:t>介護</a:t>
            </a:r>
            <a:r>
              <a:rPr lang="ja-JP" altLang="en-US" sz="2800" dirty="0"/>
              <a:t>福祉施設サービスにおける看取り介護の質を向上させるため、看取り介護の体制</a:t>
            </a:r>
            <a:r>
              <a:rPr lang="ja-JP" altLang="en-US" sz="2800" dirty="0" smtClean="0"/>
              <a:t>構築</a:t>
            </a:r>
            <a:r>
              <a:rPr lang="ja-JP" altLang="en-US" sz="2800" dirty="0"/>
              <a:t>・強化を</a:t>
            </a:r>
            <a:r>
              <a:rPr lang="en-US" altLang="ja-JP" sz="2800" dirty="0"/>
              <a:t>PDCA </a:t>
            </a:r>
            <a:r>
              <a:rPr lang="ja-JP" altLang="en-US" sz="2800" dirty="0"/>
              <a:t>サイクルにより推進することを要件として、死亡日以前４日</a:t>
            </a:r>
            <a:r>
              <a:rPr lang="ja-JP" altLang="en-US" sz="2800" dirty="0" smtClean="0"/>
              <a:t>以上</a:t>
            </a:r>
            <a:r>
              <a:rPr lang="en-US" altLang="ja-JP" sz="2800" dirty="0" smtClean="0"/>
              <a:t>30 </a:t>
            </a:r>
            <a:r>
              <a:rPr lang="ja-JP" altLang="en-US" sz="2800" dirty="0"/>
              <a:t>日以下における手厚い看取り介護の実施を図る。</a:t>
            </a:r>
          </a:p>
          <a:p>
            <a:r>
              <a:rPr lang="ja-JP" altLang="en-US" sz="2800" dirty="0"/>
              <a:t>死亡日以前</a:t>
            </a:r>
            <a:r>
              <a:rPr lang="en-US" altLang="ja-JP" sz="2800" dirty="0"/>
              <a:t>4 </a:t>
            </a:r>
            <a:r>
              <a:rPr lang="ja-JP" altLang="en-US" sz="2800" dirty="0"/>
              <a:t>日以上</a:t>
            </a:r>
            <a:r>
              <a:rPr lang="en-US" altLang="ja-JP" sz="2800" dirty="0"/>
              <a:t>30 </a:t>
            </a:r>
            <a:r>
              <a:rPr lang="ja-JP" altLang="en-US" sz="2800" dirty="0"/>
              <a:t>日以下 </a:t>
            </a:r>
            <a:r>
              <a:rPr lang="en-US" altLang="ja-JP" sz="2800" dirty="0"/>
              <a:t>80 </a:t>
            </a:r>
            <a:r>
              <a:rPr lang="ja-JP" altLang="en-US" sz="2800" dirty="0"/>
              <a:t>単位／日 ⇒ </a:t>
            </a:r>
            <a:r>
              <a:rPr lang="en-US" altLang="ja-JP" sz="2800" u="sng" dirty="0">
                <a:solidFill>
                  <a:srgbClr val="FF0000"/>
                </a:solidFill>
              </a:rPr>
              <a:t>144 </a:t>
            </a:r>
            <a:r>
              <a:rPr lang="ja-JP" altLang="en-US" sz="2800" u="sng" dirty="0">
                <a:solidFill>
                  <a:srgbClr val="FF0000"/>
                </a:solidFill>
              </a:rPr>
              <a:t>単位</a:t>
            </a:r>
            <a:r>
              <a:rPr lang="en-US" altLang="ja-JP" sz="2800" u="sng" dirty="0">
                <a:solidFill>
                  <a:srgbClr val="FF0000"/>
                </a:solidFill>
              </a:rPr>
              <a:t>/</a:t>
            </a:r>
            <a:r>
              <a:rPr lang="ja-JP" altLang="en-US" sz="2800" u="sng" dirty="0">
                <a:solidFill>
                  <a:srgbClr val="FF0000"/>
                </a:solidFill>
              </a:rPr>
              <a:t>日</a:t>
            </a:r>
          </a:p>
          <a:p>
            <a:r>
              <a:rPr lang="ja-JP" altLang="en-US" sz="2800" dirty="0" smtClean="0"/>
              <a:t>なお</a:t>
            </a:r>
            <a:r>
              <a:rPr lang="ja-JP" altLang="en-US" sz="2800" dirty="0"/>
              <a:t>、死亡日の前日及び前々日・死亡日については、現行と同様</a:t>
            </a:r>
            <a:endParaRPr kumimoji="1" lang="ja-JP" altLang="en-US" sz="2800" dirty="0"/>
          </a:p>
        </p:txBody>
      </p:sp>
    </p:spTree>
    <p:extLst>
      <p:ext uri="{BB962C8B-B14F-4D97-AF65-F5344CB8AC3E}">
        <p14:creationId xmlns:p14="http://schemas.microsoft.com/office/powerpoint/2010/main" val="1114407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看取り介護加算新要件</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ハ　医師</a:t>
            </a:r>
            <a:r>
              <a:rPr lang="ja-JP" altLang="en-US" dirty="0"/>
              <a:t>、看護職員、介護職員、介護支援専門員その他の職種の</a:t>
            </a:r>
            <a:r>
              <a:rPr lang="ja-JP" altLang="en-US" dirty="0" smtClean="0"/>
              <a:t>者に</a:t>
            </a:r>
            <a:r>
              <a:rPr lang="ja-JP" altLang="en-US" dirty="0"/>
              <a:t>よる協議の上、当該指定介護老人福祉施設における看取りの</a:t>
            </a:r>
            <a:r>
              <a:rPr lang="ja-JP" altLang="en-US" dirty="0" smtClean="0"/>
              <a:t>実績</a:t>
            </a:r>
            <a:r>
              <a:rPr lang="ja-JP" altLang="en-US" dirty="0"/>
              <a:t>等を踏まえ、適宜、看取りに関する指針の見直しを行うこと。</a:t>
            </a:r>
            <a:endParaRPr kumimoji="1" lang="ja-JP" altLang="en-US" dirty="0"/>
          </a:p>
        </p:txBody>
      </p:sp>
    </p:spTree>
    <p:extLst>
      <p:ext uri="{BB962C8B-B14F-4D97-AF65-F5344CB8AC3E}">
        <p14:creationId xmlns:p14="http://schemas.microsoft.com/office/powerpoint/2010/main" val="705558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看取り介護加算利用者要件</a:t>
            </a:r>
            <a:endParaRPr kumimoji="1" lang="ja-JP" altLang="en-US" dirty="0"/>
          </a:p>
        </p:txBody>
      </p:sp>
      <p:sp>
        <p:nvSpPr>
          <p:cNvPr id="3" name="コンテンツ プレースホルダー 2"/>
          <p:cNvSpPr>
            <a:spLocks noGrp="1"/>
          </p:cNvSpPr>
          <p:nvPr>
            <p:ph idx="1"/>
          </p:nvPr>
        </p:nvSpPr>
        <p:spPr>
          <a:xfrm>
            <a:off x="0" y="980728"/>
            <a:ext cx="9144000" cy="5115272"/>
          </a:xfrm>
        </p:spPr>
        <p:txBody>
          <a:bodyPr/>
          <a:lstStyle/>
          <a:p>
            <a:r>
              <a:rPr lang="ja-JP" altLang="en-US" sz="2400" dirty="0" smtClean="0"/>
              <a:t>イ　医師</a:t>
            </a:r>
            <a:r>
              <a:rPr lang="ja-JP" altLang="en-US" sz="2400" dirty="0"/>
              <a:t>が一般に認められている医学的知見に基づき回復の</a:t>
            </a:r>
            <a:r>
              <a:rPr lang="ja-JP" altLang="en-US" sz="2400" dirty="0" smtClean="0"/>
              <a:t>見込みが</a:t>
            </a:r>
            <a:r>
              <a:rPr lang="ja-JP" altLang="en-US" sz="2400" dirty="0"/>
              <a:t>ないと診断した者であること。</a:t>
            </a:r>
          </a:p>
          <a:p>
            <a:r>
              <a:rPr lang="ja-JP" altLang="en-US" sz="2400" dirty="0" smtClean="0"/>
              <a:t>ロ　医師</a:t>
            </a:r>
            <a:r>
              <a:rPr lang="ja-JP" altLang="en-US" sz="2400" dirty="0"/>
              <a:t>、看護職員、介護支援専門員その他の職種の者（以下</a:t>
            </a:r>
            <a:r>
              <a:rPr lang="ja-JP" altLang="en-US" sz="2400" dirty="0" smtClean="0"/>
              <a:t>この号</a:t>
            </a:r>
            <a:r>
              <a:rPr lang="ja-JP" altLang="en-US" sz="2400" dirty="0"/>
              <a:t>において「医師等」という。）が</a:t>
            </a:r>
            <a:r>
              <a:rPr lang="ja-JP" altLang="en-US" sz="2400" u="sng" dirty="0">
                <a:solidFill>
                  <a:srgbClr val="FF0000"/>
                </a:solidFill>
              </a:rPr>
              <a:t>共同で作成した</a:t>
            </a:r>
            <a:r>
              <a:rPr lang="ja-JP" altLang="en-US" sz="2400" dirty="0"/>
              <a:t>入所者の</a:t>
            </a:r>
            <a:r>
              <a:rPr lang="ja-JP" altLang="en-US" sz="2400" dirty="0" smtClean="0"/>
              <a:t>介護に</a:t>
            </a:r>
            <a:r>
              <a:rPr lang="ja-JP" altLang="en-US" sz="2400" dirty="0"/>
              <a:t>係る計画について、医師等のうちその内容に応じた適当な者</a:t>
            </a:r>
            <a:r>
              <a:rPr lang="ja-JP" altLang="en-US" sz="2400" dirty="0" smtClean="0"/>
              <a:t>から</a:t>
            </a:r>
            <a:r>
              <a:rPr lang="ja-JP" altLang="en-US" sz="2400" u="sng" dirty="0">
                <a:solidFill>
                  <a:srgbClr val="FF0000"/>
                </a:solidFill>
              </a:rPr>
              <a:t>説明を受け、当該計画について同意している者</a:t>
            </a:r>
            <a:r>
              <a:rPr lang="ja-JP" altLang="en-US" sz="2400" dirty="0"/>
              <a:t>（その家族等</a:t>
            </a:r>
            <a:r>
              <a:rPr lang="ja-JP" altLang="en-US" sz="2400" dirty="0" smtClean="0"/>
              <a:t>が説明</a:t>
            </a:r>
            <a:r>
              <a:rPr lang="ja-JP" altLang="en-US" sz="2400" dirty="0"/>
              <a:t>を受けた上で、同意している者を含む。）であること。</a:t>
            </a:r>
          </a:p>
          <a:p>
            <a:r>
              <a:rPr lang="ja-JP" altLang="en-US" sz="2400" dirty="0" smtClean="0"/>
              <a:t>ハ　看取り</a:t>
            </a:r>
            <a:r>
              <a:rPr lang="ja-JP" altLang="en-US" sz="2400" dirty="0"/>
              <a:t>に関する指針に基づき、入所者の状態又は家族の求め</a:t>
            </a:r>
            <a:r>
              <a:rPr lang="ja-JP" altLang="en-US" sz="2400" dirty="0" smtClean="0"/>
              <a:t>等に</a:t>
            </a:r>
            <a:r>
              <a:rPr lang="ja-JP" altLang="en-US" sz="2400" dirty="0"/>
              <a:t>応じ随時、医師等の相互の連携の下、</a:t>
            </a:r>
            <a:r>
              <a:rPr lang="ja-JP" altLang="en-US" sz="2400" u="sng" dirty="0">
                <a:solidFill>
                  <a:srgbClr val="FF0000"/>
                </a:solidFill>
              </a:rPr>
              <a:t>介護記録等入所者に</a:t>
            </a:r>
            <a:r>
              <a:rPr lang="ja-JP" altLang="en-US" sz="2400" u="sng" dirty="0" smtClean="0">
                <a:solidFill>
                  <a:srgbClr val="FF0000"/>
                </a:solidFill>
              </a:rPr>
              <a:t>関する</a:t>
            </a:r>
            <a:r>
              <a:rPr lang="ja-JP" altLang="en-US" sz="2400" u="sng" dirty="0">
                <a:solidFill>
                  <a:srgbClr val="FF0000"/>
                </a:solidFill>
              </a:rPr>
              <a:t>記録を活用し行われる介護についての説明を受け、同意した</a:t>
            </a:r>
            <a:r>
              <a:rPr lang="ja-JP" altLang="en-US" sz="2400" u="sng" dirty="0" smtClean="0">
                <a:solidFill>
                  <a:srgbClr val="FF0000"/>
                </a:solidFill>
              </a:rPr>
              <a:t>上で</a:t>
            </a:r>
            <a:r>
              <a:rPr lang="ja-JP" altLang="en-US" sz="2400" u="sng" dirty="0">
                <a:solidFill>
                  <a:srgbClr val="FF0000"/>
                </a:solidFill>
              </a:rPr>
              <a:t>介護を受けている者</a:t>
            </a:r>
            <a:r>
              <a:rPr lang="ja-JP" altLang="en-US" sz="2400" dirty="0"/>
              <a:t>（その家族等が説明を受け、同意した上</a:t>
            </a:r>
            <a:r>
              <a:rPr lang="ja-JP" altLang="en-US" sz="2400" dirty="0" smtClean="0"/>
              <a:t>で介護</a:t>
            </a:r>
            <a:r>
              <a:rPr lang="ja-JP" altLang="en-US" sz="2400" dirty="0"/>
              <a:t>を受けている者を含む。）であること。</a:t>
            </a:r>
            <a:endParaRPr kumimoji="1" lang="ja-JP" altLang="en-US" sz="2400" dirty="0"/>
          </a:p>
        </p:txBody>
      </p:sp>
    </p:spTree>
    <p:extLst>
      <p:ext uri="{BB962C8B-B14F-4D97-AF65-F5344CB8AC3E}">
        <p14:creationId xmlns:p14="http://schemas.microsoft.com/office/powerpoint/2010/main" val="8072593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79512" y="1412776"/>
            <a:ext cx="8813598" cy="3528392"/>
          </a:xfrm>
          <a:prstGeom prst="rect">
            <a:avLst/>
          </a:prstGeom>
        </p:spPr>
      </p:pic>
    </p:spTree>
    <p:extLst>
      <p:ext uri="{BB962C8B-B14F-4D97-AF65-F5344CB8AC3E}">
        <p14:creationId xmlns:p14="http://schemas.microsoft.com/office/powerpoint/2010/main" val="1570301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宿直員の要件緩和</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34900" y="1511087"/>
            <a:ext cx="8947602" cy="3037674"/>
          </a:xfrm>
          <a:prstGeom prst="rect">
            <a:avLst/>
          </a:prstGeom>
        </p:spPr>
      </p:pic>
      <p:pic>
        <p:nvPicPr>
          <p:cNvPr id="5" name="図 4"/>
          <p:cNvPicPr>
            <a:picLocks noChangeAspect="1"/>
          </p:cNvPicPr>
          <p:nvPr/>
        </p:nvPicPr>
        <p:blipFill>
          <a:blip r:embed="rId3"/>
          <a:stretch>
            <a:fillRect/>
          </a:stretch>
        </p:blipFill>
        <p:spPr>
          <a:xfrm>
            <a:off x="278656" y="4548761"/>
            <a:ext cx="8586688" cy="1323343"/>
          </a:xfrm>
          <a:prstGeom prst="rect">
            <a:avLst/>
          </a:prstGeom>
        </p:spPr>
      </p:pic>
    </p:spTree>
    <p:extLst>
      <p:ext uri="{BB962C8B-B14F-4D97-AF65-F5344CB8AC3E}">
        <p14:creationId xmlns:p14="http://schemas.microsoft.com/office/powerpoint/2010/main" val="469218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79512" y="1412776"/>
            <a:ext cx="8791047" cy="4032448"/>
          </a:xfrm>
          <a:prstGeom prst="rect">
            <a:avLst/>
          </a:prstGeom>
        </p:spPr>
      </p:pic>
    </p:spTree>
    <p:extLst>
      <p:ext uri="{BB962C8B-B14F-4D97-AF65-F5344CB8AC3E}">
        <p14:creationId xmlns:p14="http://schemas.microsoft.com/office/powerpoint/2010/main" val="3466900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11832" y="1268760"/>
            <a:ext cx="8766874" cy="2880320"/>
          </a:xfrm>
          <a:prstGeom prst="rect">
            <a:avLst/>
          </a:prstGeom>
        </p:spPr>
      </p:pic>
      <p:pic>
        <p:nvPicPr>
          <p:cNvPr id="5" name="図 4"/>
          <p:cNvPicPr>
            <a:picLocks noChangeAspect="1"/>
          </p:cNvPicPr>
          <p:nvPr/>
        </p:nvPicPr>
        <p:blipFill>
          <a:blip r:embed="rId3"/>
          <a:stretch>
            <a:fillRect/>
          </a:stretch>
        </p:blipFill>
        <p:spPr>
          <a:xfrm>
            <a:off x="19348" y="4149080"/>
            <a:ext cx="8820972" cy="504056"/>
          </a:xfrm>
          <a:prstGeom prst="rect">
            <a:avLst/>
          </a:prstGeom>
        </p:spPr>
      </p:pic>
    </p:spTree>
    <p:extLst>
      <p:ext uri="{BB962C8B-B14F-4D97-AF65-F5344CB8AC3E}">
        <p14:creationId xmlns:p14="http://schemas.microsoft.com/office/powerpoint/2010/main" val="2464837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179512" y="1484784"/>
            <a:ext cx="8742972" cy="3384376"/>
          </a:xfrm>
          <a:prstGeom prst="rect">
            <a:avLst/>
          </a:prstGeom>
        </p:spPr>
      </p:pic>
    </p:spTree>
    <p:extLst>
      <p:ext uri="{BB962C8B-B14F-4D97-AF65-F5344CB8AC3E}">
        <p14:creationId xmlns:p14="http://schemas.microsoft.com/office/powerpoint/2010/main" val="1347730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07504" y="1676400"/>
            <a:ext cx="8887450" cy="1896616"/>
          </a:xfrm>
          <a:prstGeom prst="rect">
            <a:avLst/>
          </a:prstGeom>
        </p:spPr>
      </p:pic>
    </p:spTree>
    <p:extLst>
      <p:ext uri="{BB962C8B-B14F-4D97-AF65-F5344CB8AC3E}">
        <p14:creationId xmlns:p14="http://schemas.microsoft.com/office/powerpoint/2010/main" val="9299249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79511" y="1412776"/>
            <a:ext cx="8857255" cy="4176464"/>
          </a:xfrm>
          <a:prstGeom prst="rect">
            <a:avLst/>
          </a:prstGeom>
        </p:spPr>
      </p:pic>
    </p:spTree>
    <p:extLst>
      <p:ext uri="{BB962C8B-B14F-4D97-AF65-F5344CB8AC3E}">
        <p14:creationId xmlns:p14="http://schemas.microsoft.com/office/powerpoint/2010/main" val="374067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7268" y="1340768"/>
            <a:ext cx="8813070" cy="3528392"/>
          </a:xfrm>
          <a:prstGeom prst="rect">
            <a:avLst/>
          </a:prstGeom>
        </p:spPr>
      </p:pic>
      <p:pic>
        <p:nvPicPr>
          <p:cNvPr id="5" name="図 4"/>
          <p:cNvPicPr>
            <a:picLocks noChangeAspect="1"/>
          </p:cNvPicPr>
          <p:nvPr/>
        </p:nvPicPr>
        <p:blipFill>
          <a:blip r:embed="rId3"/>
          <a:stretch>
            <a:fillRect/>
          </a:stretch>
        </p:blipFill>
        <p:spPr>
          <a:xfrm>
            <a:off x="685800" y="4869160"/>
            <a:ext cx="7013004" cy="352058"/>
          </a:xfrm>
          <a:prstGeom prst="rect">
            <a:avLst/>
          </a:prstGeom>
        </p:spPr>
      </p:pic>
    </p:spTree>
    <p:extLst>
      <p:ext uri="{BB962C8B-B14F-4D97-AF65-F5344CB8AC3E}">
        <p14:creationId xmlns:p14="http://schemas.microsoft.com/office/powerpoint/2010/main" val="27159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251520" y="1459947"/>
            <a:ext cx="8654630" cy="2905157"/>
          </a:xfrm>
          <a:prstGeom prst="rect">
            <a:avLst/>
          </a:prstGeom>
        </p:spPr>
      </p:pic>
    </p:spTree>
    <p:extLst>
      <p:ext uri="{BB962C8B-B14F-4D97-AF65-F5344CB8AC3E}">
        <p14:creationId xmlns:p14="http://schemas.microsoft.com/office/powerpoint/2010/main" val="4156774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07504" y="1417768"/>
            <a:ext cx="8825776" cy="3019344"/>
          </a:xfrm>
          <a:prstGeom prst="rect">
            <a:avLst/>
          </a:prstGeom>
        </p:spPr>
      </p:pic>
    </p:spTree>
    <p:extLst>
      <p:ext uri="{BB962C8B-B14F-4D97-AF65-F5344CB8AC3E}">
        <p14:creationId xmlns:p14="http://schemas.microsoft.com/office/powerpoint/2010/main" val="24919436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79511" y="1556792"/>
            <a:ext cx="8424943" cy="648072"/>
          </a:xfrm>
          <a:prstGeom prst="rect">
            <a:avLst/>
          </a:prstGeom>
        </p:spPr>
      </p:pic>
    </p:spTree>
    <p:extLst>
      <p:ext uri="{BB962C8B-B14F-4D97-AF65-F5344CB8AC3E}">
        <p14:creationId xmlns:p14="http://schemas.microsoft.com/office/powerpoint/2010/main" val="11734981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79512" y="980728"/>
            <a:ext cx="6624736" cy="4796820"/>
          </a:xfrm>
          <a:prstGeom prst="rect">
            <a:avLst/>
          </a:prstGeom>
        </p:spPr>
      </p:pic>
      <p:pic>
        <p:nvPicPr>
          <p:cNvPr id="5" name="図 4"/>
          <p:cNvPicPr>
            <a:picLocks noChangeAspect="1"/>
          </p:cNvPicPr>
          <p:nvPr/>
        </p:nvPicPr>
        <p:blipFill>
          <a:blip r:embed="rId3"/>
          <a:stretch>
            <a:fillRect/>
          </a:stretch>
        </p:blipFill>
        <p:spPr>
          <a:xfrm>
            <a:off x="179512" y="5732934"/>
            <a:ext cx="5428131" cy="726132"/>
          </a:xfrm>
          <a:prstGeom prst="rect">
            <a:avLst/>
          </a:prstGeom>
        </p:spPr>
      </p:pic>
    </p:spTree>
    <p:extLst>
      <p:ext uri="{BB962C8B-B14F-4D97-AF65-F5344CB8AC3E}">
        <p14:creationId xmlns:p14="http://schemas.microsoft.com/office/powerpoint/2010/main" val="354600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時短の常勤化</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0" y="1556792"/>
            <a:ext cx="8852715" cy="3888432"/>
          </a:xfrm>
          <a:prstGeom prst="rect">
            <a:avLst/>
          </a:prstGeom>
        </p:spPr>
      </p:pic>
    </p:spTree>
    <p:extLst>
      <p:ext uri="{BB962C8B-B14F-4D97-AF65-F5344CB8AC3E}">
        <p14:creationId xmlns:p14="http://schemas.microsoft.com/office/powerpoint/2010/main" val="1059198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t>「特別養護老人ホーム」の職員に係る専従要件の</a:t>
            </a:r>
            <a:r>
              <a:rPr lang="ja-JP" altLang="en-US" sz="2400" dirty="0" smtClean="0"/>
              <a:t>緩和</a:t>
            </a:r>
            <a:endParaRPr kumimoji="1" lang="ja-JP" altLang="en-US" sz="2400" dirty="0"/>
          </a:p>
        </p:txBody>
      </p:sp>
      <p:sp>
        <p:nvSpPr>
          <p:cNvPr id="3" name="コンテンツ プレースホルダー 2"/>
          <p:cNvSpPr>
            <a:spLocks noGrp="1"/>
          </p:cNvSpPr>
          <p:nvPr>
            <p:ph idx="1"/>
          </p:nvPr>
        </p:nvSpPr>
        <p:spPr>
          <a:xfrm>
            <a:off x="251520" y="1196752"/>
            <a:ext cx="8640960" cy="4899248"/>
          </a:xfrm>
        </p:spPr>
        <p:txBody>
          <a:bodyPr/>
          <a:lstStyle/>
          <a:p>
            <a:r>
              <a:rPr lang="ja-JP" altLang="en-US" sz="2800" dirty="0"/>
              <a:t>② </a:t>
            </a:r>
            <a:r>
              <a:rPr lang="ja-JP" altLang="en-US" sz="2800" dirty="0" smtClean="0"/>
              <a:t>特別</a:t>
            </a:r>
            <a:r>
              <a:rPr lang="ja-JP" altLang="en-US" sz="2800" dirty="0"/>
              <a:t>養護老人ホームの</a:t>
            </a:r>
            <a:r>
              <a:rPr lang="ja-JP" altLang="en-US" sz="2800" u="sng" dirty="0">
                <a:solidFill>
                  <a:srgbClr val="FF0000"/>
                </a:solidFill>
              </a:rPr>
              <a:t>直接処遇職員による柔軟な地域貢献活動等の実施が可能</a:t>
            </a:r>
            <a:r>
              <a:rPr lang="ja-JP" altLang="en-US" sz="2800" dirty="0" smtClean="0"/>
              <a:t>となる</a:t>
            </a:r>
            <a:r>
              <a:rPr lang="ja-JP" altLang="en-US" sz="2800" dirty="0"/>
              <a:t>よう、特別養護老人ホームの職員に係る「専従」の要件は、「特別養護老人</a:t>
            </a:r>
            <a:r>
              <a:rPr lang="ja-JP" altLang="en-US" sz="2800" dirty="0" smtClean="0"/>
              <a:t>ホーム</a:t>
            </a:r>
            <a:r>
              <a:rPr lang="ja-JP" altLang="en-US" sz="2800" dirty="0"/>
              <a:t>の職員配置基準を満たす職員として割り当てられた職員について、その</a:t>
            </a:r>
            <a:r>
              <a:rPr lang="ja-JP" altLang="en-US" sz="2800" u="sng" dirty="0">
                <a:solidFill>
                  <a:srgbClr val="FF0000"/>
                </a:solidFill>
              </a:rPr>
              <a:t>勤務表上</a:t>
            </a:r>
            <a:r>
              <a:rPr lang="ja-JP" altLang="en-US" sz="2800" u="sng" dirty="0" smtClean="0">
                <a:solidFill>
                  <a:srgbClr val="FF0000"/>
                </a:solidFill>
              </a:rPr>
              <a:t>で割り当てられた</a:t>
            </a:r>
            <a:r>
              <a:rPr lang="ja-JP" altLang="en-US" sz="2800" u="sng" dirty="0">
                <a:solidFill>
                  <a:srgbClr val="FF0000"/>
                </a:solidFill>
              </a:rPr>
              <a:t>サービス提供に従事する時間帯において適用されるものである</a:t>
            </a:r>
            <a:r>
              <a:rPr lang="ja-JP" altLang="en-US" sz="2800" dirty="0"/>
              <a:t>」</a:t>
            </a:r>
            <a:r>
              <a:rPr lang="ja-JP" altLang="en-US" sz="2800" dirty="0" smtClean="0"/>
              <a:t>ことを</a:t>
            </a:r>
            <a:r>
              <a:rPr lang="ja-JP" altLang="en-US" sz="2800" dirty="0"/>
              <a:t>明確にする。（「特別養護老人ホームの設備及び運営に関する基準について」（</a:t>
            </a:r>
            <a:r>
              <a:rPr lang="ja-JP" altLang="en-US" sz="2800" dirty="0" smtClean="0"/>
              <a:t>平成</a:t>
            </a:r>
            <a:r>
              <a:rPr lang="en-US" altLang="ja-JP" sz="2800" dirty="0" smtClean="0"/>
              <a:t>12 </a:t>
            </a:r>
            <a:r>
              <a:rPr lang="ja-JP" altLang="en-US" sz="2800" dirty="0"/>
              <a:t>年</a:t>
            </a:r>
            <a:r>
              <a:rPr lang="en-US" altLang="ja-JP" sz="2800" dirty="0"/>
              <a:t>3 </a:t>
            </a:r>
            <a:r>
              <a:rPr lang="ja-JP" altLang="en-US" sz="2800" dirty="0"/>
              <a:t>月</a:t>
            </a:r>
            <a:r>
              <a:rPr lang="en-US" altLang="ja-JP" sz="2800" dirty="0"/>
              <a:t>17 </a:t>
            </a:r>
            <a:r>
              <a:rPr lang="ja-JP" altLang="en-US" sz="2800" dirty="0"/>
              <a:t>日老発</a:t>
            </a:r>
            <a:r>
              <a:rPr lang="en-US" altLang="ja-JP" sz="2800" dirty="0"/>
              <a:t>214 </a:t>
            </a:r>
            <a:r>
              <a:rPr lang="ja-JP" altLang="en-US" sz="2800" dirty="0"/>
              <a:t>号）の改正。）</a:t>
            </a:r>
            <a:endParaRPr kumimoji="1" lang="ja-JP" altLang="en-US" sz="2800" dirty="0"/>
          </a:p>
        </p:txBody>
      </p:sp>
    </p:spTree>
    <p:extLst>
      <p:ext uri="{BB962C8B-B14F-4D97-AF65-F5344CB8AC3E}">
        <p14:creationId xmlns:p14="http://schemas.microsoft.com/office/powerpoint/2010/main" val="20823158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79511" y="1268760"/>
            <a:ext cx="8781463" cy="3600400"/>
          </a:xfrm>
          <a:prstGeom prst="rect">
            <a:avLst/>
          </a:prstGeom>
        </p:spPr>
      </p:pic>
    </p:spTree>
    <p:extLst>
      <p:ext uri="{BB962C8B-B14F-4D97-AF65-F5344CB8AC3E}">
        <p14:creationId xmlns:p14="http://schemas.microsoft.com/office/powerpoint/2010/main" val="7710467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在宅</a:t>
            </a:r>
            <a:r>
              <a:rPr lang="ja-JP" altLang="en-US" dirty="0"/>
              <a:t>・入所相互利用</a:t>
            </a:r>
            <a:r>
              <a:rPr lang="ja-JP" altLang="en-US" dirty="0" smtClean="0"/>
              <a:t>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地域</a:t>
            </a:r>
            <a:r>
              <a:rPr lang="ja-JP" altLang="en-US" dirty="0"/>
              <a:t>住民の在宅生活の継続を支援するため、在宅・入所相互利用加算の利用を</a:t>
            </a:r>
            <a:r>
              <a:rPr lang="ja-JP" altLang="en-US" dirty="0" smtClean="0"/>
              <a:t>促進</a:t>
            </a:r>
            <a:r>
              <a:rPr lang="ja-JP" altLang="en-US" dirty="0"/>
              <a:t>する観点から必要な算定要件及び単位数の見直しを行う。</a:t>
            </a:r>
          </a:p>
          <a:p>
            <a:r>
              <a:rPr lang="ja-JP" altLang="en-US" dirty="0"/>
              <a:t>在宅・入所相互利用加算 ３０単位 ⇒ </a:t>
            </a:r>
            <a:r>
              <a:rPr lang="ja-JP" altLang="en-US" u="sng" dirty="0">
                <a:solidFill>
                  <a:srgbClr val="FF0000"/>
                </a:solidFill>
              </a:rPr>
              <a:t>４０単位</a:t>
            </a:r>
            <a:endParaRPr kumimoji="1" lang="ja-JP" altLang="en-US" u="sng" dirty="0">
              <a:solidFill>
                <a:srgbClr val="FF0000"/>
              </a:solidFill>
            </a:endParaRPr>
          </a:p>
        </p:txBody>
      </p:sp>
    </p:spTree>
    <p:extLst>
      <p:ext uri="{BB962C8B-B14F-4D97-AF65-F5344CB8AC3E}">
        <p14:creationId xmlns:p14="http://schemas.microsoft.com/office/powerpoint/2010/main" val="27015112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在宅・入所相互利用加算</a:t>
            </a:r>
            <a:endParaRPr kumimoji="1" lang="ja-JP" altLang="en-US" dirty="0"/>
          </a:p>
        </p:txBody>
      </p:sp>
      <p:sp>
        <p:nvSpPr>
          <p:cNvPr id="3" name="コンテンツ プレースホルダー 2"/>
          <p:cNvSpPr>
            <a:spLocks noGrp="1"/>
          </p:cNvSpPr>
          <p:nvPr>
            <p:ph idx="1"/>
          </p:nvPr>
        </p:nvSpPr>
        <p:spPr>
          <a:xfrm>
            <a:off x="685800" y="1124744"/>
            <a:ext cx="7772400" cy="4971256"/>
          </a:xfrm>
        </p:spPr>
        <p:txBody>
          <a:bodyPr/>
          <a:lstStyle/>
          <a:p>
            <a:pPr marL="0" indent="0">
              <a:buNone/>
            </a:pPr>
            <a:r>
              <a:rPr lang="ja-JP" altLang="en-US" sz="2800" dirty="0"/>
              <a:t>（利用者の基準）</a:t>
            </a:r>
          </a:p>
          <a:p>
            <a:r>
              <a:rPr lang="ja-JP" altLang="en-US" sz="2800" dirty="0" smtClean="0"/>
              <a:t>在宅</a:t>
            </a:r>
            <a:r>
              <a:rPr lang="ja-JP" altLang="en-US" sz="2800" dirty="0"/>
              <a:t>生活を継続する観点から、複数の者であらかじめ在宅期間及び入所期間</a:t>
            </a:r>
            <a:r>
              <a:rPr lang="en-US" altLang="ja-JP" sz="2800" dirty="0"/>
              <a:t>(</a:t>
            </a:r>
            <a:r>
              <a:rPr lang="ja-JP" altLang="en-US" sz="2800" dirty="0" smtClean="0"/>
              <a:t>入所期間</a:t>
            </a:r>
            <a:r>
              <a:rPr lang="ja-JP" altLang="en-US" sz="2800" dirty="0"/>
              <a:t>が三月を超えるときは、三月を限度とする。</a:t>
            </a:r>
            <a:r>
              <a:rPr lang="en-US" altLang="ja-JP" sz="2800" dirty="0"/>
              <a:t>)</a:t>
            </a:r>
            <a:r>
              <a:rPr lang="ja-JP" altLang="en-US" sz="2800" dirty="0"/>
              <a:t>を定めて、当該施設の居室を</a:t>
            </a:r>
            <a:r>
              <a:rPr lang="ja-JP" altLang="en-US" sz="2800" dirty="0" smtClean="0"/>
              <a:t>計画的</a:t>
            </a:r>
            <a:r>
              <a:rPr lang="ja-JP" altLang="en-US" sz="2800" dirty="0"/>
              <a:t>に利用している者であること。（</a:t>
            </a:r>
            <a:r>
              <a:rPr lang="en-US" altLang="ja-JP" sz="2800" dirty="0"/>
              <a:t>※</a:t>
            </a:r>
            <a:r>
              <a:rPr lang="ja-JP" altLang="en-US" sz="2800" dirty="0"/>
              <a:t>１）</a:t>
            </a:r>
          </a:p>
          <a:p>
            <a:r>
              <a:rPr lang="en-US" altLang="ja-JP" sz="2800" dirty="0"/>
              <a:t>※</a:t>
            </a:r>
            <a:r>
              <a:rPr lang="ja-JP" altLang="en-US" sz="2800" dirty="0"/>
              <a:t>１：現行では、「同一の個室」の計画的な利用が必要となっている。</a:t>
            </a:r>
          </a:p>
          <a:p>
            <a:r>
              <a:rPr lang="ja-JP" altLang="en-US" sz="2800" dirty="0"/>
              <a:t>（注）：現行の要件である「要介護状態区分が要介護三、要介護四又は要介護五で</a:t>
            </a:r>
            <a:r>
              <a:rPr lang="ja-JP" altLang="en-US" sz="2800" dirty="0" smtClean="0"/>
              <a:t>ある</a:t>
            </a:r>
            <a:r>
              <a:rPr lang="ja-JP" altLang="en-US" sz="2800" dirty="0"/>
              <a:t>者であること」については、撤廃する。</a:t>
            </a:r>
            <a:endParaRPr kumimoji="1" lang="ja-JP" altLang="en-US" sz="2800" dirty="0"/>
          </a:p>
        </p:txBody>
      </p:sp>
    </p:spTree>
    <p:extLst>
      <p:ext uri="{BB962C8B-B14F-4D97-AF65-F5344CB8AC3E}">
        <p14:creationId xmlns:p14="http://schemas.microsoft.com/office/powerpoint/2010/main" val="7726547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障害者</a:t>
            </a:r>
            <a:r>
              <a:rPr lang="ja-JP" altLang="en-US" dirty="0"/>
              <a:t>生活支援体制</a:t>
            </a:r>
            <a:r>
              <a:rPr lang="ja-JP" altLang="en-US" dirty="0" smtClean="0"/>
              <a:t>加算</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65 </a:t>
            </a:r>
            <a:r>
              <a:rPr lang="ja-JP" altLang="en-US" dirty="0"/>
              <a:t>歳以前より精神障害を有し、特別なケアが必要と考えられる重度の精神</a:t>
            </a:r>
            <a:r>
              <a:rPr lang="ja-JP" altLang="en-US" dirty="0" smtClean="0"/>
              <a:t>障害者</a:t>
            </a:r>
            <a:r>
              <a:rPr lang="ja-JP" altLang="en-US" dirty="0"/>
              <a:t>についても、障害者生活支援体制加算の対象となる障害者に追加するとともに</a:t>
            </a:r>
            <a:r>
              <a:rPr lang="ja-JP" altLang="en-US" dirty="0" smtClean="0"/>
              <a:t>、同加算</a:t>
            </a:r>
            <a:r>
              <a:rPr lang="ja-JP" altLang="en-US" dirty="0"/>
              <a:t>で配置を評価している「障害者生活支援員」について、精神障害者に</a:t>
            </a:r>
            <a:r>
              <a:rPr lang="ja-JP" altLang="en-US" dirty="0" smtClean="0"/>
              <a:t>対する生活</a:t>
            </a:r>
            <a:r>
              <a:rPr lang="ja-JP" altLang="en-US" dirty="0"/>
              <a:t>支援に関し専門性を有する者を新たに追加する</a:t>
            </a:r>
            <a:r>
              <a:rPr lang="ja-JP" altLang="en-US" dirty="0" smtClean="0"/>
              <a:t>。</a:t>
            </a:r>
            <a:endParaRPr lang="en-US" altLang="ja-JP" dirty="0" smtClean="0"/>
          </a:p>
          <a:p>
            <a:r>
              <a:rPr lang="ja-JP" altLang="en-US" dirty="0"/>
              <a:t>単位数</a:t>
            </a:r>
            <a:r>
              <a:rPr lang="ja-JP" altLang="en-US" dirty="0" smtClean="0"/>
              <a:t>は変更なし</a:t>
            </a:r>
            <a:endParaRPr kumimoji="1" lang="ja-JP" altLang="en-US" dirty="0"/>
          </a:p>
        </p:txBody>
      </p:sp>
    </p:spTree>
    <p:extLst>
      <p:ext uri="{BB962C8B-B14F-4D97-AF65-F5344CB8AC3E}">
        <p14:creationId xmlns:p14="http://schemas.microsoft.com/office/powerpoint/2010/main" val="31041563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障害者生活支援体制</a:t>
            </a:r>
            <a:r>
              <a:rPr lang="ja-JP" altLang="en-US" sz="4000" dirty="0" smtClean="0"/>
              <a:t>加算の要件</a:t>
            </a:r>
            <a:endParaRPr kumimoji="1" lang="ja-JP" altLang="en-US" dirty="0"/>
          </a:p>
        </p:txBody>
      </p:sp>
      <p:sp>
        <p:nvSpPr>
          <p:cNvPr id="3" name="コンテンツ プレースホルダー 2"/>
          <p:cNvSpPr>
            <a:spLocks noGrp="1"/>
          </p:cNvSpPr>
          <p:nvPr>
            <p:ph idx="1"/>
          </p:nvPr>
        </p:nvSpPr>
        <p:spPr>
          <a:xfrm>
            <a:off x="0" y="1124744"/>
            <a:ext cx="9144000" cy="5733256"/>
          </a:xfrm>
        </p:spPr>
        <p:txBody>
          <a:bodyPr/>
          <a:lstStyle/>
          <a:p>
            <a:r>
              <a:rPr lang="ja-JP" altLang="en-US" sz="2400" dirty="0" smtClean="0"/>
              <a:t>算定</a:t>
            </a:r>
            <a:r>
              <a:rPr lang="ja-JP" altLang="en-US" sz="2400" dirty="0"/>
              <a:t>要件等（変更点に係る部分を抜粋。）</a:t>
            </a:r>
          </a:p>
          <a:p>
            <a:pPr marL="0" indent="0">
              <a:buNone/>
            </a:pPr>
            <a:r>
              <a:rPr lang="ja-JP" altLang="en-US" sz="2400" dirty="0" smtClean="0"/>
              <a:t>  （</a:t>
            </a:r>
            <a:r>
              <a:rPr lang="ja-JP" altLang="en-US" sz="2400" dirty="0"/>
              <a:t>利用者の基準）</a:t>
            </a:r>
          </a:p>
          <a:p>
            <a:r>
              <a:rPr lang="ja-JP" altLang="en-US" sz="2400" dirty="0"/>
              <a:t>視覚、聴覚若しくは言語機能に重度の障害のある者又は重度の知的障害者若しくは</a:t>
            </a:r>
            <a:r>
              <a:rPr lang="ja-JP" altLang="en-US" sz="2400" dirty="0" smtClean="0"/>
              <a:t>精神</a:t>
            </a:r>
            <a:r>
              <a:rPr lang="ja-JP" altLang="en-US" sz="2400" dirty="0"/>
              <a:t>障害者</a:t>
            </a:r>
          </a:p>
          <a:p>
            <a:pPr marL="0" indent="0">
              <a:buNone/>
            </a:pPr>
            <a:r>
              <a:rPr lang="ja-JP" altLang="en-US" sz="2400" dirty="0" smtClean="0"/>
              <a:t>  （</a:t>
            </a:r>
            <a:r>
              <a:rPr lang="ja-JP" altLang="en-US" sz="2400" dirty="0"/>
              <a:t>障害者生活支援員の基準）</a:t>
            </a:r>
          </a:p>
          <a:p>
            <a:r>
              <a:rPr lang="ja-JP" altLang="en-US" sz="2400" dirty="0"/>
              <a:t>次に掲げる障害の区分に応じ、それぞれ次に掲げる者</a:t>
            </a:r>
          </a:p>
          <a:p>
            <a:r>
              <a:rPr lang="ja-JP" altLang="en-US" sz="2400" dirty="0" smtClean="0"/>
              <a:t>視覚</a:t>
            </a:r>
            <a:r>
              <a:rPr lang="ja-JP" altLang="en-US" sz="2400" dirty="0"/>
              <a:t>障害 点字の指導、点訳、歩行支援等を行うことができる者</a:t>
            </a:r>
          </a:p>
          <a:p>
            <a:r>
              <a:rPr lang="ja-JP" altLang="en-US" sz="2400" dirty="0" smtClean="0"/>
              <a:t>聴覚</a:t>
            </a:r>
            <a:r>
              <a:rPr lang="ja-JP" altLang="en-US" sz="2400" dirty="0"/>
              <a:t>障害又は言語機能障害 手話通訳等を行うことができる者</a:t>
            </a:r>
          </a:p>
          <a:p>
            <a:r>
              <a:rPr lang="ja-JP" altLang="en-US" sz="2400" dirty="0" smtClean="0"/>
              <a:t>知的</a:t>
            </a:r>
            <a:r>
              <a:rPr lang="ja-JP" altLang="en-US" sz="2400" dirty="0"/>
              <a:t>障害 知的障害者福祉法</a:t>
            </a:r>
            <a:r>
              <a:rPr lang="en-US" altLang="ja-JP" sz="2400" dirty="0"/>
              <a:t>(</a:t>
            </a:r>
            <a:r>
              <a:rPr lang="ja-JP" altLang="en-US" sz="2400" dirty="0"/>
              <a:t>昭和三十五年法律第三十七号</a:t>
            </a:r>
            <a:r>
              <a:rPr lang="en-US" altLang="ja-JP" sz="2400" dirty="0" smtClean="0"/>
              <a:t>)</a:t>
            </a:r>
          </a:p>
          <a:p>
            <a:pPr marL="0" indent="0">
              <a:buNone/>
            </a:pPr>
            <a:r>
              <a:rPr lang="en-US" altLang="ja-JP" sz="2400" dirty="0"/>
              <a:t> </a:t>
            </a:r>
            <a:r>
              <a:rPr lang="en-US" altLang="ja-JP" sz="2400" dirty="0" smtClean="0"/>
              <a:t>    </a:t>
            </a:r>
            <a:r>
              <a:rPr lang="ja-JP" altLang="en-US" sz="2400" dirty="0" smtClean="0"/>
              <a:t>第十四条</a:t>
            </a:r>
            <a:r>
              <a:rPr lang="ja-JP" altLang="en-US" sz="2400" dirty="0"/>
              <a:t>各号に</a:t>
            </a:r>
            <a:r>
              <a:rPr lang="ja-JP" altLang="en-US" sz="2400" dirty="0" smtClean="0"/>
              <a:t>掲げる</a:t>
            </a:r>
            <a:r>
              <a:rPr lang="ja-JP" altLang="en-US" sz="2400" dirty="0"/>
              <a:t>者又はこれらに準ずる者</a:t>
            </a:r>
          </a:p>
          <a:p>
            <a:r>
              <a:rPr lang="ja-JP" altLang="en-US" sz="2400" dirty="0" smtClean="0"/>
              <a:t>精神</a:t>
            </a:r>
            <a:r>
              <a:rPr lang="ja-JP" altLang="en-US" sz="2400" dirty="0"/>
              <a:t>障害 精神保健福祉士又は精神保健及び精神障害者福祉に関する法律</a:t>
            </a:r>
            <a:r>
              <a:rPr lang="ja-JP" altLang="en-US" sz="2400" dirty="0" smtClean="0"/>
              <a:t>施行令第十二条</a:t>
            </a:r>
            <a:r>
              <a:rPr lang="ja-JP" altLang="en-US" sz="2400" dirty="0"/>
              <a:t>各号に掲げる者</a:t>
            </a:r>
            <a:endParaRPr kumimoji="1" lang="ja-JP" altLang="en-US" sz="2400" dirty="0"/>
          </a:p>
        </p:txBody>
      </p:sp>
    </p:spTree>
    <p:extLst>
      <p:ext uri="{BB962C8B-B14F-4D97-AF65-F5344CB8AC3E}">
        <p14:creationId xmlns:p14="http://schemas.microsoft.com/office/powerpoint/2010/main" val="1460943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多床室</a:t>
            </a:r>
            <a:r>
              <a:rPr lang="ja-JP" altLang="en-US" dirty="0"/>
              <a:t>における居住費</a:t>
            </a:r>
            <a:r>
              <a:rPr lang="ja-JP" altLang="en-US" dirty="0" smtClean="0"/>
              <a:t>負担</a:t>
            </a:r>
            <a:endParaRPr kumimoji="1" lang="ja-JP" altLang="en-US" dirty="0"/>
          </a:p>
        </p:txBody>
      </p:sp>
      <p:sp>
        <p:nvSpPr>
          <p:cNvPr id="3" name="コンテンツ プレースホルダー 2"/>
          <p:cNvSpPr>
            <a:spLocks noGrp="1"/>
          </p:cNvSpPr>
          <p:nvPr>
            <p:ph idx="1"/>
          </p:nvPr>
        </p:nvSpPr>
        <p:spPr>
          <a:xfrm>
            <a:off x="0" y="1124744"/>
            <a:ext cx="9144000" cy="4971256"/>
          </a:xfrm>
        </p:spPr>
        <p:txBody>
          <a:bodyPr/>
          <a:lstStyle/>
          <a:p>
            <a:r>
              <a:rPr lang="ja-JP" altLang="en-US" sz="2800" dirty="0" smtClean="0"/>
              <a:t>介護</a:t>
            </a:r>
            <a:r>
              <a:rPr lang="ja-JP" altLang="en-US" sz="2800" dirty="0"/>
              <a:t>老人福祉施設の多床室の入所者のうち、一定の所得を有する入所者に</a:t>
            </a:r>
            <a:r>
              <a:rPr lang="ja-JP" altLang="en-US" sz="2800" dirty="0" smtClean="0"/>
              <a:t>ついては</a:t>
            </a:r>
            <a:r>
              <a:rPr lang="ja-JP" altLang="en-US" sz="2800" dirty="0"/>
              <a:t>、現行の光熱水費相当分に加え、室料相当分の負担を居住費として求める。</a:t>
            </a:r>
            <a:r>
              <a:rPr lang="ja-JP" altLang="en-US" sz="2800" dirty="0" smtClean="0"/>
              <a:t>ただし</a:t>
            </a:r>
            <a:r>
              <a:rPr lang="ja-JP" altLang="en-US" sz="2800" dirty="0"/>
              <a:t>、「低所得者を支える多床室」との指摘もあることを踏まえ、低所得者に配慮</a:t>
            </a:r>
            <a:r>
              <a:rPr lang="ja-JP" altLang="en-US" sz="2800" dirty="0" smtClean="0"/>
              <a:t>する観点</a:t>
            </a:r>
            <a:r>
              <a:rPr lang="ja-JP" altLang="en-US" sz="2800" dirty="0"/>
              <a:t>から、利用者負担第１段階から第３段階までの者については、補足給付を</a:t>
            </a:r>
            <a:r>
              <a:rPr lang="ja-JP" altLang="en-US" sz="2800" dirty="0" smtClean="0"/>
              <a:t>支給する</a:t>
            </a:r>
            <a:r>
              <a:rPr lang="ja-JP" altLang="en-US" sz="2800" dirty="0"/>
              <a:t>ことにより、利用者負担を増加させないこととする。（短期入所生活介護に</a:t>
            </a:r>
            <a:r>
              <a:rPr lang="ja-JP" altLang="en-US" sz="2800" dirty="0" smtClean="0"/>
              <a:t>ついて</a:t>
            </a:r>
            <a:r>
              <a:rPr lang="ja-JP" altLang="en-US" sz="2800" dirty="0"/>
              <a:t>も同様の見直しを行う。）</a:t>
            </a:r>
          </a:p>
          <a:p>
            <a:r>
              <a:rPr lang="ja-JP" altLang="en-US" sz="2800" dirty="0"/>
              <a:t>なお、当該見直しについては、</a:t>
            </a:r>
            <a:r>
              <a:rPr lang="ja-JP" altLang="en-US" sz="2800" u="sng" dirty="0">
                <a:solidFill>
                  <a:srgbClr val="FF0000"/>
                </a:solidFill>
              </a:rPr>
              <a:t>平成２７年８月から行う</a:t>
            </a:r>
            <a:r>
              <a:rPr lang="ja-JP" altLang="en-US" sz="2800" dirty="0"/>
              <a:t>こととする。</a:t>
            </a:r>
            <a:endParaRPr kumimoji="1" lang="ja-JP" altLang="en-US" sz="2800" dirty="0"/>
          </a:p>
        </p:txBody>
      </p:sp>
    </p:spTree>
    <p:extLst>
      <p:ext uri="{BB962C8B-B14F-4D97-AF65-F5344CB8AC3E}">
        <p14:creationId xmlns:p14="http://schemas.microsoft.com/office/powerpoint/2010/main" val="1983909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79512" y="1642491"/>
            <a:ext cx="8343540" cy="1633077"/>
          </a:xfrm>
          <a:prstGeom prst="rect">
            <a:avLst/>
          </a:prstGeom>
        </p:spPr>
      </p:pic>
      <p:pic>
        <p:nvPicPr>
          <p:cNvPr id="5" name="図 4"/>
          <p:cNvPicPr>
            <a:picLocks noChangeAspect="1"/>
          </p:cNvPicPr>
          <p:nvPr/>
        </p:nvPicPr>
        <p:blipFill>
          <a:blip r:embed="rId3"/>
          <a:stretch>
            <a:fillRect/>
          </a:stretch>
        </p:blipFill>
        <p:spPr>
          <a:xfrm>
            <a:off x="157560" y="3035618"/>
            <a:ext cx="8209926" cy="1113462"/>
          </a:xfrm>
          <a:prstGeom prst="rect">
            <a:avLst/>
          </a:prstGeom>
        </p:spPr>
      </p:pic>
    </p:spTree>
    <p:extLst>
      <p:ext uri="{BB962C8B-B14F-4D97-AF65-F5344CB8AC3E}">
        <p14:creationId xmlns:p14="http://schemas.microsoft.com/office/powerpoint/2010/main" val="1008940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多床室の室料</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095758886"/>
              </p:ext>
            </p:extLst>
          </p:nvPr>
        </p:nvGraphicFramePr>
        <p:xfrm>
          <a:off x="650652" y="2060848"/>
          <a:ext cx="5145484" cy="1828800"/>
        </p:xfrm>
        <a:graphic>
          <a:graphicData uri="http://schemas.openxmlformats.org/drawingml/2006/table">
            <a:tbl>
              <a:tblPr bandRow="1">
                <a:tableStyleId>{5C22544A-7EE6-4342-B048-85BDC9FD1C3A}</a:tableStyleId>
              </a:tblPr>
              <a:tblGrid>
                <a:gridCol w="3886200"/>
                <a:gridCol w="1259284"/>
              </a:tblGrid>
              <a:tr h="370840">
                <a:tc>
                  <a:txBody>
                    <a:bodyPr/>
                    <a:lstStyle/>
                    <a:p>
                      <a:r>
                        <a:rPr kumimoji="1" lang="ja-JP" altLang="en-US" sz="2400" dirty="0" smtClean="0"/>
                        <a:t>基準費用額</a:t>
                      </a:r>
                      <a:endParaRPr kumimoji="1" lang="ja-JP" altLang="en-US" sz="2400" dirty="0"/>
                    </a:p>
                  </a:txBody>
                  <a:tcPr/>
                </a:tc>
                <a:tc>
                  <a:txBody>
                    <a:bodyPr/>
                    <a:lstStyle/>
                    <a:p>
                      <a:pPr algn="r"/>
                      <a:r>
                        <a:rPr kumimoji="1" lang="ja-JP" altLang="en-US" sz="2400" dirty="0" smtClean="0"/>
                        <a:t>３７０</a:t>
                      </a:r>
                      <a:endParaRPr kumimoji="1" lang="ja-JP" altLang="en-US" sz="2400" dirty="0"/>
                    </a:p>
                  </a:txBody>
                  <a:tcPr/>
                </a:tc>
              </a:tr>
              <a:tr h="370840">
                <a:tc>
                  <a:txBody>
                    <a:bodyPr/>
                    <a:lstStyle/>
                    <a:p>
                      <a:r>
                        <a:rPr kumimoji="1" lang="ja-JP" altLang="en-US" sz="2400" dirty="0" smtClean="0"/>
                        <a:t>第３段階負担限度額</a:t>
                      </a:r>
                      <a:endParaRPr kumimoji="1" lang="ja-JP" altLang="en-US" sz="2400" dirty="0"/>
                    </a:p>
                  </a:txBody>
                  <a:tcPr/>
                </a:tc>
                <a:tc>
                  <a:txBody>
                    <a:bodyPr/>
                    <a:lstStyle/>
                    <a:p>
                      <a:pPr algn="r"/>
                      <a:r>
                        <a:rPr kumimoji="1" lang="ja-JP" altLang="en-US" sz="2400" dirty="0" smtClean="0"/>
                        <a:t>３７０</a:t>
                      </a:r>
                      <a:endParaRPr kumimoji="1" lang="ja-JP" altLang="en-US" sz="2400" dirty="0"/>
                    </a:p>
                  </a:txBody>
                  <a:tcPr/>
                </a:tc>
              </a:tr>
              <a:tr h="370840">
                <a:tc>
                  <a:txBody>
                    <a:bodyPr/>
                    <a:lstStyle/>
                    <a:p>
                      <a:r>
                        <a:rPr kumimoji="1" lang="ja-JP" altLang="en-US" sz="2400" dirty="0" smtClean="0"/>
                        <a:t>第２段階負担限度額</a:t>
                      </a:r>
                      <a:endParaRPr kumimoji="1" lang="ja-JP" altLang="en-US" sz="2400" dirty="0"/>
                    </a:p>
                  </a:txBody>
                  <a:tcPr/>
                </a:tc>
                <a:tc>
                  <a:txBody>
                    <a:bodyPr/>
                    <a:lstStyle/>
                    <a:p>
                      <a:pPr algn="r"/>
                      <a:r>
                        <a:rPr kumimoji="1" lang="ja-JP" altLang="en-US" sz="2400" dirty="0" smtClean="0"/>
                        <a:t>３７０</a:t>
                      </a:r>
                      <a:endParaRPr kumimoji="1" lang="ja-JP" altLang="en-US" sz="2400" dirty="0"/>
                    </a:p>
                  </a:txBody>
                  <a:tcPr/>
                </a:tc>
              </a:tr>
              <a:tr h="370840">
                <a:tc>
                  <a:txBody>
                    <a:bodyPr/>
                    <a:lstStyle/>
                    <a:p>
                      <a:r>
                        <a:rPr kumimoji="1" lang="ja-JP" altLang="en-US" sz="2400" dirty="0" smtClean="0"/>
                        <a:t>第一段階負担限度額</a:t>
                      </a:r>
                      <a:endParaRPr kumimoji="1" lang="ja-JP" altLang="en-US" sz="2400" dirty="0"/>
                    </a:p>
                  </a:txBody>
                  <a:tcPr/>
                </a:tc>
                <a:tc>
                  <a:txBody>
                    <a:bodyPr/>
                    <a:lstStyle/>
                    <a:p>
                      <a:pPr algn="r"/>
                      <a:r>
                        <a:rPr kumimoji="1" lang="ja-JP" altLang="en-US" sz="2400" dirty="0" smtClean="0"/>
                        <a:t>０</a:t>
                      </a:r>
                      <a:endParaRPr kumimoji="1" lang="ja-JP" altLang="en-US" sz="2400" dirty="0"/>
                    </a:p>
                  </a:txBody>
                  <a:tcPr/>
                </a:tc>
              </a:tr>
            </a:tbl>
          </a:graphicData>
        </a:graphic>
      </p:graphicFrame>
      <p:graphicFrame>
        <p:nvGraphicFramePr>
          <p:cNvPr id="5" name="コンテンツ プレースホルダー 3"/>
          <p:cNvGraphicFramePr>
            <a:graphicFrameLocks noGrp="1"/>
          </p:cNvGraphicFramePr>
          <p:nvPr>
            <p:ph idx="1"/>
            <p:extLst>
              <p:ext uri="{D42A27DB-BD31-4B8C-83A1-F6EECF244321}">
                <p14:modId xmlns:p14="http://schemas.microsoft.com/office/powerpoint/2010/main" val="411680608"/>
              </p:ext>
            </p:extLst>
          </p:nvPr>
        </p:nvGraphicFramePr>
        <p:xfrm>
          <a:off x="650528" y="4797152"/>
          <a:ext cx="5145608" cy="1828800"/>
        </p:xfrm>
        <a:graphic>
          <a:graphicData uri="http://schemas.openxmlformats.org/drawingml/2006/table">
            <a:tbl>
              <a:tblPr bandRow="1">
                <a:tableStyleId>{5C22544A-7EE6-4342-B048-85BDC9FD1C3A}</a:tableStyleId>
              </a:tblPr>
              <a:tblGrid>
                <a:gridCol w="3921472"/>
                <a:gridCol w="1224136"/>
              </a:tblGrid>
              <a:tr h="370840">
                <a:tc>
                  <a:txBody>
                    <a:bodyPr/>
                    <a:lstStyle/>
                    <a:p>
                      <a:r>
                        <a:rPr kumimoji="1" lang="ja-JP" altLang="en-US" sz="2400" dirty="0" smtClean="0"/>
                        <a:t>基準費用額</a:t>
                      </a:r>
                      <a:endParaRPr kumimoji="1" lang="ja-JP" altLang="en-US" sz="2400" dirty="0"/>
                    </a:p>
                  </a:txBody>
                  <a:tcPr/>
                </a:tc>
                <a:tc>
                  <a:txBody>
                    <a:bodyPr/>
                    <a:lstStyle/>
                    <a:p>
                      <a:pPr algn="r"/>
                      <a:r>
                        <a:rPr kumimoji="1" lang="ja-JP" altLang="en-US" sz="2400" dirty="0" smtClean="0"/>
                        <a:t>８４０</a:t>
                      </a:r>
                      <a:endParaRPr kumimoji="1" lang="ja-JP" altLang="en-US" sz="2400" dirty="0"/>
                    </a:p>
                  </a:txBody>
                  <a:tcPr/>
                </a:tc>
              </a:tr>
              <a:tr h="277232">
                <a:tc>
                  <a:txBody>
                    <a:bodyPr/>
                    <a:lstStyle/>
                    <a:p>
                      <a:r>
                        <a:rPr kumimoji="1" lang="ja-JP" altLang="en-US" sz="2400" dirty="0" smtClean="0"/>
                        <a:t>第３段階負担限度額</a:t>
                      </a:r>
                      <a:endParaRPr kumimoji="1" lang="ja-JP" altLang="en-US" sz="2400" dirty="0"/>
                    </a:p>
                  </a:txBody>
                  <a:tcPr/>
                </a:tc>
                <a:tc>
                  <a:txBody>
                    <a:bodyPr/>
                    <a:lstStyle/>
                    <a:p>
                      <a:pPr algn="r"/>
                      <a:r>
                        <a:rPr kumimoji="1" lang="ja-JP" altLang="en-US" sz="2400" dirty="0" smtClean="0"/>
                        <a:t>３７０</a:t>
                      </a:r>
                      <a:endParaRPr kumimoji="1" lang="ja-JP" altLang="en-US" sz="2400" dirty="0"/>
                    </a:p>
                  </a:txBody>
                  <a:tcPr/>
                </a:tc>
              </a:tr>
              <a:tr h="370840">
                <a:tc>
                  <a:txBody>
                    <a:bodyPr/>
                    <a:lstStyle/>
                    <a:p>
                      <a:r>
                        <a:rPr kumimoji="1" lang="ja-JP" altLang="en-US" sz="2400" dirty="0" smtClean="0"/>
                        <a:t>第２段階負担限度額</a:t>
                      </a:r>
                      <a:endParaRPr kumimoji="1" lang="ja-JP" altLang="en-US" sz="2400" dirty="0"/>
                    </a:p>
                  </a:txBody>
                  <a:tcPr/>
                </a:tc>
                <a:tc>
                  <a:txBody>
                    <a:bodyPr/>
                    <a:lstStyle/>
                    <a:p>
                      <a:pPr algn="r"/>
                      <a:r>
                        <a:rPr kumimoji="1" lang="ja-JP" altLang="en-US" sz="2400" dirty="0" smtClean="0"/>
                        <a:t>３７０</a:t>
                      </a:r>
                      <a:endParaRPr kumimoji="1" lang="ja-JP" altLang="en-US" sz="2400" dirty="0"/>
                    </a:p>
                  </a:txBody>
                  <a:tcPr/>
                </a:tc>
              </a:tr>
              <a:tr h="370840">
                <a:tc>
                  <a:txBody>
                    <a:bodyPr/>
                    <a:lstStyle/>
                    <a:p>
                      <a:r>
                        <a:rPr kumimoji="1" lang="ja-JP" altLang="en-US" sz="2400" dirty="0" smtClean="0"/>
                        <a:t>第一段階負担限度額</a:t>
                      </a:r>
                      <a:endParaRPr kumimoji="1" lang="ja-JP" altLang="en-US" sz="2400" dirty="0"/>
                    </a:p>
                  </a:txBody>
                  <a:tcPr/>
                </a:tc>
                <a:tc>
                  <a:txBody>
                    <a:bodyPr/>
                    <a:lstStyle/>
                    <a:p>
                      <a:pPr algn="r"/>
                      <a:r>
                        <a:rPr kumimoji="1" lang="ja-JP" altLang="en-US" sz="2400" dirty="0" smtClean="0"/>
                        <a:t>０</a:t>
                      </a:r>
                      <a:endParaRPr kumimoji="1" lang="ja-JP" altLang="en-US" sz="2400" dirty="0"/>
                    </a:p>
                  </a:txBody>
                  <a:tcPr/>
                </a:tc>
              </a:tr>
            </a:tbl>
          </a:graphicData>
        </a:graphic>
      </p:graphicFrame>
      <p:sp>
        <p:nvSpPr>
          <p:cNvPr id="6" name="テキスト ボックス 5"/>
          <p:cNvSpPr txBox="1"/>
          <p:nvPr/>
        </p:nvSpPr>
        <p:spPr>
          <a:xfrm>
            <a:off x="685800" y="1412776"/>
            <a:ext cx="2662064" cy="461665"/>
          </a:xfrm>
          <a:prstGeom prst="rect">
            <a:avLst/>
          </a:prstGeom>
          <a:noFill/>
        </p:spPr>
        <p:txBody>
          <a:bodyPr wrap="square" rtlCol="0">
            <a:spAutoFit/>
          </a:bodyPr>
          <a:lstStyle/>
          <a:p>
            <a:r>
              <a:rPr kumimoji="1" lang="ja-JP" altLang="en-US" sz="2400" dirty="0" smtClean="0"/>
              <a:t>平成２７年４月から</a:t>
            </a:r>
            <a:endParaRPr kumimoji="1" lang="ja-JP" altLang="en-US" sz="2400" dirty="0"/>
          </a:p>
        </p:txBody>
      </p:sp>
      <p:sp>
        <p:nvSpPr>
          <p:cNvPr id="7" name="テキスト ボックス 6"/>
          <p:cNvSpPr txBox="1"/>
          <p:nvPr/>
        </p:nvSpPr>
        <p:spPr>
          <a:xfrm>
            <a:off x="685800" y="4077072"/>
            <a:ext cx="2662064" cy="461665"/>
          </a:xfrm>
          <a:prstGeom prst="rect">
            <a:avLst/>
          </a:prstGeom>
          <a:noFill/>
        </p:spPr>
        <p:txBody>
          <a:bodyPr wrap="square" rtlCol="0">
            <a:spAutoFit/>
          </a:bodyPr>
          <a:lstStyle/>
          <a:p>
            <a:r>
              <a:rPr kumimoji="1" lang="ja-JP" altLang="en-US" sz="2400" dirty="0" smtClean="0"/>
              <a:t>平成２７年８月から</a:t>
            </a:r>
            <a:endParaRPr kumimoji="1" lang="ja-JP" altLang="en-US" sz="2400" dirty="0"/>
          </a:p>
        </p:txBody>
      </p:sp>
      <p:sp>
        <p:nvSpPr>
          <p:cNvPr id="8" name="テキスト ボックス 7"/>
          <p:cNvSpPr txBox="1"/>
          <p:nvPr/>
        </p:nvSpPr>
        <p:spPr>
          <a:xfrm>
            <a:off x="6156176" y="5301208"/>
            <a:ext cx="2808312" cy="646331"/>
          </a:xfrm>
          <a:prstGeom prst="rect">
            <a:avLst/>
          </a:prstGeom>
          <a:noFill/>
        </p:spPr>
        <p:txBody>
          <a:bodyPr wrap="square" rtlCol="0">
            <a:spAutoFit/>
          </a:bodyPr>
          <a:lstStyle/>
          <a:p>
            <a:r>
              <a:rPr kumimoji="1" lang="ja-JP" altLang="en-US" dirty="0" smtClean="0"/>
              <a:t>基本サービス費が４７単位下がります</a:t>
            </a:r>
            <a:endParaRPr kumimoji="1" lang="ja-JP" altLang="en-US" dirty="0"/>
          </a:p>
        </p:txBody>
      </p:sp>
    </p:spTree>
    <p:extLst>
      <p:ext uri="{BB962C8B-B14F-4D97-AF65-F5344CB8AC3E}">
        <p14:creationId xmlns:p14="http://schemas.microsoft.com/office/powerpoint/2010/main" val="37526348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経口維持加算</a:t>
            </a:r>
            <a:endParaRPr kumimoji="1" lang="ja-JP" altLang="en-US" dirty="0"/>
          </a:p>
        </p:txBody>
      </p:sp>
      <p:sp>
        <p:nvSpPr>
          <p:cNvPr id="3" name="コンテンツ プレースホルダー 2"/>
          <p:cNvSpPr>
            <a:spLocks noGrp="1"/>
          </p:cNvSpPr>
          <p:nvPr>
            <p:ph idx="1"/>
          </p:nvPr>
        </p:nvSpPr>
        <p:spPr>
          <a:xfrm>
            <a:off x="0" y="1052736"/>
            <a:ext cx="9144000" cy="5616624"/>
          </a:xfrm>
        </p:spPr>
        <p:txBody>
          <a:bodyPr/>
          <a:lstStyle/>
          <a:p>
            <a:r>
              <a:rPr lang="ja-JP" altLang="en-US" sz="2400" dirty="0"/>
              <a:t>５）介護保険施設等入所者の口腔・栄養管理（地域密着型介護老人福祉施設入所者</a:t>
            </a:r>
            <a:r>
              <a:rPr lang="ja-JP" altLang="en-US" sz="2400" dirty="0" smtClean="0"/>
              <a:t>生活介護</a:t>
            </a:r>
            <a:r>
              <a:rPr lang="ja-JP" altLang="en-US" sz="2400" dirty="0"/>
              <a:t>を含む。）</a:t>
            </a:r>
          </a:p>
          <a:p>
            <a:r>
              <a:rPr lang="ja-JP" altLang="en-US" sz="2400" dirty="0"/>
              <a:t>① 経口維持加算の充実</a:t>
            </a:r>
          </a:p>
          <a:p>
            <a:r>
              <a:rPr lang="ja-JP" altLang="en-US" sz="2400" dirty="0"/>
              <a:t>経口維持加算については、摂食・嚥下障害を有する入所者や食事摂取に関する</a:t>
            </a:r>
            <a:r>
              <a:rPr lang="ja-JP" altLang="en-US" sz="2400" dirty="0" smtClean="0"/>
              <a:t>認知</a:t>
            </a:r>
            <a:r>
              <a:rPr lang="ja-JP" altLang="en-US" sz="2400" dirty="0"/>
              <a:t>機能の低下が著しい入所者の経口維持支援を充実させる観点から、多職種に</a:t>
            </a:r>
            <a:r>
              <a:rPr lang="ja-JP" altLang="en-US" sz="2400" dirty="0" smtClean="0"/>
              <a:t>よる食事</a:t>
            </a:r>
            <a:r>
              <a:rPr lang="ja-JP" altLang="en-US" sz="2400" dirty="0"/>
              <a:t>の観察（ミールラウンド）や会議等の取組のプロセス及び咀嚼能力等の口腔</a:t>
            </a:r>
            <a:r>
              <a:rPr lang="ja-JP" altLang="en-US" sz="2400" dirty="0" smtClean="0"/>
              <a:t>機能</a:t>
            </a:r>
            <a:r>
              <a:rPr lang="ja-JP" altLang="en-US" sz="2400" dirty="0"/>
              <a:t>を含む摂食・嚥下機能を踏まえた経口維持支援を充実させる</a:t>
            </a:r>
            <a:r>
              <a:rPr lang="ja-JP" altLang="en-US" sz="2400" dirty="0" smtClean="0"/>
              <a:t>。</a:t>
            </a:r>
            <a:endParaRPr lang="en-US" altLang="ja-JP" sz="2400" dirty="0" smtClean="0"/>
          </a:p>
          <a:p>
            <a:r>
              <a:rPr lang="ja-JP" altLang="en-US" sz="2400" dirty="0" smtClean="0"/>
              <a:t>経口</a:t>
            </a:r>
            <a:r>
              <a:rPr lang="ja-JP" altLang="en-US" sz="2400" dirty="0"/>
              <a:t>維持加算</a:t>
            </a:r>
            <a:r>
              <a:rPr lang="en-US" altLang="ja-JP" sz="2400" dirty="0"/>
              <a:t>(</a:t>
            </a:r>
            <a:r>
              <a:rPr lang="en-US" altLang="ja-JP" sz="2400" dirty="0" smtClean="0"/>
              <a:t>Ⅰ)</a:t>
            </a:r>
            <a:r>
              <a:rPr lang="ja-JP" altLang="en-US" sz="2400" dirty="0" smtClean="0"/>
              <a:t> </a:t>
            </a:r>
            <a:r>
              <a:rPr lang="ja-JP" altLang="en-US" sz="2400" u="sng" dirty="0">
                <a:solidFill>
                  <a:srgbClr val="FF0000"/>
                </a:solidFill>
              </a:rPr>
              <a:t>（１月につき） ４００単位</a:t>
            </a:r>
          </a:p>
          <a:p>
            <a:r>
              <a:rPr lang="ja-JP" altLang="en-US" sz="2400" dirty="0"/>
              <a:t>又は</a:t>
            </a:r>
          </a:p>
          <a:p>
            <a:r>
              <a:rPr lang="ja-JP" altLang="en-US" sz="2400" dirty="0"/>
              <a:t>経口維持加算</a:t>
            </a:r>
            <a:r>
              <a:rPr lang="en-US" altLang="ja-JP" sz="2400" dirty="0"/>
              <a:t>(</a:t>
            </a:r>
            <a:r>
              <a:rPr lang="en-US" altLang="ja-JP" sz="2400" dirty="0" smtClean="0"/>
              <a:t>Ⅱ)</a:t>
            </a:r>
            <a:r>
              <a:rPr lang="ja-JP" altLang="en-US" sz="2400" dirty="0" smtClean="0"/>
              <a:t> </a:t>
            </a:r>
            <a:r>
              <a:rPr lang="ja-JP" altLang="en-US" sz="2400" u="sng" dirty="0" smtClean="0">
                <a:solidFill>
                  <a:srgbClr val="FF0000"/>
                </a:solidFill>
              </a:rPr>
              <a:t>（</a:t>
            </a:r>
            <a:r>
              <a:rPr lang="ja-JP" altLang="en-US" sz="2400" u="sng" dirty="0">
                <a:solidFill>
                  <a:srgbClr val="FF0000"/>
                </a:solidFill>
              </a:rPr>
              <a:t>１月につき） １００単位</a:t>
            </a:r>
            <a:endParaRPr kumimoji="1" lang="ja-JP" altLang="en-US" sz="2400" u="sng" dirty="0">
              <a:solidFill>
                <a:srgbClr val="FF0000"/>
              </a:solidFill>
            </a:endParaRPr>
          </a:p>
        </p:txBody>
      </p:sp>
    </p:spTree>
    <p:extLst>
      <p:ext uri="{BB962C8B-B14F-4D97-AF65-F5344CB8AC3E}">
        <p14:creationId xmlns:p14="http://schemas.microsoft.com/office/powerpoint/2010/main" val="2854998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a:t>
            </a:r>
            <a:r>
              <a:rPr lang="ja-JP" altLang="en-US" dirty="0"/>
              <a:t>報酬</a:t>
            </a:r>
            <a:r>
              <a:rPr lang="ja-JP" altLang="en-US" dirty="0" smtClean="0"/>
              <a:t>の減額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ユニット型要介護５</a:t>
            </a:r>
            <a:endParaRPr kumimoji="1" lang="en-US" altLang="ja-JP" dirty="0" smtClean="0"/>
          </a:p>
          <a:p>
            <a:pPr lvl="1"/>
            <a:r>
              <a:rPr lang="ja-JP" altLang="en-US" dirty="0" smtClean="0"/>
              <a:t>現行９４７単位→改訂８９４単位</a:t>
            </a:r>
            <a:endParaRPr lang="en-US" altLang="ja-JP" dirty="0" smtClean="0"/>
          </a:p>
          <a:p>
            <a:pPr lvl="1"/>
            <a:r>
              <a:rPr kumimoji="1" lang="ja-JP" altLang="en-US" dirty="0" smtClean="0"/>
              <a:t>５．６％減</a:t>
            </a:r>
            <a:endParaRPr kumimoji="1" lang="en-US" altLang="ja-JP" dirty="0" smtClean="0"/>
          </a:p>
          <a:p>
            <a:r>
              <a:rPr kumimoji="1" lang="ja-JP" altLang="en-US" dirty="0" smtClean="0"/>
              <a:t>従来型要介護５</a:t>
            </a:r>
            <a:endParaRPr kumimoji="1" lang="en-US" altLang="ja-JP" dirty="0" smtClean="0"/>
          </a:p>
          <a:p>
            <a:pPr lvl="1"/>
            <a:r>
              <a:rPr lang="ja-JP" altLang="en-US" dirty="0" smtClean="0"/>
              <a:t>現行９１２単位→改訂８６１単位</a:t>
            </a:r>
            <a:endParaRPr lang="en-US" altLang="ja-JP" dirty="0" smtClean="0"/>
          </a:p>
          <a:p>
            <a:pPr lvl="1"/>
            <a:r>
              <a:rPr kumimoji="1" lang="ja-JP" altLang="en-US" dirty="0" smtClean="0"/>
              <a:t>５．６％減</a:t>
            </a:r>
            <a:endParaRPr lang="en-US" altLang="ja-JP" dirty="0"/>
          </a:p>
          <a:p>
            <a:pPr lvl="1"/>
            <a:endParaRPr kumimoji="1" lang="en-US" altLang="ja-JP" dirty="0" smtClean="0"/>
          </a:p>
          <a:p>
            <a:r>
              <a:rPr lang="ja-JP" altLang="en-US" dirty="0" smtClean="0"/>
              <a:t>この減少幅をどうするか？</a:t>
            </a:r>
            <a:endParaRPr kumimoji="1" lang="en-US" altLang="ja-JP" dirty="0" smtClean="0"/>
          </a:p>
          <a:p>
            <a:pPr lvl="1"/>
            <a:endParaRPr kumimoji="1" lang="ja-JP" altLang="en-US" dirty="0"/>
          </a:p>
        </p:txBody>
      </p:sp>
    </p:spTree>
    <p:extLst>
      <p:ext uri="{BB962C8B-B14F-4D97-AF65-F5344CB8AC3E}">
        <p14:creationId xmlns:p14="http://schemas.microsoft.com/office/powerpoint/2010/main" val="10024780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経口維持加算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スクリーニングの廃止！</a:t>
            </a:r>
            <a:endParaRPr kumimoji="1" lang="en-US" altLang="ja-JP" dirty="0" smtClean="0"/>
          </a:p>
          <a:p>
            <a:pPr lvl="1"/>
            <a:r>
              <a:rPr lang="ja-JP" altLang="en-US" dirty="0" smtClean="0"/>
              <a:t>解釈</a:t>
            </a:r>
            <a:r>
              <a:rPr lang="ja-JP" altLang="en-US" dirty="0"/>
              <a:t>通知</a:t>
            </a:r>
            <a:r>
              <a:rPr lang="ja-JP" altLang="en-US" dirty="0" smtClean="0"/>
              <a:t>に書かれるはず</a:t>
            </a:r>
            <a:endParaRPr kumimoji="1" lang="en-US" altLang="ja-JP" dirty="0" smtClean="0"/>
          </a:p>
          <a:p>
            <a:r>
              <a:rPr lang="ja-JP" altLang="en-US" dirty="0" smtClean="0"/>
              <a:t>だいぶ</a:t>
            </a:r>
            <a:r>
              <a:rPr lang="ja-JP" altLang="en-US" dirty="0"/>
              <a:t>取</a:t>
            </a:r>
            <a:r>
              <a:rPr lang="ja-JP" altLang="en-US" dirty="0" smtClean="0"/>
              <a:t>りやすくなる！</a:t>
            </a:r>
            <a:endParaRPr lang="en-US" altLang="ja-JP" dirty="0" smtClean="0"/>
          </a:p>
          <a:p>
            <a:endParaRPr kumimoji="1" lang="ja-JP" altLang="en-US" dirty="0"/>
          </a:p>
        </p:txBody>
      </p:sp>
    </p:spTree>
    <p:extLst>
      <p:ext uri="{BB962C8B-B14F-4D97-AF65-F5344CB8AC3E}">
        <p14:creationId xmlns:p14="http://schemas.microsoft.com/office/powerpoint/2010/main" val="897314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経口維持加算</a:t>
            </a:r>
            <a:r>
              <a:rPr kumimoji="1" lang="en-US" altLang="ja-JP" dirty="0" smtClean="0"/>
              <a:t>Ⅰ</a:t>
            </a:r>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400" dirty="0"/>
              <a:t>注１ ⑴については、別に厚生労働大臣が定める基準に適合する</a:t>
            </a:r>
            <a:r>
              <a:rPr lang="ja-JP" altLang="en-US" sz="2400" dirty="0" smtClean="0"/>
              <a:t>指</a:t>
            </a:r>
            <a:r>
              <a:rPr lang="ja-JP" altLang="en-US" sz="2400" dirty="0"/>
              <a:t>定介護老人福祉施設において、</a:t>
            </a:r>
            <a:r>
              <a:rPr lang="ja-JP" altLang="en-US" sz="2400" u="sng" dirty="0">
                <a:solidFill>
                  <a:srgbClr val="FF0000"/>
                </a:solidFill>
              </a:rPr>
              <a:t>現に経口により食事を摂取</a:t>
            </a:r>
            <a:r>
              <a:rPr lang="ja-JP" altLang="en-US" sz="2400" u="sng" dirty="0" smtClean="0">
                <a:solidFill>
                  <a:srgbClr val="FF0000"/>
                </a:solidFill>
              </a:rPr>
              <a:t>する</a:t>
            </a:r>
            <a:r>
              <a:rPr lang="ja-JP" altLang="en-US" sz="2400" u="sng" dirty="0">
                <a:solidFill>
                  <a:srgbClr val="FF0000"/>
                </a:solidFill>
              </a:rPr>
              <a:t>者であって、摂食機能障害を有し、誤嚥が認められる入所者</a:t>
            </a:r>
            <a:r>
              <a:rPr lang="ja-JP" altLang="en-US" sz="2400" dirty="0" smtClean="0"/>
              <a:t>に</a:t>
            </a:r>
            <a:r>
              <a:rPr lang="ja-JP" altLang="en-US" sz="2400" dirty="0"/>
              <a:t>対して、</a:t>
            </a:r>
            <a:r>
              <a:rPr lang="ja-JP" altLang="en-US" sz="2400" u="sng" dirty="0">
                <a:solidFill>
                  <a:srgbClr val="FF0000"/>
                </a:solidFill>
              </a:rPr>
              <a:t>医師又は歯科医師の指示に基づき、</a:t>
            </a:r>
            <a:r>
              <a:rPr lang="ja-JP" altLang="en-US" sz="2400" dirty="0"/>
              <a:t>医師、歯科医師</a:t>
            </a:r>
            <a:r>
              <a:rPr lang="ja-JP" altLang="en-US" sz="2400" dirty="0" smtClean="0"/>
              <a:t>、</a:t>
            </a:r>
            <a:r>
              <a:rPr lang="ja-JP" altLang="en-US" sz="2400" dirty="0"/>
              <a:t>管理栄養士、看護師、介護支援専門員</a:t>
            </a:r>
            <a:r>
              <a:rPr lang="ja-JP" altLang="en-US" sz="2400" u="sng" dirty="0">
                <a:solidFill>
                  <a:srgbClr val="FF0000"/>
                </a:solidFill>
              </a:rPr>
              <a:t>その他の職種の者が</a:t>
            </a:r>
            <a:r>
              <a:rPr lang="ja-JP" altLang="en-US" sz="2400" u="sng" dirty="0" smtClean="0">
                <a:solidFill>
                  <a:srgbClr val="FF0000"/>
                </a:solidFill>
              </a:rPr>
              <a:t>共同</a:t>
            </a:r>
            <a:r>
              <a:rPr lang="ja-JP" altLang="en-US" sz="2400" u="sng" dirty="0">
                <a:solidFill>
                  <a:srgbClr val="FF0000"/>
                </a:solidFill>
              </a:rPr>
              <a:t>して、</a:t>
            </a:r>
            <a:r>
              <a:rPr lang="ja-JP" altLang="en-US" sz="2400" dirty="0"/>
              <a:t>入所者の栄養管理をするための</a:t>
            </a:r>
            <a:r>
              <a:rPr lang="ja-JP" altLang="en-US" sz="2400" u="sng" dirty="0">
                <a:solidFill>
                  <a:srgbClr val="FF0000"/>
                </a:solidFill>
              </a:rPr>
              <a:t>食事の観察及び会議等</a:t>
            </a:r>
            <a:r>
              <a:rPr lang="ja-JP" altLang="en-US" sz="2400" u="sng" dirty="0" smtClean="0">
                <a:solidFill>
                  <a:srgbClr val="FF0000"/>
                </a:solidFill>
              </a:rPr>
              <a:t>を</a:t>
            </a:r>
            <a:r>
              <a:rPr lang="ja-JP" altLang="en-US" sz="2400" u="sng" dirty="0">
                <a:solidFill>
                  <a:srgbClr val="FF0000"/>
                </a:solidFill>
              </a:rPr>
              <a:t>行い</a:t>
            </a:r>
            <a:r>
              <a:rPr lang="ja-JP" altLang="en-US" sz="2400" dirty="0"/>
              <a:t>、入所者ごとに、経口による継続的な食事の摂取を</a:t>
            </a:r>
            <a:r>
              <a:rPr lang="ja-JP" altLang="en-US" sz="2400" dirty="0" smtClean="0"/>
              <a:t>進める</a:t>
            </a:r>
            <a:r>
              <a:rPr lang="ja-JP" altLang="en-US" sz="2400" dirty="0"/>
              <a:t>ための</a:t>
            </a:r>
            <a:r>
              <a:rPr lang="ja-JP" altLang="en-US" sz="2400" u="sng" dirty="0">
                <a:solidFill>
                  <a:srgbClr val="FF0000"/>
                </a:solidFill>
              </a:rPr>
              <a:t>経口維持計画を作成し</a:t>
            </a:r>
            <a:r>
              <a:rPr lang="ja-JP" altLang="en-US" sz="2400" dirty="0"/>
              <a:t>ている場合であって、当該計画</a:t>
            </a:r>
            <a:r>
              <a:rPr lang="ja-JP" altLang="en-US" sz="2400" dirty="0" smtClean="0"/>
              <a:t>に</a:t>
            </a:r>
            <a:r>
              <a:rPr lang="ja-JP" altLang="en-US" sz="2400" dirty="0"/>
              <a:t>従い、</a:t>
            </a:r>
            <a:r>
              <a:rPr lang="ja-JP" altLang="en-US" sz="2400" u="sng" dirty="0">
                <a:solidFill>
                  <a:srgbClr val="FF0000"/>
                </a:solidFill>
              </a:rPr>
              <a:t>医師又は歯科医師の指示</a:t>
            </a:r>
            <a:r>
              <a:rPr lang="ja-JP" altLang="en-US" sz="2400" dirty="0"/>
              <a:t>（歯科医師が指示を行う場合</a:t>
            </a:r>
            <a:r>
              <a:rPr lang="ja-JP" altLang="en-US" sz="2400" dirty="0" smtClean="0"/>
              <a:t>に</a:t>
            </a:r>
            <a:r>
              <a:rPr lang="ja-JP" altLang="en-US" sz="2400" dirty="0"/>
              <a:t>あっては、当該指示を受ける管理栄養士等が医師の指導を</a:t>
            </a:r>
            <a:r>
              <a:rPr lang="ja-JP" altLang="en-US" sz="2400" dirty="0" smtClean="0"/>
              <a:t>受け</a:t>
            </a:r>
            <a:r>
              <a:rPr lang="ja-JP" altLang="en-US" sz="2400" dirty="0"/>
              <a:t>ている場合に限る。注３において</a:t>
            </a:r>
            <a:r>
              <a:rPr lang="ja-JP" altLang="en-US" sz="2400" dirty="0" smtClean="0"/>
              <a:t>同じ）</a:t>
            </a:r>
            <a:r>
              <a:rPr lang="ja-JP" altLang="en-US" sz="2400" u="sng" dirty="0" smtClean="0">
                <a:solidFill>
                  <a:srgbClr val="FF0000"/>
                </a:solidFill>
              </a:rPr>
              <a:t>を受けた</a:t>
            </a:r>
            <a:r>
              <a:rPr lang="ja-JP" altLang="en-US" sz="2400" u="sng" dirty="0">
                <a:solidFill>
                  <a:srgbClr val="FF0000"/>
                </a:solidFill>
              </a:rPr>
              <a:t>管理栄養士</a:t>
            </a:r>
            <a:r>
              <a:rPr lang="ja-JP" altLang="en-US" sz="2400" u="sng" dirty="0" smtClean="0">
                <a:solidFill>
                  <a:srgbClr val="FF0000"/>
                </a:solidFill>
              </a:rPr>
              <a:t>又</a:t>
            </a:r>
            <a:r>
              <a:rPr lang="ja-JP" altLang="en-US" sz="2400" u="sng" dirty="0">
                <a:solidFill>
                  <a:srgbClr val="FF0000"/>
                </a:solidFill>
              </a:rPr>
              <a:t>は栄養士が、栄養管理を行った</a:t>
            </a:r>
            <a:r>
              <a:rPr lang="ja-JP" altLang="en-US" sz="2400" dirty="0"/>
              <a:t>場合に、当該計画が作成</a:t>
            </a:r>
            <a:r>
              <a:rPr lang="ja-JP" altLang="en-US" sz="2400" dirty="0" smtClean="0"/>
              <a:t>された</a:t>
            </a:r>
            <a:r>
              <a:rPr lang="ja-JP" altLang="en-US" sz="2400" dirty="0"/>
              <a:t>日の属する月から起算して６月以内の期間に限り、１月に</a:t>
            </a:r>
            <a:r>
              <a:rPr lang="ja-JP" altLang="en-US" sz="2400" dirty="0" smtClean="0"/>
              <a:t>つき</a:t>
            </a:r>
            <a:r>
              <a:rPr lang="ja-JP" altLang="en-US" sz="2400" dirty="0"/>
              <a:t>所定単位数を加算する。ただし、経口移行加算を算定して</a:t>
            </a:r>
            <a:r>
              <a:rPr lang="ja-JP" altLang="en-US" sz="2400" dirty="0" smtClean="0"/>
              <a:t>いる</a:t>
            </a:r>
            <a:r>
              <a:rPr lang="ja-JP" altLang="en-US" sz="2400" dirty="0"/>
              <a:t>場合又は栄養マネジメント加算を算定していない場合は算定</a:t>
            </a:r>
            <a:r>
              <a:rPr lang="ja-JP" altLang="en-US" sz="2400" dirty="0" smtClean="0"/>
              <a:t>しない</a:t>
            </a:r>
            <a:r>
              <a:rPr lang="ja-JP" altLang="en-US" sz="2400" dirty="0"/>
              <a:t>。</a:t>
            </a:r>
            <a:endParaRPr kumimoji="1" lang="ja-JP" altLang="en-US" sz="2400" dirty="0"/>
          </a:p>
        </p:txBody>
      </p:sp>
    </p:spTree>
    <p:extLst>
      <p:ext uri="{BB962C8B-B14F-4D97-AF65-F5344CB8AC3E}">
        <p14:creationId xmlns:p14="http://schemas.microsoft.com/office/powerpoint/2010/main" val="34808563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経口維持加算</a:t>
            </a:r>
            <a:r>
              <a:rPr kumimoji="1" lang="en-US" altLang="ja-JP" dirty="0" smtClean="0"/>
              <a:t>Ⅱ</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a:t>２ ⑵については、</a:t>
            </a:r>
            <a:r>
              <a:rPr lang="ja-JP" altLang="en-US" sz="2800" u="sng" dirty="0">
                <a:solidFill>
                  <a:srgbClr val="FF0000"/>
                </a:solidFill>
              </a:rPr>
              <a:t>協力歯科医療機関を定めている指定介護</a:t>
            </a:r>
            <a:r>
              <a:rPr lang="ja-JP" altLang="en-US" sz="2800" u="sng" dirty="0" smtClean="0">
                <a:solidFill>
                  <a:srgbClr val="FF0000"/>
                </a:solidFill>
              </a:rPr>
              <a:t>老人福祉</a:t>
            </a:r>
            <a:r>
              <a:rPr lang="ja-JP" altLang="en-US" sz="2800" u="sng" dirty="0">
                <a:solidFill>
                  <a:srgbClr val="FF0000"/>
                </a:solidFill>
              </a:rPr>
              <a:t>施設が、経口維持加算</a:t>
            </a:r>
            <a:r>
              <a:rPr lang="en-US" altLang="ja-JP" sz="2800" u="sng" dirty="0">
                <a:solidFill>
                  <a:srgbClr val="FF0000"/>
                </a:solidFill>
              </a:rPr>
              <a:t>(Ⅰ)</a:t>
            </a:r>
            <a:r>
              <a:rPr lang="ja-JP" altLang="en-US" sz="2800" u="sng" dirty="0">
                <a:solidFill>
                  <a:srgbClr val="FF0000"/>
                </a:solidFill>
              </a:rPr>
              <a:t>を算定している場合であって</a:t>
            </a:r>
            <a:r>
              <a:rPr lang="ja-JP" altLang="en-US" sz="2800" dirty="0"/>
              <a:t>、</a:t>
            </a:r>
            <a:r>
              <a:rPr lang="ja-JP" altLang="en-US" sz="2800" dirty="0" smtClean="0"/>
              <a:t>入所者</a:t>
            </a:r>
            <a:r>
              <a:rPr lang="ja-JP" altLang="en-US" sz="2800" dirty="0"/>
              <a:t>の経口による継続的な食事の摂取を支援するための食事</a:t>
            </a:r>
            <a:r>
              <a:rPr lang="ja-JP" altLang="en-US" sz="2800" dirty="0" smtClean="0"/>
              <a:t>の観察</a:t>
            </a:r>
            <a:r>
              <a:rPr lang="ja-JP" altLang="en-US" sz="2800" dirty="0"/>
              <a:t>及び</a:t>
            </a:r>
            <a:r>
              <a:rPr lang="ja-JP" altLang="en-US" sz="2800" dirty="0">
                <a:solidFill>
                  <a:srgbClr val="FF0000"/>
                </a:solidFill>
              </a:rPr>
              <a:t>会議等に、医師</a:t>
            </a:r>
            <a:r>
              <a:rPr lang="ja-JP" altLang="en-US" sz="2800" dirty="0"/>
              <a:t>（指定介護老人福祉施設の人員、</a:t>
            </a:r>
            <a:r>
              <a:rPr lang="ja-JP" altLang="en-US" sz="2800" dirty="0" smtClean="0"/>
              <a:t>設備及び</a:t>
            </a:r>
            <a:r>
              <a:rPr lang="ja-JP" altLang="en-US" sz="2800" dirty="0"/>
              <a:t>運営に関する基準第２条第１項第１号に規定する医師を</a:t>
            </a:r>
            <a:r>
              <a:rPr lang="ja-JP" altLang="en-US" sz="2800" dirty="0" smtClean="0"/>
              <a:t>除く</a:t>
            </a:r>
            <a:r>
              <a:rPr lang="ja-JP" altLang="en-US" sz="2800" dirty="0"/>
              <a:t>。）、</a:t>
            </a:r>
            <a:r>
              <a:rPr lang="ja-JP" altLang="en-US" sz="2800" u="sng" dirty="0">
                <a:solidFill>
                  <a:srgbClr val="FF0000"/>
                </a:solidFill>
              </a:rPr>
              <a:t>歯科医師、歯科衛生士又は言語聴覚士が加わった場合</a:t>
            </a:r>
            <a:r>
              <a:rPr lang="ja-JP" altLang="en-US" sz="2800" dirty="0"/>
              <a:t>は</a:t>
            </a:r>
            <a:r>
              <a:rPr lang="ja-JP" altLang="en-US" sz="2800" dirty="0" smtClean="0"/>
              <a:t>、１月</a:t>
            </a:r>
            <a:r>
              <a:rPr lang="ja-JP" altLang="en-US" sz="2800" dirty="0"/>
              <a:t>につき所定単位数を加算する。</a:t>
            </a:r>
            <a:endParaRPr kumimoji="1" lang="ja-JP" altLang="en-US" sz="2800" dirty="0"/>
          </a:p>
        </p:txBody>
      </p:sp>
    </p:spTree>
    <p:extLst>
      <p:ext uri="{BB962C8B-B14F-4D97-AF65-F5344CB8AC3E}">
        <p14:creationId xmlns:p14="http://schemas.microsoft.com/office/powerpoint/2010/main" val="41503007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経口維持加算共通</a:t>
            </a:r>
            <a:endParaRPr kumimoji="1" lang="ja-JP" altLang="en-US" dirty="0"/>
          </a:p>
        </p:txBody>
      </p:sp>
      <p:sp>
        <p:nvSpPr>
          <p:cNvPr id="3" name="コンテンツ プレースホルダー 2"/>
          <p:cNvSpPr>
            <a:spLocks noGrp="1"/>
          </p:cNvSpPr>
          <p:nvPr>
            <p:ph idx="1"/>
          </p:nvPr>
        </p:nvSpPr>
        <p:spPr/>
        <p:txBody>
          <a:bodyPr/>
          <a:lstStyle/>
          <a:p>
            <a:r>
              <a:rPr lang="ja-JP" altLang="en-US" dirty="0"/>
              <a:t>３ 経口による継続的な食事の摂取を進めるための経口維持</a:t>
            </a:r>
            <a:r>
              <a:rPr lang="ja-JP" altLang="en-US" dirty="0" smtClean="0"/>
              <a:t>計画</a:t>
            </a:r>
            <a:r>
              <a:rPr lang="ja-JP" altLang="en-US" dirty="0"/>
              <a:t>が作成された日の属する月から起算して</a:t>
            </a:r>
            <a:r>
              <a:rPr lang="ja-JP" altLang="en-US" u="sng" dirty="0">
                <a:solidFill>
                  <a:srgbClr val="FF0000"/>
                </a:solidFill>
              </a:rPr>
              <a:t>６月を超えた場合で</a:t>
            </a:r>
            <a:r>
              <a:rPr lang="ja-JP" altLang="en-US" u="sng" dirty="0" smtClean="0">
                <a:solidFill>
                  <a:srgbClr val="FF0000"/>
                </a:solidFill>
              </a:rPr>
              <a:t>あ</a:t>
            </a:r>
            <a:r>
              <a:rPr lang="ja-JP" altLang="en-US" u="sng" dirty="0">
                <a:solidFill>
                  <a:srgbClr val="FF0000"/>
                </a:solidFill>
              </a:rPr>
              <a:t>っても、</a:t>
            </a:r>
            <a:r>
              <a:rPr lang="ja-JP" altLang="en-US" dirty="0">
                <a:solidFill>
                  <a:srgbClr val="FF0000"/>
                </a:solidFill>
              </a:rPr>
              <a:t>摂食機能障害を有し、誤嚥が認められる入所者で</a:t>
            </a:r>
            <a:r>
              <a:rPr lang="ja-JP" altLang="en-US" dirty="0" smtClean="0">
                <a:solidFill>
                  <a:srgbClr val="FF0000"/>
                </a:solidFill>
              </a:rPr>
              <a:t>あっ</a:t>
            </a:r>
            <a:r>
              <a:rPr lang="ja-JP" altLang="en-US" dirty="0">
                <a:solidFill>
                  <a:srgbClr val="FF0000"/>
                </a:solidFill>
              </a:rPr>
              <a:t>て、</a:t>
            </a:r>
            <a:r>
              <a:rPr lang="ja-JP" altLang="en-US" dirty="0"/>
              <a:t>医師又は歯科医師の</a:t>
            </a:r>
            <a:r>
              <a:rPr lang="ja-JP" altLang="en-US" u="sng" dirty="0">
                <a:solidFill>
                  <a:srgbClr val="FF0000"/>
                </a:solidFill>
              </a:rPr>
              <a:t>指示に基づき</a:t>
            </a:r>
            <a:r>
              <a:rPr lang="ja-JP" altLang="en-US" dirty="0"/>
              <a:t>、継続して誤嚥防止の</a:t>
            </a:r>
            <a:r>
              <a:rPr lang="ja-JP" altLang="en-US" dirty="0" smtClean="0"/>
              <a:t>た</a:t>
            </a:r>
            <a:r>
              <a:rPr lang="ja-JP" altLang="en-US" dirty="0"/>
              <a:t>めの食事の摂取を進めるための</a:t>
            </a:r>
            <a:r>
              <a:rPr lang="ja-JP" altLang="en-US" u="sng" dirty="0">
                <a:solidFill>
                  <a:srgbClr val="FF0000"/>
                </a:solidFill>
              </a:rPr>
              <a:t>特別な管理が必要とされる</a:t>
            </a:r>
            <a:r>
              <a:rPr lang="ja-JP" altLang="en-US" u="sng" dirty="0" smtClean="0">
                <a:solidFill>
                  <a:srgbClr val="FF0000"/>
                </a:solidFill>
              </a:rPr>
              <a:t>もの</a:t>
            </a:r>
            <a:r>
              <a:rPr lang="ja-JP" altLang="en-US" u="sng" dirty="0">
                <a:solidFill>
                  <a:srgbClr val="FF0000"/>
                </a:solidFill>
              </a:rPr>
              <a:t>に対しては、引き続き当該加算を算定できるものとする。</a:t>
            </a:r>
            <a:endParaRPr kumimoji="1" lang="ja-JP" altLang="en-US" u="sng" dirty="0">
              <a:solidFill>
                <a:srgbClr val="FF0000"/>
              </a:solidFill>
            </a:endParaRPr>
          </a:p>
        </p:txBody>
      </p:sp>
    </p:spTree>
    <p:extLst>
      <p:ext uri="{BB962C8B-B14F-4D97-AF65-F5344CB8AC3E}">
        <p14:creationId xmlns:p14="http://schemas.microsoft.com/office/powerpoint/2010/main" val="31908347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stretch>
            <a:fillRect/>
          </a:stretch>
        </p:blipFill>
        <p:spPr>
          <a:xfrm>
            <a:off x="251520" y="1628800"/>
            <a:ext cx="8439334" cy="864096"/>
          </a:xfrm>
          <a:prstGeom prst="rect">
            <a:avLst/>
          </a:prstGeom>
        </p:spPr>
      </p:pic>
    </p:spTree>
    <p:extLst>
      <p:ext uri="{BB962C8B-B14F-4D97-AF65-F5344CB8AC3E}">
        <p14:creationId xmlns:p14="http://schemas.microsoft.com/office/powerpoint/2010/main" val="5537416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2825" y="614940"/>
            <a:ext cx="8231584" cy="3845412"/>
          </a:xfrm>
          <a:prstGeom prst="rect">
            <a:avLst/>
          </a:prstGeom>
        </p:spPr>
      </p:pic>
      <p:pic>
        <p:nvPicPr>
          <p:cNvPr id="5" name="図 4"/>
          <p:cNvPicPr>
            <a:picLocks noChangeAspect="1"/>
          </p:cNvPicPr>
          <p:nvPr/>
        </p:nvPicPr>
        <p:blipFill>
          <a:blip r:embed="rId3"/>
          <a:stretch>
            <a:fillRect/>
          </a:stretch>
        </p:blipFill>
        <p:spPr>
          <a:xfrm>
            <a:off x="-2456" y="4444576"/>
            <a:ext cx="8246865" cy="1552883"/>
          </a:xfrm>
          <a:prstGeom prst="rect">
            <a:avLst/>
          </a:prstGeom>
        </p:spPr>
      </p:pic>
      <p:pic>
        <p:nvPicPr>
          <p:cNvPr id="6" name="図 5"/>
          <p:cNvPicPr>
            <a:picLocks noChangeAspect="1"/>
          </p:cNvPicPr>
          <p:nvPr/>
        </p:nvPicPr>
        <p:blipFill>
          <a:blip r:embed="rId4"/>
          <a:stretch>
            <a:fillRect/>
          </a:stretch>
        </p:blipFill>
        <p:spPr>
          <a:xfrm>
            <a:off x="12826" y="5997459"/>
            <a:ext cx="8231584" cy="743663"/>
          </a:xfrm>
          <a:prstGeom prst="rect">
            <a:avLst/>
          </a:prstGeom>
        </p:spPr>
      </p:pic>
    </p:spTree>
    <p:extLst>
      <p:ext uri="{BB962C8B-B14F-4D97-AF65-F5344CB8AC3E}">
        <p14:creationId xmlns:p14="http://schemas.microsoft.com/office/powerpoint/2010/main" val="4173061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32792" y="1340768"/>
            <a:ext cx="8716324" cy="3816424"/>
          </a:xfrm>
          <a:prstGeom prst="rect">
            <a:avLst/>
          </a:prstGeom>
        </p:spPr>
      </p:pic>
    </p:spTree>
    <p:extLst>
      <p:ext uri="{BB962C8B-B14F-4D97-AF65-F5344CB8AC3E}">
        <p14:creationId xmlns:p14="http://schemas.microsoft.com/office/powerpoint/2010/main" val="42522610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20092" y="1124744"/>
            <a:ext cx="8955596" cy="4032448"/>
          </a:xfrm>
          <a:prstGeom prst="rect">
            <a:avLst/>
          </a:prstGeom>
        </p:spPr>
      </p:pic>
    </p:spTree>
    <p:extLst>
      <p:ext uri="{BB962C8B-B14F-4D97-AF65-F5344CB8AC3E}">
        <p14:creationId xmlns:p14="http://schemas.microsoft.com/office/powerpoint/2010/main" val="25462554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07504" y="1268760"/>
            <a:ext cx="8732230" cy="3816424"/>
          </a:xfrm>
          <a:prstGeom prst="rect">
            <a:avLst/>
          </a:prstGeom>
        </p:spPr>
      </p:pic>
    </p:spTree>
    <p:extLst>
      <p:ext uri="{BB962C8B-B14F-4D97-AF65-F5344CB8AC3E}">
        <p14:creationId xmlns:p14="http://schemas.microsoft.com/office/powerpoint/2010/main" val="39285811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07503" y="1672208"/>
            <a:ext cx="8773887" cy="2260848"/>
          </a:xfrm>
          <a:prstGeom prst="rect">
            <a:avLst/>
          </a:prstGeom>
        </p:spPr>
      </p:pic>
    </p:spTree>
    <p:extLst>
      <p:ext uri="{BB962C8B-B14F-4D97-AF65-F5344CB8AC3E}">
        <p14:creationId xmlns:p14="http://schemas.microsoft.com/office/powerpoint/2010/main" val="357040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日常生活継続支援加算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日常継続支援加算</a:t>
            </a:r>
            <a:endParaRPr kumimoji="1" lang="en-US" altLang="ja-JP" dirty="0" smtClean="0"/>
          </a:p>
          <a:p>
            <a:pPr lvl="1"/>
            <a:r>
              <a:rPr lang="ja-JP" altLang="en-US" dirty="0" smtClean="0"/>
              <a:t>現行２３単位</a:t>
            </a:r>
            <a:endParaRPr lang="en-US" altLang="ja-JP" dirty="0" smtClean="0"/>
          </a:p>
          <a:p>
            <a:pPr lvl="1"/>
            <a:r>
              <a:rPr kumimoji="1" lang="ja-JP" altLang="en-US" dirty="0" smtClean="0"/>
              <a:t>改訂ユニット型４６単位</a:t>
            </a:r>
            <a:endParaRPr kumimoji="1" lang="en-US" altLang="ja-JP" dirty="0" smtClean="0"/>
          </a:p>
          <a:p>
            <a:pPr lvl="1"/>
            <a:r>
              <a:rPr lang="ja-JP" altLang="en-US" dirty="0" smtClean="0"/>
              <a:t>改訂従来型３６単位</a:t>
            </a:r>
            <a:endParaRPr lang="en-US" altLang="ja-JP" dirty="0" smtClean="0"/>
          </a:p>
          <a:p>
            <a:pPr lvl="1"/>
            <a:endParaRPr kumimoji="1" lang="en-US" altLang="ja-JP" dirty="0"/>
          </a:p>
          <a:p>
            <a:pPr lvl="1"/>
            <a:r>
              <a:rPr lang="ja-JP" altLang="en-US" dirty="0" smtClean="0"/>
              <a:t>処遇改善加算と日常継続支援加算が増額</a:t>
            </a:r>
            <a:endParaRPr lang="en-US" altLang="ja-JP" dirty="0" smtClean="0"/>
          </a:p>
          <a:p>
            <a:pPr lvl="1"/>
            <a:r>
              <a:rPr kumimoji="1" lang="ja-JP" altLang="en-US" dirty="0" smtClean="0"/>
              <a:t>処遇改善</a:t>
            </a:r>
            <a:r>
              <a:rPr kumimoji="1" lang="ja-JP" altLang="en-US" dirty="0"/>
              <a:t>加算</a:t>
            </a:r>
            <a:r>
              <a:rPr kumimoji="1" lang="ja-JP" altLang="en-US" dirty="0" smtClean="0"/>
              <a:t>はそのまま支出されるので、経常差額には影響しない</a:t>
            </a:r>
            <a:endParaRPr kumimoji="1" lang="ja-JP" altLang="en-US" dirty="0"/>
          </a:p>
        </p:txBody>
      </p:sp>
    </p:spTree>
    <p:extLst>
      <p:ext uri="{BB962C8B-B14F-4D97-AF65-F5344CB8AC3E}">
        <p14:creationId xmlns:p14="http://schemas.microsoft.com/office/powerpoint/2010/main" val="32938825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 y="1667892"/>
            <a:ext cx="8944529" cy="2481188"/>
          </a:xfrm>
          <a:prstGeom prst="rect">
            <a:avLst/>
          </a:prstGeom>
        </p:spPr>
      </p:pic>
    </p:spTree>
    <p:extLst>
      <p:ext uri="{BB962C8B-B14F-4D97-AF65-F5344CB8AC3E}">
        <p14:creationId xmlns:p14="http://schemas.microsoft.com/office/powerpoint/2010/main" val="9658925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 y="980728"/>
            <a:ext cx="9070621" cy="5400600"/>
          </a:xfrm>
          <a:prstGeom prst="rect">
            <a:avLst/>
          </a:prstGeom>
        </p:spPr>
      </p:pic>
    </p:spTree>
    <p:extLst>
      <p:ext uri="{BB962C8B-B14F-4D97-AF65-F5344CB8AC3E}">
        <p14:creationId xmlns:p14="http://schemas.microsoft.com/office/powerpoint/2010/main" val="20440322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経口移行加算の</a:t>
            </a:r>
            <a:r>
              <a:rPr lang="ja-JP" altLang="en-US" dirty="0" smtClean="0"/>
              <a:t>充実</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経口</a:t>
            </a:r>
            <a:r>
              <a:rPr lang="ja-JP" altLang="en-US" dirty="0"/>
              <a:t>移行加算については、経管栄養により食事を摂取している入所者の摂食・</a:t>
            </a:r>
            <a:r>
              <a:rPr lang="ja-JP" altLang="en-US" dirty="0" smtClean="0"/>
              <a:t>嚥下</a:t>
            </a:r>
            <a:r>
              <a:rPr lang="ja-JP" altLang="en-US" dirty="0"/>
              <a:t>機能を踏まえた経口移行支援を充実させる</a:t>
            </a:r>
            <a:r>
              <a:rPr lang="ja-JP" altLang="en-US" dirty="0" smtClean="0"/>
              <a:t>。</a:t>
            </a:r>
            <a:endParaRPr lang="en-US" altLang="ja-JP" dirty="0" smtClean="0"/>
          </a:p>
          <a:p>
            <a:endParaRPr kumimoji="1" lang="en-US" altLang="ja-JP" dirty="0"/>
          </a:p>
          <a:p>
            <a:r>
              <a:rPr lang="ja-JP" altLang="en-US" dirty="0"/>
              <a:t>経口移行加算（１日につき） ２８単位 </a:t>
            </a:r>
            <a:r>
              <a:rPr lang="ja-JP" altLang="en-US" dirty="0" smtClean="0"/>
              <a:t>⇒（</a:t>
            </a:r>
            <a:r>
              <a:rPr lang="ja-JP" altLang="en-US" dirty="0"/>
              <a:t>１日につき） ２８</a:t>
            </a:r>
            <a:r>
              <a:rPr lang="ja-JP" altLang="en-US" dirty="0" smtClean="0"/>
              <a:t>単位</a:t>
            </a:r>
            <a:endParaRPr lang="en-US" altLang="ja-JP" dirty="0" smtClean="0"/>
          </a:p>
          <a:p>
            <a:r>
              <a:rPr lang="ja-JP" altLang="en-US" dirty="0"/>
              <a:t>単位数</a:t>
            </a:r>
            <a:r>
              <a:rPr lang="ja-JP" altLang="en-US" dirty="0" smtClean="0"/>
              <a:t>は変わらない</a:t>
            </a:r>
            <a:endParaRPr kumimoji="1" lang="ja-JP" altLang="en-US" dirty="0"/>
          </a:p>
        </p:txBody>
      </p:sp>
    </p:spTree>
    <p:extLst>
      <p:ext uri="{BB962C8B-B14F-4D97-AF65-F5344CB8AC3E}">
        <p14:creationId xmlns:p14="http://schemas.microsoft.com/office/powerpoint/2010/main" val="24023912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経口移行加算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算定</a:t>
            </a:r>
            <a:r>
              <a:rPr lang="ja-JP" altLang="en-US" dirty="0"/>
              <a:t>要件等（変更点のみ）</a:t>
            </a:r>
          </a:p>
          <a:p>
            <a:r>
              <a:rPr lang="ja-JP" altLang="en-US" dirty="0" smtClean="0"/>
              <a:t>経口</a:t>
            </a:r>
            <a:r>
              <a:rPr lang="ja-JP" altLang="en-US" dirty="0"/>
              <a:t>移行計画に従い、医師の指示を受けた管理栄養士又は栄養士による栄養管理</a:t>
            </a:r>
            <a:r>
              <a:rPr lang="ja-JP" altLang="en-US" dirty="0" smtClean="0"/>
              <a:t>及び</a:t>
            </a:r>
            <a:r>
              <a:rPr lang="ja-JP" altLang="en-US" u="sng" dirty="0">
                <a:solidFill>
                  <a:srgbClr val="FF0000"/>
                </a:solidFill>
              </a:rPr>
              <a:t>言語聴覚士又は看護職員による支援が行われた場合、</a:t>
            </a:r>
            <a:r>
              <a:rPr lang="ja-JP" altLang="en-US" dirty="0"/>
              <a:t>１日につき算定。</a:t>
            </a:r>
          </a:p>
          <a:p>
            <a:r>
              <a:rPr lang="ja-JP" altLang="en-US" dirty="0" smtClean="0"/>
              <a:t>栄養</a:t>
            </a:r>
            <a:r>
              <a:rPr lang="ja-JP" altLang="en-US" dirty="0"/>
              <a:t>マネジメント加算を算定していない場合は算定しない</a:t>
            </a:r>
            <a:endParaRPr kumimoji="1" lang="ja-JP" altLang="en-US" dirty="0"/>
          </a:p>
        </p:txBody>
      </p:sp>
    </p:spTree>
    <p:extLst>
      <p:ext uri="{BB962C8B-B14F-4D97-AF65-F5344CB8AC3E}">
        <p14:creationId xmlns:p14="http://schemas.microsoft.com/office/powerpoint/2010/main" val="3471888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07504" y="1484784"/>
            <a:ext cx="8919702" cy="1440160"/>
          </a:xfrm>
          <a:prstGeom prst="rect">
            <a:avLst/>
          </a:prstGeom>
        </p:spPr>
      </p:pic>
    </p:spTree>
    <p:extLst>
      <p:ext uri="{BB962C8B-B14F-4D97-AF65-F5344CB8AC3E}">
        <p14:creationId xmlns:p14="http://schemas.microsoft.com/office/powerpoint/2010/main" val="28922764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加算内容に応じた名称の</a:t>
            </a:r>
            <a:r>
              <a:rPr lang="ja-JP" altLang="en-US" dirty="0" smtClean="0"/>
              <a:t>変更</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口腔</a:t>
            </a:r>
            <a:r>
              <a:rPr lang="ja-JP" altLang="en-US" dirty="0"/>
              <a:t>機能維持管理体制加算、口腔機能維持管理加算については、入所者の適切</a:t>
            </a:r>
            <a:r>
              <a:rPr lang="ja-JP" altLang="en-US" dirty="0" smtClean="0"/>
              <a:t>な口腔</a:t>
            </a:r>
            <a:r>
              <a:rPr lang="ja-JP" altLang="en-US" dirty="0"/>
              <a:t>衛生管理の普及を推進するため、</a:t>
            </a:r>
            <a:r>
              <a:rPr lang="ja-JP" altLang="en-US" u="sng" dirty="0">
                <a:solidFill>
                  <a:srgbClr val="FF0000"/>
                </a:solidFill>
              </a:rPr>
              <a:t>口腔衛生管理体制加算、口腔衛生管理加算</a:t>
            </a:r>
            <a:r>
              <a:rPr lang="ja-JP" altLang="en-US" dirty="0" smtClean="0"/>
              <a:t>に名称</a:t>
            </a:r>
            <a:r>
              <a:rPr lang="ja-JP" altLang="en-US" dirty="0"/>
              <a:t>を変更する</a:t>
            </a:r>
            <a:r>
              <a:rPr lang="ja-JP" altLang="en-US" dirty="0" smtClean="0"/>
              <a:t>。</a:t>
            </a:r>
            <a:endParaRPr lang="en-US" altLang="ja-JP" dirty="0" smtClean="0"/>
          </a:p>
          <a:p>
            <a:endParaRPr kumimoji="1" lang="en-US" altLang="ja-JP" dirty="0"/>
          </a:p>
          <a:p>
            <a:r>
              <a:rPr lang="ja-JP" altLang="en-US" dirty="0" smtClean="0"/>
              <a:t>単位数は変わらない</a:t>
            </a:r>
            <a:endParaRPr kumimoji="1" lang="ja-JP" altLang="en-US" dirty="0"/>
          </a:p>
        </p:txBody>
      </p:sp>
    </p:spTree>
    <p:extLst>
      <p:ext uri="{BB962C8B-B14F-4D97-AF65-F5344CB8AC3E}">
        <p14:creationId xmlns:p14="http://schemas.microsoft.com/office/powerpoint/2010/main" val="8082003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療養食加算の</a:t>
            </a:r>
            <a:r>
              <a:rPr lang="ja-JP" altLang="en-US" dirty="0" smtClean="0"/>
              <a:t>見直し</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療養食</a:t>
            </a:r>
            <a:r>
              <a:rPr lang="ja-JP" altLang="en-US" dirty="0"/>
              <a:t>加算については、入所者の摂食・嚥下機能面の取組を充実させる観点から</a:t>
            </a:r>
            <a:r>
              <a:rPr lang="ja-JP" altLang="en-US" dirty="0" smtClean="0"/>
              <a:t>、</a:t>
            </a:r>
            <a:r>
              <a:rPr lang="ja-JP" altLang="en-US" u="sng" dirty="0" smtClean="0">
                <a:solidFill>
                  <a:srgbClr val="FF0000"/>
                </a:solidFill>
              </a:rPr>
              <a:t>経口</a:t>
            </a:r>
            <a:r>
              <a:rPr lang="ja-JP" altLang="en-US" u="sng" dirty="0">
                <a:solidFill>
                  <a:srgbClr val="FF0000"/>
                </a:solidFill>
              </a:rPr>
              <a:t>移行加算又は経口維持加算の併算定を可能</a:t>
            </a:r>
            <a:r>
              <a:rPr lang="ja-JP" altLang="en-US" dirty="0"/>
              <a:t>にするとともに、評価を見直す。</a:t>
            </a:r>
          </a:p>
          <a:p>
            <a:r>
              <a:rPr lang="ja-JP" altLang="en-US" dirty="0"/>
              <a:t>療養食加算（１日につき） ２３単位 ⇒ （１日につき） </a:t>
            </a:r>
            <a:r>
              <a:rPr lang="ja-JP" altLang="en-US" u="sng" dirty="0">
                <a:solidFill>
                  <a:srgbClr val="FF0000"/>
                </a:solidFill>
              </a:rPr>
              <a:t>１８単位</a:t>
            </a:r>
            <a:endParaRPr kumimoji="1" lang="ja-JP" altLang="en-US" u="sng" dirty="0">
              <a:solidFill>
                <a:srgbClr val="FF0000"/>
              </a:solidFill>
            </a:endParaRPr>
          </a:p>
        </p:txBody>
      </p:sp>
    </p:spTree>
    <p:extLst>
      <p:ext uri="{BB962C8B-B14F-4D97-AF65-F5344CB8AC3E}">
        <p14:creationId xmlns:p14="http://schemas.microsoft.com/office/powerpoint/2010/main" val="284291782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0" y="1556792"/>
            <a:ext cx="8963880" cy="1512168"/>
          </a:xfrm>
          <a:prstGeom prst="rect">
            <a:avLst/>
          </a:prstGeom>
        </p:spPr>
      </p:pic>
    </p:spTree>
    <p:extLst>
      <p:ext uri="{BB962C8B-B14F-4D97-AF65-F5344CB8AC3E}">
        <p14:creationId xmlns:p14="http://schemas.microsoft.com/office/powerpoint/2010/main" val="30792306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特養まとめ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稼働率を高めに保っておくことは必須</a:t>
            </a:r>
            <a:endParaRPr kumimoji="1" lang="en-US" altLang="ja-JP" dirty="0" smtClean="0"/>
          </a:p>
          <a:p>
            <a:pPr lvl="1"/>
            <a:r>
              <a:rPr lang="ja-JP" altLang="en-US" dirty="0" smtClean="0"/>
              <a:t>水分ケアや誤嚥の予防、健康管理が重要</a:t>
            </a:r>
            <a:endParaRPr lang="en-US" altLang="ja-JP" dirty="0" smtClean="0"/>
          </a:p>
          <a:p>
            <a:pPr lvl="1"/>
            <a:r>
              <a:rPr kumimoji="1" lang="ja-JP" altLang="en-US" dirty="0" smtClean="0"/>
              <a:t>入所のリードタイムを短くする</a:t>
            </a:r>
            <a:endParaRPr kumimoji="1" lang="en-US" altLang="ja-JP" dirty="0" smtClean="0"/>
          </a:p>
          <a:p>
            <a:pPr lvl="2"/>
            <a:r>
              <a:rPr lang="ja-JP" altLang="en-US" dirty="0"/>
              <a:t>相談員</a:t>
            </a:r>
            <a:r>
              <a:rPr lang="ja-JP" altLang="en-US" dirty="0" smtClean="0"/>
              <a:t>の役割大</a:t>
            </a:r>
            <a:endParaRPr lang="en-US" altLang="ja-JP" dirty="0" smtClean="0"/>
          </a:p>
          <a:p>
            <a:r>
              <a:rPr kumimoji="1" lang="ja-JP" altLang="en-US" dirty="0" smtClean="0"/>
              <a:t>日常継続支援</a:t>
            </a:r>
            <a:r>
              <a:rPr kumimoji="1" lang="ja-JP" altLang="en-US" dirty="0"/>
              <a:t>加算</a:t>
            </a:r>
            <a:r>
              <a:rPr kumimoji="1" lang="ja-JP" altLang="en-US" dirty="0" smtClean="0"/>
              <a:t>は取りに行く！</a:t>
            </a:r>
            <a:endParaRPr kumimoji="1" lang="en-US" altLang="ja-JP" dirty="0" smtClean="0"/>
          </a:p>
          <a:p>
            <a:pPr lvl="1"/>
            <a:r>
              <a:rPr lang="ja-JP" altLang="en-US" dirty="0" smtClean="0"/>
              <a:t>介護福祉士の数を増やす努力を！</a:t>
            </a:r>
            <a:endParaRPr lang="en-US" altLang="ja-JP" dirty="0" smtClean="0"/>
          </a:p>
          <a:p>
            <a:r>
              <a:rPr kumimoji="1" lang="ja-JP" altLang="en-US" dirty="0" smtClean="0"/>
              <a:t>経口維持加算を視野に入れる</a:t>
            </a:r>
            <a:endParaRPr kumimoji="1" lang="ja-JP" altLang="en-US" dirty="0"/>
          </a:p>
        </p:txBody>
      </p:sp>
    </p:spTree>
    <p:extLst>
      <p:ext uri="{BB962C8B-B14F-4D97-AF65-F5344CB8AC3E}">
        <p14:creationId xmlns:p14="http://schemas.microsoft.com/office/powerpoint/2010/main" val="4184831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ユニット型</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043579045"/>
              </p:ext>
            </p:extLst>
          </p:nvPr>
        </p:nvGraphicFramePr>
        <p:xfrm>
          <a:off x="0" y="1268760"/>
          <a:ext cx="9144000" cy="5029200"/>
        </p:xfrm>
        <a:graphic>
          <a:graphicData uri="http://schemas.openxmlformats.org/drawingml/2006/table">
            <a:tbl>
              <a:tblPr firstRow="1" bandRow="1">
                <a:tableStyleId>{5C22544A-7EE6-4342-B048-85BDC9FD1C3A}</a:tableStyleId>
              </a:tblPr>
              <a:tblGrid>
                <a:gridCol w="4334391"/>
                <a:gridCol w="1429816"/>
                <a:gridCol w="1429816"/>
                <a:gridCol w="1949977"/>
              </a:tblGrid>
              <a:tr h="370840">
                <a:tc>
                  <a:txBody>
                    <a:bodyPr/>
                    <a:lstStyle/>
                    <a:p>
                      <a:pPr algn="ctr"/>
                      <a:r>
                        <a:rPr kumimoji="1" lang="ja-JP" altLang="en-US" sz="2400" dirty="0" smtClean="0"/>
                        <a:t>加算</a:t>
                      </a:r>
                      <a:endParaRPr kumimoji="1" lang="ja-JP" altLang="en-US" sz="2400" dirty="0"/>
                    </a:p>
                  </a:txBody>
                  <a:tcPr/>
                </a:tc>
                <a:tc>
                  <a:txBody>
                    <a:bodyPr/>
                    <a:lstStyle/>
                    <a:p>
                      <a:pPr algn="ctr"/>
                      <a:r>
                        <a:rPr kumimoji="1" lang="ja-JP" altLang="en-US" sz="2400" dirty="0" smtClean="0"/>
                        <a:t>現行</a:t>
                      </a:r>
                      <a:endParaRPr kumimoji="1" lang="ja-JP" altLang="en-US" sz="2400" dirty="0"/>
                    </a:p>
                  </a:txBody>
                  <a:tcPr/>
                </a:tc>
                <a:tc>
                  <a:txBody>
                    <a:bodyPr/>
                    <a:lstStyle/>
                    <a:p>
                      <a:pPr algn="ctr"/>
                      <a:r>
                        <a:rPr kumimoji="1" lang="ja-JP" altLang="en-US" sz="2400" dirty="0" smtClean="0"/>
                        <a:t>改訂</a:t>
                      </a:r>
                      <a:endParaRPr kumimoji="1" lang="ja-JP" altLang="en-US" sz="2400" dirty="0"/>
                    </a:p>
                  </a:txBody>
                  <a:tcPr/>
                </a:tc>
                <a:tc>
                  <a:txBody>
                    <a:bodyPr/>
                    <a:lstStyle/>
                    <a:p>
                      <a:pPr algn="ctr"/>
                      <a:r>
                        <a:rPr kumimoji="1" lang="ja-JP" altLang="en-US" sz="2400" dirty="0" smtClean="0"/>
                        <a:t>差異</a:t>
                      </a:r>
                      <a:endParaRPr kumimoji="1" lang="ja-JP" altLang="en-US" sz="2400" dirty="0"/>
                    </a:p>
                  </a:txBody>
                  <a:tcPr/>
                </a:tc>
              </a:tr>
              <a:tr h="370840">
                <a:tc>
                  <a:txBody>
                    <a:bodyPr/>
                    <a:lstStyle/>
                    <a:p>
                      <a:r>
                        <a:rPr kumimoji="1" lang="ja-JP" altLang="en-US" sz="2400" dirty="0" smtClean="0"/>
                        <a:t>基本サービス費</a:t>
                      </a:r>
                      <a:endParaRPr kumimoji="1" lang="ja-JP" altLang="en-US" sz="2400" dirty="0"/>
                    </a:p>
                  </a:txBody>
                  <a:tcPr/>
                </a:tc>
                <a:tc>
                  <a:txBody>
                    <a:bodyPr/>
                    <a:lstStyle/>
                    <a:p>
                      <a:pPr algn="r"/>
                      <a:r>
                        <a:rPr kumimoji="1" lang="ja-JP" altLang="en-US" sz="2400" dirty="0" smtClean="0"/>
                        <a:t>９４７</a:t>
                      </a:r>
                      <a:endParaRPr kumimoji="1" lang="en-US" altLang="ja-JP" sz="2400" dirty="0" smtClean="0"/>
                    </a:p>
                  </a:txBody>
                  <a:tcPr/>
                </a:tc>
                <a:tc>
                  <a:txBody>
                    <a:bodyPr/>
                    <a:lstStyle/>
                    <a:p>
                      <a:pPr algn="r"/>
                      <a:r>
                        <a:rPr kumimoji="1" lang="ja-JP" altLang="en-US" sz="2400" dirty="0" smtClean="0"/>
                        <a:t>８９４</a:t>
                      </a:r>
                      <a:endParaRPr kumimoji="1" lang="ja-JP" altLang="en-US" sz="2400" dirty="0"/>
                    </a:p>
                  </a:txBody>
                  <a:tcPr/>
                </a:tc>
                <a:tc>
                  <a:txBody>
                    <a:bodyPr/>
                    <a:lstStyle/>
                    <a:p>
                      <a:pPr algn="r"/>
                      <a:r>
                        <a:rPr kumimoji="1" lang="ja-JP" altLang="en-US" sz="2400" dirty="0" smtClean="0"/>
                        <a:t>－５３</a:t>
                      </a:r>
                      <a:endParaRPr kumimoji="1" lang="ja-JP" altLang="en-US" sz="2400" dirty="0"/>
                    </a:p>
                  </a:txBody>
                  <a:tcPr/>
                </a:tc>
              </a:tr>
              <a:tr h="370840">
                <a:tc>
                  <a:txBody>
                    <a:bodyPr/>
                    <a:lstStyle/>
                    <a:p>
                      <a:r>
                        <a:rPr kumimoji="1" lang="ja-JP" altLang="en-US" sz="2400" dirty="0" smtClean="0"/>
                        <a:t>栄養マネジメント加算</a:t>
                      </a:r>
                      <a:endParaRPr kumimoji="1" lang="ja-JP" altLang="en-US" sz="2400" dirty="0"/>
                    </a:p>
                  </a:txBody>
                  <a:tcPr/>
                </a:tc>
                <a:tc>
                  <a:txBody>
                    <a:bodyPr/>
                    <a:lstStyle/>
                    <a:p>
                      <a:pPr algn="r"/>
                      <a:r>
                        <a:rPr kumimoji="1" lang="ja-JP" altLang="en-US" sz="2400" dirty="0" smtClean="0"/>
                        <a:t>１４</a:t>
                      </a:r>
                      <a:endParaRPr kumimoji="1" lang="ja-JP" altLang="en-US" sz="2400" dirty="0"/>
                    </a:p>
                  </a:txBody>
                  <a:tcPr/>
                </a:tc>
                <a:tc>
                  <a:txBody>
                    <a:bodyPr/>
                    <a:lstStyle/>
                    <a:p>
                      <a:pPr algn="r"/>
                      <a:r>
                        <a:rPr kumimoji="1" lang="ja-JP" altLang="en-US" sz="2400" dirty="0" smtClean="0"/>
                        <a:t>１４</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夜勤配置体制加算</a:t>
                      </a:r>
                      <a:endParaRPr kumimoji="1" lang="ja-JP" altLang="en-US" sz="2400" dirty="0"/>
                    </a:p>
                  </a:txBody>
                  <a:tcPr/>
                </a:tc>
                <a:tc>
                  <a:txBody>
                    <a:bodyPr/>
                    <a:lstStyle/>
                    <a:p>
                      <a:pPr algn="r"/>
                      <a:r>
                        <a:rPr kumimoji="1" lang="ja-JP" altLang="en-US" sz="2400" dirty="0" smtClean="0"/>
                        <a:t>２７</a:t>
                      </a:r>
                      <a:endParaRPr kumimoji="1" lang="ja-JP" altLang="en-US" sz="2400" dirty="0"/>
                    </a:p>
                  </a:txBody>
                  <a:tcPr/>
                </a:tc>
                <a:tc>
                  <a:txBody>
                    <a:bodyPr/>
                    <a:lstStyle/>
                    <a:p>
                      <a:pPr algn="r"/>
                      <a:r>
                        <a:rPr kumimoji="1" lang="ja-JP" altLang="en-US" sz="2400" dirty="0" smtClean="0"/>
                        <a:t>２７</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看護体制加算</a:t>
                      </a:r>
                      <a:endParaRPr kumimoji="1" lang="ja-JP" altLang="en-US" sz="2400" dirty="0"/>
                    </a:p>
                  </a:txBody>
                  <a:tcPr/>
                </a:tc>
                <a:tc>
                  <a:txBody>
                    <a:bodyPr/>
                    <a:lstStyle/>
                    <a:p>
                      <a:pPr algn="r"/>
                      <a:r>
                        <a:rPr kumimoji="1" lang="ja-JP" altLang="en-US" sz="2400" dirty="0" smtClean="0"/>
                        <a:t>１３</a:t>
                      </a:r>
                      <a:endParaRPr kumimoji="1" lang="ja-JP" altLang="en-US" sz="2400" dirty="0"/>
                    </a:p>
                  </a:txBody>
                  <a:tcPr/>
                </a:tc>
                <a:tc>
                  <a:txBody>
                    <a:bodyPr/>
                    <a:lstStyle/>
                    <a:p>
                      <a:pPr algn="r"/>
                      <a:r>
                        <a:rPr kumimoji="1" lang="ja-JP" altLang="en-US" sz="2400" dirty="0" smtClean="0"/>
                        <a:t>１３</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個別機能訓練加算</a:t>
                      </a:r>
                      <a:endParaRPr kumimoji="1" lang="ja-JP" altLang="en-US" sz="2400" dirty="0"/>
                    </a:p>
                  </a:txBody>
                  <a:tcPr/>
                </a:tc>
                <a:tc>
                  <a:txBody>
                    <a:bodyPr/>
                    <a:lstStyle/>
                    <a:p>
                      <a:pPr algn="r"/>
                      <a:r>
                        <a:rPr kumimoji="1" lang="ja-JP" altLang="en-US" sz="2400" dirty="0" smtClean="0"/>
                        <a:t>１２</a:t>
                      </a:r>
                      <a:endParaRPr kumimoji="1" lang="ja-JP" altLang="en-US" sz="2400" dirty="0"/>
                    </a:p>
                  </a:txBody>
                  <a:tcPr/>
                </a:tc>
                <a:tc>
                  <a:txBody>
                    <a:bodyPr/>
                    <a:lstStyle/>
                    <a:p>
                      <a:pPr algn="r"/>
                      <a:r>
                        <a:rPr kumimoji="1" lang="ja-JP" altLang="en-US" sz="2400" dirty="0" smtClean="0"/>
                        <a:t>１２</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日常生活継続支援加算</a:t>
                      </a:r>
                      <a:endParaRPr kumimoji="1" lang="ja-JP" altLang="en-US" sz="2400" dirty="0"/>
                    </a:p>
                  </a:txBody>
                  <a:tcPr/>
                </a:tc>
                <a:tc>
                  <a:txBody>
                    <a:bodyPr/>
                    <a:lstStyle/>
                    <a:p>
                      <a:pPr algn="r"/>
                      <a:r>
                        <a:rPr kumimoji="1" lang="ja-JP" altLang="en-US" sz="2400" dirty="0" smtClean="0"/>
                        <a:t>２３</a:t>
                      </a:r>
                      <a:endParaRPr kumimoji="1" lang="ja-JP" altLang="en-US" sz="2400" dirty="0"/>
                    </a:p>
                  </a:txBody>
                  <a:tcPr/>
                </a:tc>
                <a:tc>
                  <a:txBody>
                    <a:bodyPr/>
                    <a:lstStyle/>
                    <a:p>
                      <a:pPr algn="r"/>
                      <a:r>
                        <a:rPr kumimoji="1" lang="ja-JP" altLang="en-US" sz="2400" dirty="0" smtClean="0"/>
                        <a:t>４６</a:t>
                      </a:r>
                      <a:endParaRPr kumimoji="1" lang="ja-JP" altLang="en-US" sz="2400" dirty="0"/>
                    </a:p>
                  </a:txBody>
                  <a:tcPr/>
                </a:tc>
                <a:tc>
                  <a:txBody>
                    <a:bodyPr/>
                    <a:lstStyle/>
                    <a:p>
                      <a:pPr algn="r"/>
                      <a:r>
                        <a:rPr kumimoji="1" lang="ja-JP" altLang="en-US" sz="2400" dirty="0" smtClean="0"/>
                        <a:t>＋２３</a:t>
                      </a:r>
                      <a:endParaRPr kumimoji="1" lang="ja-JP" altLang="en-US" sz="2400" dirty="0"/>
                    </a:p>
                  </a:txBody>
                  <a:tcPr/>
                </a:tc>
              </a:tr>
              <a:tr h="370840">
                <a:tc>
                  <a:txBody>
                    <a:bodyPr/>
                    <a:lstStyle/>
                    <a:p>
                      <a:r>
                        <a:rPr kumimoji="1" lang="ja-JP" altLang="en-US" sz="2400" dirty="0" smtClean="0"/>
                        <a:t>合計</a:t>
                      </a:r>
                      <a:endParaRPr kumimoji="1" lang="ja-JP" altLang="en-US" sz="2400" dirty="0"/>
                    </a:p>
                  </a:txBody>
                  <a:tcPr/>
                </a:tc>
                <a:tc>
                  <a:txBody>
                    <a:bodyPr/>
                    <a:lstStyle/>
                    <a:p>
                      <a:pPr algn="r"/>
                      <a:r>
                        <a:rPr kumimoji="1" lang="ja-JP" altLang="en-US" sz="2400" dirty="0" smtClean="0"/>
                        <a:t>１０３６</a:t>
                      </a:r>
                      <a:endParaRPr kumimoji="1" lang="ja-JP" altLang="en-US" sz="2400" dirty="0"/>
                    </a:p>
                  </a:txBody>
                  <a:tcPr/>
                </a:tc>
                <a:tc>
                  <a:txBody>
                    <a:bodyPr/>
                    <a:lstStyle/>
                    <a:p>
                      <a:pPr algn="r"/>
                      <a:r>
                        <a:rPr kumimoji="1" lang="ja-JP" altLang="en-US" sz="2400" dirty="0" smtClean="0"/>
                        <a:t>１００６</a:t>
                      </a:r>
                      <a:endParaRPr kumimoji="1" lang="ja-JP" altLang="en-US" sz="2400" dirty="0"/>
                    </a:p>
                  </a:txBody>
                  <a:tcPr/>
                </a:tc>
                <a:tc>
                  <a:txBody>
                    <a:bodyPr/>
                    <a:lstStyle/>
                    <a:p>
                      <a:pPr algn="r"/>
                      <a:r>
                        <a:rPr kumimoji="1" lang="ja-JP" altLang="en-US" sz="2400" dirty="0" smtClean="0"/>
                        <a:t>－３０</a:t>
                      </a:r>
                      <a:endParaRPr kumimoji="1" lang="ja-JP" altLang="en-US" sz="2400" dirty="0"/>
                    </a:p>
                  </a:txBody>
                  <a:tcPr/>
                </a:tc>
              </a:tr>
              <a:tr h="370840">
                <a:tc>
                  <a:txBody>
                    <a:bodyPr/>
                    <a:lstStyle/>
                    <a:p>
                      <a:endParaRPr kumimoji="1" lang="ja-JP" altLang="en-US" sz="2400" dirty="0"/>
                    </a:p>
                  </a:txBody>
                  <a:tcPr/>
                </a:tc>
                <a:tc>
                  <a:txBody>
                    <a:bodyPr/>
                    <a:lstStyle/>
                    <a:p>
                      <a:pPr algn="r"/>
                      <a:endParaRPr kumimoji="1" lang="ja-JP" altLang="en-US" sz="2400" dirty="0"/>
                    </a:p>
                  </a:txBody>
                  <a:tcPr/>
                </a:tc>
                <a:tc>
                  <a:txBody>
                    <a:bodyPr/>
                    <a:lstStyle/>
                    <a:p>
                      <a:pPr algn="r"/>
                      <a:endParaRPr kumimoji="1" lang="ja-JP" altLang="en-US" sz="2400" dirty="0"/>
                    </a:p>
                  </a:txBody>
                  <a:tcPr/>
                </a:tc>
                <a:tc>
                  <a:txBody>
                    <a:bodyPr/>
                    <a:lstStyle/>
                    <a:p>
                      <a:pPr algn="r"/>
                      <a:r>
                        <a:rPr kumimoji="1" lang="ja-JP" altLang="en-US" sz="2400" dirty="0" smtClean="0"/>
                        <a:t>－２．９％</a:t>
                      </a:r>
                      <a:endParaRPr kumimoji="1" lang="ja-JP" alt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介護職員処遇改善加算</a:t>
                      </a:r>
                      <a:endParaRPr kumimoji="1" lang="ja-JP" altLang="en-US" sz="2400" dirty="0"/>
                    </a:p>
                  </a:txBody>
                  <a:tcPr/>
                </a:tc>
                <a:tc>
                  <a:txBody>
                    <a:bodyPr/>
                    <a:lstStyle/>
                    <a:p>
                      <a:pPr algn="r"/>
                      <a:r>
                        <a:rPr kumimoji="1" lang="ja-JP" altLang="en-US" sz="2400" dirty="0" smtClean="0"/>
                        <a:t>２６</a:t>
                      </a:r>
                      <a:endParaRPr kumimoji="1" lang="ja-JP" altLang="en-US" sz="2400" dirty="0"/>
                    </a:p>
                  </a:txBody>
                  <a:tcPr/>
                </a:tc>
                <a:tc>
                  <a:txBody>
                    <a:bodyPr/>
                    <a:lstStyle/>
                    <a:p>
                      <a:pPr algn="r"/>
                      <a:r>
                        <a:rPr kumimoji="1" lang="ja-JP" altLang="en-US" sz="2400" dirty="0" smtClean="0"/>
                        <a:t>５９</a:t>
                      </a:r>
                      <a:endParaRPr kumimoji="1" lang="ja-JP" altLang="en-US" sz="2400" dirty="0"/>
                    </a:p>
                  </a:txBody>
                  <a:tcPr/>
                </a:tc>
                <a:tc>
                  <a:txBody>
                    <a:bodyPr/>
                    <a:lstStyle/>
                    <a:p>
                      <a:pPr algn="r"/>
                      <a:r>
                        <a:rPr kumimoji="1" lang="ja-JP" altLang="en-US" sz="2400" dirty="0" smtClean="0"/>
                        <a:t>＋３３</a:t>
                      </a:r>
                      <a:endParaRPr kumimoji="1" lang="ja-JP" alt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合計</a:t>
                      </a:r>
                      <a:endParaRPr kumimoji="1" lang="ja-JP" altLang="en-US" sz="2400" dirty="0"/>
                    </a:p>
                  </a:txBody>
                  <a:tcPr/>
                </a:tc>
                <a:tc>
                  <a:txBody>
                    <a:bodyPr/>
                    <a:lstStyle/>
                    <a:p>
                      <a:pPr algn="r"/>
                      <a:r>
                        <a:rPr kumimoji="1" lang="ja-JP" altLang="en-US" sz="2400" dirty="0" smtClean="0"/>
                        <a:t>１０６２</a:t>
                      </a:r>
                      <a:endParaRPr kumimoji="1" lang="ja-JP" altLang="en-US" sz="2400" dirty="0"/>
                    </a:p>
                  </a:txBody>
                  <a:tcPr/>
                </a:tc>
                <a:tc>
                  <a:txBody>
                    <a:bodyPr/>
                    <a:lstStyle/>
                    <a:p>
                      <a:pPr algn="r"/>
                      <a:r>
                        <a:rPr kumimoji="1" lang="ja-JP" altLang="en-US" sz="2400" dirty="0" smtClean="0"/>
                        <a:t>１０６５</a:t>
                      </a:r>
                      <a:endParaRPr kumimoji="1" lang="ja-JP" altLang="en-US" sz="2400" dirty="0"/>
                    </a:p>
                  </a:txBody>
                  <a:tcPr/>
                </a:tc>
                <a:tc>
                  <a:txBody>
                    <a:bodyPr/>
                    <a:lstStyle/>
                    <a:p>
                      <a:pPr algn="r"/>
                      <a:r>
                        <a:rPr kumimoji="1" lang="ja-JP" altLang="en-US" sz="2400" dirty="0" smtClean="0"/>
                        <a:t>＋０．３％</a:t>
                      </a:r>
                      <a:endParaRPr kumimoji="1" lang="ja-JP" altLang="en-US" sz="2400" dirty="0"/>
                    </a:p>
                  </a:txBody>
                  <a:tcPr/>
                </a:tc>
              </a:tr>
            </a:tbl>
          </a:graphicData>
        </a:graphic>
      </p:graphicFrame>
      <p:sp>
        <p:nvSpPr>
          <p:cNvPr id="5" name="テキスト ボックス 4"/>
          <p:cNvSpPr txBox="1"/>
          <p:nvPr/>
        </p:nvSpPr>
        <p:spPr>
          <a:xfrm>
            <a:off x="1403648" y="6091139"/>
            <a:ext cx="4824536" cy="769441"/>
          </a:xfrm>
          <a:prstGeom prst="rect">
            <a:avLst/>
          </a:prstGeom>
          <a:noFill/>
        </p:spPr>
        <p:txBody>
          <a:bodyPr wrap="square" rtlCol="0">
            <a:spAutoFit/>
          </a:bodyPr>
          <a:lstStyle/>
          <a:p>
            <a:r>
              <a:rPr kumimoji="1" lang="ja-JP" altLang="en-US" sz="4400" dirty="0" smtClean="0">
                <a:solidFill>
                  <a:srgbClr val="FF0000"/>
                </a:solidFill>
              </a:rPr>
              <a:t>増収減益！</a:t>
            </a:r>
            <a:endParaRPr kumimoji="1" lang="ja-JP" altLang="en-US" sz="4400" dirty="0">
              <a:solidFill>
                <a:srgbClr val="FF0000"/>
              </a:solidFill>
            </a:endParaRPr>
          </a:p>
        </p:txBody>
      </p:sp>
    </p:spTree>
    <p:extLst>
      <p:ext uri="{BB962C8B-B14F-4D97-AF65-F5344CB8AC3E}">
        <p14:creationId xmlns:p14="http://schemas.microsoft.com/office/powerpoint/2010/main" val="405565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従来型</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532055441"/>
              </p:ext>
            </p:extLst>
          </p:nvPr>
        </p:nvGraphicFramePr>
        <p:xfrm>
          <a:off x="0" y="1268760"/>
          <a:ext cx="9144000" cy="5029200"/>
        </p:xfrm>
        <a:graphic>
          <a:graphicData uri="http://schemas.openxmlformats.org/drawingml/2006/table">
            <a:tbl>
              <a:tblPr firstRow="1" bandRow="1">
                <a:tableStyleId>{5C22544A-7EE6-4342-B048-85BDC9FD1C3A}</a:tableStyleId>
              </a:tblPr>
              <a:tblGrid>
                <a:gridCol w="3851920"/>
                <a:gridCol w="1944216"/>
                <a:gridCol w="1584176"/>
                <a:gridCol w="1763688"/>
              </a:tblGrid>
              <a:tr h="370840">
                <a:tc>
                  <a:txBody>
                    <a:bodyPr/>
                    <a:lstStyle/>
                    <a:p>
                      <a:pPr algn="ctr"/>
                      <a:r>
                        <a:rPr kumimoji="1" lang="ja-JP" altLang="en-US" sz="2400" dirty="0" smtClean="0"/>
                        <a:t>加算等</a:t>
                      </a:r>
                      <a:endParaRPr kumimoji="1" lang="ja-JP" altLang="en-US" sz="2400" dirty="0"/>
                    </a:p>
                  </a:txBody>
                  <a:tcPr/>
                </a:tc>
                <a:tc>
                  <a:txBody>
                    <a:bodyPr/>
                    <a:lstStyle/>
                    <a:p>
                      <a:pPr algn="ctr"/>
                      <a:r>
                        <a:rPr kumimoji="1" lang="ja-JP" altLang="en-US" sz="2400" dirty="0" smtClean="0"/>
                        <a:t>現行</a:t>
                      </a:r>
                      <a:endParaRPr kumimoji="1" lang="ja-JP" altLang="en-US" sz="2400" dirty="0"/>
                    </a:p>
                  </a:txBody>
                  <a:tcPr/>
                </a:tc>
                <a:tc>
                  <a:txBody>
                    <a:bodyPr/>
                    <a:lstStyle/>
                    <a:p>
                      <a:pPr algn="ctr"/>
                      <a:r>
                        <a:rPr kumimoji="1" lang="ja-JP" altLang="en-US" sz="2400" dirty="0" smtClean="0"/>
                        <a:t>改訂</a:t>
                      </a:r>
                      <a:endParaRPr kumimoji="1" lang="ja-JP" altLang="en-US" sz="2400" dirty="0"/>
                    </a:p>
                  </a:txBody>
                  <a:tcPr/>
                </a:tc>
                <a:tc>
                  <a:txBody>
                    <a:bodyPr/>
                    <a:lstStyle/>
                    <a:p>
                      <a:pPr algn="ctr"/>
                      <a:r>
                        <a:rPr kumimoji="1" lang="ja-JP" altLang="en-US" sz="2400" dirty="0" smtClean="0"/>
                        <a:t>差異</a:t>
                      </a:r>
                      <a:endParaRPr kumimoji="1" lang="ja-JP" altLang="en-US" sz="2400" dirty="0"/>
                    </a:p>
                  </a:txBody>
                  <a:tcPr/>
                </a:tc>
              </a:tr>
              <a:tr h="370840">
                <a:tc>
                  <a:txBody>
                    <a:bodyPr/>
                    <a:lstStyle/>
                    <a:p>
                      <a:r>
                        <a:rPr kumimoji="1" lang="ja-JP" altLang="en-US" sz="2400" dirty="0" smtClean="0"/>
                        <a:t>基本サービス費</a:t>
                      </a:r>
                      <a:endParaRPr kumimoji="1" lang="ja-JP" altLang="en-US" sz="2400" dirty="0"/>
                    </a:p>
                  </a:txBody>
                  <a:tcPr/>
                </a:tc>
                <a:tc>
                  <a:txBody>
                    <a:bodyPr/>
                    <a:lstStyle/>
                    <a:p>
                      <a:pPr algn="r"/>
                      <a:r>
                        <a:rPr kumimoji="1" lang="ja-JP" altLang="en-US" sz="2400" dirty="0" smtClean="0"/>
                        <a:t>９１２</a:t>
                      </a:r>
                      <a:endParaRPr kumimoji="1" lang="en-US" altLang="ja-JP" sz="2400" dirty="0" smtClean="0"/>
                    </a:p>
                  </a:txBody>
                  <a:tcPr/>
                </a:tc>
                <a:tc>
                  <a:txBody>
                    <a:bodyPr/>
                    <a:lstStyle/>
                    <a:p>
                      <a:pPr algn="r"/>
                      <a:r>
                        <a:rPr kumimoji="1" lang="ja-JP" altLang="en-US" sz="2400" dirty="0" smtClean="0"/>
                        <a:t>８６１</a:t>
                      </a:r>
                      <a:endParaRPr kumimoji="1" lang="ja-JP" altLang="en-US" sz="2400" dirty="0"/>
                    </a:p>
                  </a:txBody>
                  <a:tcPr/>
                </a:tc>
                <a:tc>
                  <a:txBody>
                    <a:bodyPr/>
                    <a:lstStyle/>
                    <a:p>
                      <a:pPr algn="r"/>
                      <a:r>
                        <a:rPr kumimoji="1" lang="ja-JP" altLang="en-US" sz="2400" dirty="0" smtClean="0"/>
                        <a:t>－５１</a:t>
                      </a:r>
                      <a:endParaRPr kumimoji="1" lang="ja-JP" altLang="en-US" sz="2400" dirty="0"/>
                    </a:p>
                  </a:txBody>
                  <a:tcPr/>
                </a:tc>
              </a:tr>
              <a:tr h="370840">
                <a:tc>
                  <a:txBody>
                    <a:bodyPr/>
                    <a:lstStyle/>
                    <a:p>
                      <a:r>
                        <a:rPr kumimoji="1" lang="ja-JP" altLang="en-US" sz="2400" dirty="0" smtClean="0"/>
                        <a:t>栄養マネジメント加算</a:t>
                      </a:r>
                      <a:endParaRPr kumimoji="1" lang="ja-JP" altLang="en-US" sz="2400" dirty="0"/>
                    </a:p>
                  </a:txBody>
                  <a:tcPr/>
                </a:tc>
                <a:tc>
                  <a:txBody>
                    <a:bodyPr/>
                    <a:lstStyle/>
                    <a:p>
                      <a:pPr algn="r"/>
                      <a:r>
                        <a:rPr kumimoji="1" lang="ja-JP" altLang="en-US" sz="2400" dirty="0" smtClean="0"/>
                        <a:t>１４</a:t>
                      </a:r>
                      <a:endParaRPr kumimoji="1" lang="ja-JP" altLang="en-US" sz="2400" dirty="0"/>
                    </a:p>
                  </a:txBody>
                  <a:tcPr/>
                </a:tc>
                <a:tc>
                  <a:txBody>
                    <a:bodyPr/>
                    <a:lstStyle/>
                    <a:p>
                      <a:pPr algn="r"/>
                      <a:r>
                        <a:rPr kumimoji="1" lang="ja-JP" altLang="en-US" sz="2400" dirty="0" smtClean="0"/>
                        <a:t>１４</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夜勤配置体制加算</a:t>
                      </a:r>
                      <a:endParaRPr kumimoji="1" lang="ja-JP" altLang="en-US" sz="2400" dirty="0"/>
                    </a:p>
                  </a:txBody>
                  <a:tcPr/>
                </a:tc>
                <a:tc>
                  <a:txBody>
                    <a:bodyPr/>
                    <a:lstStyle/>
                    <a:p>
                      <a:pPr algn="r"/>
                      <a:r>
                        <a:rPr kumimoji="1" lang="ja-JP" altLang="en-US" sz="2400" dirty="0" smtClean="0"/>
                        <a:t>２２</a:t>
                      </a:r>
                      <a:endParaRPr kumimoji="1" lang="ja-JP" altLang="en-US" sz="2400" dirty="0"/>
                    </a:p>
                  </a:txBody>
                  <a:tcPr/>
                </a:tc>
                <a:tc>
                  <a:txBody>
                    <a:bodyPr/>
                    <a:lstStyle/>
                    <a:p>
                      <a:pPr algn="r"/>
                      <a:r>
                        <a:rPr kumimoji="1" lang="ja-JP" altLang="en-US" sz="2400" dirty="0" smtClean="0"/>
                        <a:t>２２</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看護体制加算</a:t>
                      </a:r>
                      <a:endParaRPr kumimoji="1" lang="ja-JP" altLang="en-US" sz="2400" dirty="0"/>
                    </a:p>
                  </a:txBody>
                  <a:tcPr/>
                </a:tc>
                <a:tc>
                  <a:txBody>
                    <a:bodyPr/>
                    <a:lstStyle/>
                    <a:p>
                      <a:pPr algn="r"/>
                      <a:r>
                        <a:rPr kumimoji="1" lang="ja-JP" altLang="en-US" sz="2400" dirty="0" smtClean="0"/>
                        <a:t>１３</a:t>
                      </a:r>
                      <a:endParaRPr kumimoji="1" lang="ja-JP" altLang="en-US" sz="2400" dirty="0"/>
                    </a:p>
                  </a:txBody>
                  <a:tcPr/>
                </a:tc>
                <a:tc>
                  <a:txBody>
                    <a:bodyPr/>
                    <a:lstStyle/>
                    <a:p>
                      <a:pPr algn="r"/>
                      <a:r>
                        <a:rPr kumimoji="1" lang="ja-JP" altLang="en-US" sz="2400" dirty="0" smtClean="0"/>
                        <a:t>１３</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個別機能訓練加算</a:t>
                      </a:r>
                      <a:endParaRPr kumimoji="1" lang="ja-JP" altLang="en-US" sz="2400" dirty="0"/>
                    </a:p>
                  </a:txBody>
                  <a:tcPr/>
                </a:tc>
                <a:tc>
                  <a:txBody>
                    <a:bodyPr/>
                    <a:lstStyle/>
                    <a:p>
                      <a:pPr algn="r"/>
                      <a:r>
                        <a:rPr kumimoji="1" lang="ja-JP" altLang="en-US" sz="2400" dirty="0" smtClean="0"/>
                        <a:t>１２</a:t>
                      </a:r>
                      <a:endParaRPr kumimoji="1" lang="ja-JP" altLang="en-US" sz="2400" dirty="0"/>
                    </a:p>
                  </a:txBody>
                  <a:tcPr/>
                </a:tc>
                <a:tc>
                  <a:txBody>
                    <a:bodyPr/>
                    <a:lstStyle/>
                    <a:p>
                      <a:pPr algn="r"/>
                      <a:r>
                        <a:rPr kumimoji="1" lang="ja-JP" altLang="en-US" sz="2400" dirty="0" smtClean="0"/>
                        <a:t>１２</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日常生活継続支援加算</a:t>
                      </a:r>
                      <a:endParaRPr kumimoji="1" lang="ja-JP" altLang="en-US" sz="2400" dirty="0"/>
                    </a:p>
                  </a:txBody>
                  <a:tcPr/>
                </a:tc>
                <a:tc>
                  <a:txBody>
                    <a:bodyPr/>
                    <a:lstStyle/>
                    <a:p>
                      <a:pPr algn="r"/>
                      <a:r>
                        <a:rPr kumimoji="1" lang="ja-JP" altLang="en-US" sz="2400" dirty="0" smtClean="0"/>
                        <a:t>２３</a:t>
                      </a:r>
                      <a:endParaRPr kumimoji="1" lang="ja-JP" altLang="en-US" sz="2400" dirty="0"/>
                    </a:p>
                  </a:txBody>
                  <a:tcPr/>
                </a:tc>
                <a:tc>
                  <a:txBody>
                    <a:bodyPr/>
                    <a:lstStyle/>
                    <a:p>
                      <a:pPr algn="r"/>
                      <a:r>
                        <a:rPr kumimoji="1" lang="ja-JP" altLang="en-US" sz="2400" dirty="0" smtClean="0"/>
                        <a:t>３６</a:t>
                      </a:r>
                      <a:endParaRPr kumimoji="1" lang="ja-JP" altLang="en-US" sz="2400" dirty="0"/>
                    </a:p>
                  </a:txBody>
                  <a:tcPr/>
                </a:tc>
                <a:tc>
                  <a:txBody>
                    <a:bodyPr/>
                    <a:lstStyle/>
                    <a:p>
                      <a:pPr algn="r"/>
                      <a:r>
                        <a:rPr kumimoji="1" lang="ja-JP" altLang="en-US" sz="2400" dirty="0" smtClean="0"/>
                        <a:t>＋１３</a:t>
                      </a:r>
                      <a:endParaRPr kumimoji="1" lang="ja-JP" altLang="en-US" sz="2400" dirty="0"/>
                    </a:p>
                  </a:txBody>
                  <a:tcPr/>
                </a:tc>
              </a:tr>
              <a:tr h="370840">
                <a:tc>
                  <a:txBody>
                    <a:bodyPr/>
                    <a:lstStyle/>
                    <a:p>
                      <a:r>
                        <a:rPr kumimoji="1" lang="ja-JP" altLang="en-US" sz="2400" dirty="0" smtClean="0"/>
                        <a:t>合計</a:t>
                      </a:r>
                      <a:endParaRPr kumimoji="1" lang="ja-JP" altLang="en-US" sz="2400" dirty="0"/>
                    </a:p>
                  </a:txBody>
                  <a:tcPr/>
                </a:tc>
                <a:tc>
                  <a:txBody>
                    <a:bodyPr/>
                    <a:lstStyle/>
                    <a:p>
                      <a:pPr algn="r"/>
                      <a:r>
                        <a:rPr kumimoji="1" lang="ja-JP" altLang="en-US" sz="2400" dirty="0" smtClean="0"/>
                        <a:t>９９６</a:t>
                      </a:r>
                      <a:endParaRPr kumimoji="1" lang="ja-JP" altLang="en-US" sz="2400" dirty="0"/>
                    </a:p>
                  </a:txBody>
                  <a:tcPr/>
                </a:tc>
                <a:tc>
                  <a:txBody>
                    <a:bodyPr/>
                    <a:lstStyle/>
                    <a:p>
                      <a:pPr algn="r"/>
                      <a:r>
                        <a:rPr kumimoji="1" lang="ja-JP" altLang="en-US" sz="2400" dirty="0" smtClean="0"/>
                        <a:t>９５８</a:t>
                      </a:r>
                      <a:endParaRPr kumimoji="1" lang="ja-JP" altLang="en-US" sz="2400" dirty="0"/>
                    </a:p>
                  </a:txBody>
                  <a:tcPr/>
                </a:tc>
                <a:tc>
                  <a:txBody>
                    <a:bodyPr/>
                    <a:lstStyle/>
                    <a:p>
                      <a:pPr algn="r"/>
                      <a:r>
                        <a:rPr kumimoji="1" lang="ja-JP" altLang="en-US" sz="2400" dirty="0" smtClean="0"/>
                        <a:t>－３８</a:t>
                      </a:r>
                      <a:endParaRPr kumimoji="1" lang="ja-JP" altLang="en-US" sz="2400" dirty="0"/>
                    </a:p>
                  </a:txBody>
                  <a:tcPr/>
                </a:tc>
              </a:tr>
              <a:tr h="370840">
                <a:tc>
                  <a:txBody>
                    <a:bodyPr/>
                    <a:lstStyle/>
                    <a:p>
                      <a:endParaRPr kumimoji="1" lang="ja-JP" altLang="en-US" sz="2400" dirty="0"/>
                    </a:p>
                  </a:txBody>
                  <a:tcPr/>
                </a:tc>
                <a:tc>
                  <a:txBody>
                    <a:bodyPr/>
                    <a:lstStyle/>
                    <a:p>
                      <a:pPr algn="r"/>
                      <a:endParaRPr kumimoji="1" lang="ja-JP" altLang="en-US" sz="2400" dirty="0"/>
                    </a:p>
                  </a:txBody>
                  <a:tcPr/>
                </a:tc>
                <a:tc>
                  <a:txBody>
                    <a:bodyPr/>
                    <a:lstStyle/>
                    <a:p>
                      <a:pPr algn="r"/>
                      <a:endParaRPr kumimoji="1" lang="ja-JP" altLang="en-US" sz="2400" dirty="0"/>
                    </a:p>
                  </a:txBody>
                  <a:tcPr/>
                </a:tc>
                <a:tc>
                  <a:txBody>
                    <a:bodyPr/>
                    <a:lstStyle/>
                    <a:p>
                      <a:pPr algn="r"/>
                      <a:r>
                        <a:rPr kumimoji="1" lang="ja-JP" altLang="en-US" sz="2400" dirty="0" smtClean="0"/>
                        <a:t>－３．８％</a:t>
                      </a:r>
                      <a:endParaRPr kumimoji="1" lang="ja-JP" alt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介護職員処遇改善加算</a:t>
                      </a:r>
                      <a:endParaRPr kumimoji="1" lang="ja-JP" altLang="en-US" sz="2400" dirty="0"/>
                    </a:p>
                  </a:txBody>
                  <a:tcPr/>
                </a:tc>
                <a:tc>
                  <a:txBody>
                    <a:bodyPr/>
                    <a:lstStyle/>
                    <a:p>
                      <a:pPr algn="r"/>
                      <a:r>
                        <a:rPr kumimoji="1" lang="ja-JP" altLang="en-US" sz="2400" dirty="0" smtClean="0"/>
                        <a:t>２５</a:t>
                      </a:r>
                      <a:endParaRPr kumimoji="1" lang="ja-JP" altLang="en-US" sz="2400" dirty="0"/>
                    </a:p>
                  </a:txBody>
                  <a:tcPr/>
                </a:tc>
                <a:tc>
                  <a:txBody>
                    <a:bodyPr/>
                    <a:lstStyle/>
                    <a:p>
                      <a:pPr algn="r"/>
                      <a:r>
                        <a:rPr kumimoji="1" lang="ja-JP" altLang="en-US" sz="2400" dirty="0" smtClean="0"/>
                        <a:t>５７</a:t>
                      </a:r>
                      <a:endParaRPr kumimoji="1" lang="ja-JP" altLang="en-US" sz="2400" dirty="0"/>
                    </a:p>
                  </a:txBody>
                  <a:tcPr/>
                </a:tc>
                <a:tc>
                  <a:txBody>
                    <a:bodyPr/>
                    <a:lstStyle/>
                    <a:p>
                      <a:pPr algn="r"/>
                      <a:r>
                        <a:rPr kumimoji="1" lang="ja-JP" altLang="en-US" sz="2400" dirty="0" smtClean="0"/>
                        <a:t>＋３２</a:t>
                      </a:r>
                      <a:endParaRPr kumimoji="1" lang="ja-JP" alt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合計</a:t>
                      </a:r>
                      <a:endParaRPr kumimoji="1" lang="ja-JP" altLang="en-US" sz="2400" dirty="0"/>
                    </a:p>
                  </a:txBody>
                  <a:tcPr/>
                </a:tc>
                <a:tc>
                  <a:txBody>
                    <a:bodyPr/>
                    <a:lstStyle/>
                    <a:p>
                      <a:pPr algn="r"/>
                      <a:r>
                        <a:rPr kumimoji="1" lang="ja-JP" altLang="en-US" sz="2400" dirty="0" smtClean="0"/>
                        <a:t>１０２１</a:t>
                      </a:r>
                      <a:endParaRPr kumimoji="1" lang="ja-JP" altLang="en-US" sz="2400" dirty="0"/>
                    </a:p>
                  </a:txBody>
                  <a:tcPr/>
                </a:tc>
                <a:tc>
                  <a:txBody>
                    <a:bodyPr/>
                    <a:lstStyle/>
                    <a:p>
                      <a:pPr algn="r"/>
                      <a:r>
                        <a:rPr kumimoji="1" lang="ja-JP" altLang="en-US" sz="2400" dirty="0" smtClean="0"/>
                        <a:t>１０１５</a:t>
                      </a:r>
                      <a:endParaRPr kumimoji="1" lang="ja-JP" altLang="en-US" sz="2400" dirty="0"/>
                    </a:p>
                  </a:txBody>
                  <a:tcPr/>
                </a:tc>
                <a:tc>
                  <a:txBody>
                    <a:bodyPr/>
                    <a:lstStyle/>
                    <a:p>
                      <a:pPr algn="r"/>
                      <a:r>
                        <a:rPr kumimoji="1" lang="ja-JP" altLang="en-US" sz="2400" dirty="0" smtClean="0"/>
                        <a:t>－０．６％</a:t>
                      </a:r>
                      <a:endParaRPr kumimoji="1" lang="ja-JP" altLang="en-US" sz="2400" dirty="0"/>
                    </a:p>
                  </a:txBody>
                  <a:tcPr/>
                </a:tc>
              </a:tr>
            </a:tbl>
          </a:graphicData>
        </a:graphic>
      </p:graphicFrame>
      <p:sp>
        <p:nvSpPr>
          <p:cNvPr id="5" name="テキスト ボックス 4"/>
          <p:cNvSpPr txBox="1"/>
          <p:nvPr/>
        </p:nvSpPr>
        <p:spPr>
          <a:xfrm>
            <a:off x="1403648" y="5949280"/>
            <a:ext cx="4824536" cy="769441"/>
          </a:xfrm>
          <a:prstGeom prst="rect">
            <a:avLst/>
          </a:prstGeom>
          <a:noFill/>
        </p:spPr>
        <p:txBody>
          <a:bodyPr wrap="square" rtlCol="0">
            <a:spAutoFit/>
          </a:bodyPr>
          <a:lstStyle/>
          <a:p>
            <a:r>
              <a:rPr kumimoji="1" lang="ja-JP" altLang="en-US" sz="4400" dirty="0" smtClean="0">
                <a:solidFill>
                  <a:srgbClr val="FF0000"/>
                </a:solidFill>
              </a:rPr>
              <a:t>減収減益！</a:t>
            </a:r>
            <a:endParaRPr kumimoji="1" lang="ja-JP" altLang="en-US" sz="4400" dirty="0">
              <a:solidFill>
                <a:srgbClr val="FF0000"/>
              </a:solidFill>
            </a:endParaRPr>
          </a:p>
        </p:txBody>
      </p:sp>
    </p:spTree>
    <p:extLst>
      <p:ext uri="{BB962C8B-B14F-4D97-AF65-F5344CB8AC3E}">
        <p14:creationId xmlns:p14="http://schemas.microsoft.com/office/powerpoint/2010/main" val="915171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単位当たりの単価の改訂</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7</a:t>
            </a:r>
            <a:r>
              <a:rPr kumimoji="1" lang="ja-JP" altLang="en-US" dirty="0" smtClean="0"/>
              <a:t>段階から</a:t>
            </a:r>
            <a:r>
              <a:rPr kumimoji="1" lang="en-US" altLang="ja-JP" dirty="0" smtClean="0"/>
              <a:t>8</a:t>
            </a:r>
            <a:r>
              <a:rPr kumimoji="1" lang="ja-JP" altLang="en-US" dirty="0" smtClean="0"/>
              <a:t>段階へ</a:t>
            </a:r>
            <a:endParaRPr kumimoji="1" lang="en-US" altLang="ja-JP" dirty="0" smtClean="0"/>
          </a:p>
          <a:p>
            <a:endParaRPr lang="en-US" altLang="ja-JP" dirty="0"/>
          </a:p>
          <a:p>
            <a:pPr lvl="1"/>
            <a:r>
              <a:rPr kumimoji="1" lang="ja-JP" altLang="en-US" dirty="0" smtClean="0"/>
              <a:t>そのままのところ、上がったところがあります。</a:t>
            </a:r>
            <a:endParaRPr kumimoji="1" lang="en-US" altLang="ja-JP" dirty="0" smtClean="0"/>
          </a:p>
          <a:p>
            <a:pPr lvl="1"/>
            <a:endParaRPr kumimoji="1" lang="ja-JP" altLang="en-US" dirty="0"/>
          </a:p>
        </p:txBody>
      </p:sp>
    </p:spTree>
    <p:extLst>
      <p:ext uri="{BB962C8B-B14F-4D97-AF65-F5344CB8AC3E}">
        <p14:creationId xmlns:p14="http://schemas.microsoft.com/office/powerpoint/2010/main" val="3583740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平成18年7月セミナー１">
  <a:themeElements>
    <a:clrScheme name="平成18年7月セミナー１ 7">
      <a:dk1>
        <a:srgbClr val="000000"/>
      </a:dk1>
      <a:lt1>
        <a:srgbClr val="FFFFFF"/>
      </a:lt1>
      <a:dk2>
        <a:srgbClr val="000000"/>
      </a:dk2>
      <a:lt2>
        <a:srgbClr val="808080"/>
      </a:lt2>
      <a:accent1>
        <a:srgbClr val="66FF66"/>
      </a:accent1>
      <a:accent2>
        <a:srgbClr val="FF5050"/>
      </a:accent2>
      <a:accent3>
        <a:srgbClr val="FFFFFF"/>
      </a:accent3>
      <a:accent4>
        <a:srgbClr val="000000"/>
      </a:accent4>
      <a:accent5>
        <a:srgbClr val="B8FFB8"/>
      </a:accent5>
      <a:accent6>
        <a:srgbClr val="E74848"/>
      </a:accent6>
      <a:hlink>
        <a:srgbClr val="0099CC"/>
      </a:hlink>
      <a:folHlink>
        <a:srgbClr val="FFFF66"/>
      </a:folHlink>
    </a:clrScheme>
    <a:fontScheme name="平成18年7月セミナー１">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平成18年7月セミナー１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平成18年7月セミナー１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平成18年7月セミナー１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平成18年7月セミナー１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平成18年7月セミナー１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平成18年7月セミナー１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平成18年7月セミナー１ 7">
        <a:dk1>
          <a:srgbClr val="000000"/>
        </a:dk1>
        <a:lt1>
          <a:srgbClr val="FFFFFF"/>
        </a:lt1>
        <a:dk2>
          <a:srgbClr val="000000"/>
        </a:dk2>
        <a:lt2>
          <a:srgbClr val="808080"/>
        </a:lt2>
        <a:accent1>
          <a:srgbClr val="66FF66"/>
        </a:accent1>
        <a:accent2>
          <a:srgbClr val="FF5050"/>
        </a:accent2>
        <a:accent3>
          <a:srgbClr val="FFFFFF"/>
        </a:accent3>
        <a:accent4>
          <a:srgbClr val="000000"/>
        </a:accent4>
        <a:accent5>
          <a:srgbClr val="B8FFB8"/>
        </a:accent5>
        <a:accent6>
          <a:srgbClr val="E74848"/>
        </a:accent6>
        <a:hlink>
          <a:srgbClr val="0099CC"/>
        </a:hlink>
        <a:folHlink>
          <a:srgbClr val="FFFF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平成24年度介護報酬改定の概要</Template>
  <TotalTime>3256</TotalTime>
  <Words>2891</Words>
  <Application>Microsoft Office PowerPoint</Application>
  <PresentationFormat>画面に合わせる (4:3)</PresentationFormat>
  <Paragraphs>272</Paragraphs>
  <Slides>68</Slides>
  <Notes>0</Notes>
  <HiddenSlides>0</HiddenSlides>
  <MMClips>0</MMClips>
  <ScaleCrop>false</ScaleCrop>
  <HeadingPairs>
    <vt:vector size="4" baseType="variant">
      <vt:variant>
        <vt:lpstr>テーマ</vt:lpstr>
      </vt:variant>
      <vt:variant>
        <vt:i4>1</vt:i4>
      </vt:variant>
      <vt:variant>
        <vt:lpstr>スライド タイトル</vt:lpstr>
      </vt:variant>
      <vt:variant>
        <vt:i4>68</vt:i4>
      </vt:variant>
    </vt:vector>
  </HeadingPairs>
  <TitlesOfParts>
    <vt:vector size="69" baseType="lpstr">
      <vt:lpstr>平成18年7月セミナー１</vt:lpstr>
      <vt:lpstr>平成27年通知検討会</vt:lpstr>
      <vt:lpstr>特養</vt:lpstr>
      <vt:lpstr>宿直員の要件緩和</vt:lpstr>
      <vt:lpstr>時短の常勤化</vt:lpstr>
      <vt:lpstr>基本報酬の減額</vt:lpstr>
      <vt:lpstr>日常生活継続支援加算</vt:lpstr>
      <vt:lpstr>ユニット型</vt:lpstr>
      <vt:lpstr>従来型</vt:lpstr>
      <vt:lpstr>1単位当たりの単価の改訂</vt:lpstr>
      <vt:lpstr>処遇改善加算</vt:lpstr>
      <vt:lpstr>処遇改善加算Ⅰの算定</vt:lpstr>
      <vt:lpstr>処遇改善加算Ⅱの要件</vt:lpstr>
      <vt:lpstr>処遇改善加算の考え方</vt:lpstr>
      <vt:lpstr>素直に読むと</vt:lpstr>
      <vt:lpstr>届け出の特例</vt:lpstr>
      <vt:lpstr>日常継続支援加算</vt:lpstr>
      <vt:lpstr>日常生活継続支援加算</vt:lpstr>
      <vt:lpstr>PowerPoint プレゼンテーション</vt:lpstr>
      <vt:lpstr>PowerPoint プレゼンテーション</vt:lpstr>
      <vt:lpstr>PowerPoint プレゼンテーション</vt:lpstr>
      <vt:lpstr>PowerPoint プレゼンテーション</vt:lpstr>
      <vt:lpstr>第二の１（５）②</vt:lpstr>
      <vt:lpstr>PowerPoint プレゼンテーション</vt:lpstr>
      <vt:lpstr>サービス提供体制強化加算</vt:lpstr>
      <vt:lpstr>サービス提供体制強化加算</vt:lpstr>
      <vt:lpstr>看取り介護加算</vt:lpstr>
      <vt:lpstr>看取り介護加算新要件</vt:lpstr>
      <vt:lpstr>看取り介護加算利用者要件</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「特別養護老人ホーム」の職員に係る専従要件の緩和</vt:lpstr>
      <vt:lpstr>PowerPoint プレゼンテーション</vt:lpstr>
      <vt:lpstr>在宅・入所相互利用加算</vt:lpstr>
      <vt:lpstr>在宅・入所相互利用加算</vt:lpstr>
      <vt:lpstr>障害者生活支援体制加算</vt:lpstr>
      <vt:lpstr>障害者生活支援体制加算の要件</vt:lpstr>
      <vt:lpstr>多床室における居住費負担</vt:lpstr>
      <vt:lpstr>PowerPoint プレゼンテーション</vt:lpstr>
      <vt:lpstr>多床室の室料</vt:lpstr>
      <vt:lpstr>経口維持加算</vt:lpstr>
      <vt:lpstr>経口維持加算</vt:lpstr>
      <vt:lpstr>経口維持加算Ⅰ</vt:lpstr>
      <vt:lpstr>経口維持加算Ⅱ</vt:lpstr>
      <vt:lpstr>経口維持加算共通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経口移行加算の充実</vt:lpstr>
      <vt:lpstr>経口移行加算</vt:lpstr>
      <vt:lpstr>PowerPoint プレゼンテーション</vt:lpstr>
      <vt:lpstr>加算内容に応じた名称の変更</vt:lpstr>
      <vt:lpstr>療養食加算の見直し</vt:lpstr>
      <vt:lpstr>PowerPoint プレゼンテーション</vt:lpstr>
      <vt:lpstr>特養まとめ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報酬改定検討会</dc:title>
  <dc:creator>a-takato</dc:creator>
  <cp:lastModifiedBy>yoshikawa</cp:lastModifiedBy>
  <cp:revision>159</cp:revision>
  <cp:lastPrinted>2015-03-13T08:07:10Z</cp:lastPrinted>
  <dcterms:created xsi:type="dcterms:W3CDTF">2012-02-24T04:07:58Z</dcterms:created>
  <dcterms:modified xsi:type="dcterms:W3CDTF">2015-03-13T08:25:06Z</dcterms:modified>
</cp:coreProperties>
</file>