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09"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10" r:id="rId55"/>
    <p:sldId id="308"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69" r:id="rId75"/>
    <p:sldId id="368" r:id="rId76"/>
    <p:sldId id="329" r:id="rId77"/>
    <p:sldId id="330" r:id="rId78"/>
    <p:sldId id="331" r:id="rId79"/>
    <p:sldId id="332" r:id="rId80"/>
    <p:sldId id="333" r:id="rId81"/>
    <p:sldId id="336" r:id="rId82"/>
    <p:sldId id="335"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6" r:id="rId108"/>
    <p:sldId id="361" r:id="rId109"/>
    <p:sldId id="362" r:id="rId110"/>
    <p:sldId id="363" r:id="rId111"/>
    <p:sldId id="364" r:id="rId112"/>
    <p:sldId id="365" r:id="rId113"/>
    <p:sldId id="367"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Lst>
  <p:sldSz cx="9144000" cy="6858000" type="screen4x3"/>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51" autoAdjust="0"/>
  </p:normalViewPr>
  <p:slideViewPr>
    <p:cSldViewPr showGuides="1">
      <p:cViewPr varScale="1">
        <p:scale>
          <a:sx n="64" d="100"/>
          <a:sy n="64" d="100"/>
        </p:scale>
        <p:origin x="-114" y="-324"/>
      </p:cViewPr>
      <p:guideLst>
        <p:guide orient="horz" pos="2160"/>
        <p:guide pos="2880"/>
      </p:guideLst>
    </p:cSldViewPr>
  </p:slideViewPr>
  <p:outlineViewPr>
    <p:cViewPr>
      <p:scale>
        <a:sx n="33" d="100"/>
        <a:sy n="33" d="100"/>
      </p:scale>
      <p:origin x="0" y="61506"/>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412"/>
          </a:xfrm>
          <a:prstGeom prst="rect">
            <a:avLst/>
          </a:prstGeom>
        </p:spPr>
        <p:txBody>
          <a:bodyPr vert="horz" lIns="95571" tIns="47786" rIns="95571" bIns="4778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443" y="0"/>
            <a:ext cx="2945659" cy="496412"/>
          </a:xfrm>
          <a:prstGeom prst="rect">
            <a:avLst/>
          </a:prstGeom>
        </p:spPr>
        <p:txBody>
          <a:bodyPr vert="horz" lIns="95571" tIns="47786" rIns="95571" bIns="47786" rtlCol="0"/>
          <a:lstStyle>
            <a:lvl1pPr algn="r">
              <a:defRPr sz="1300"/>
            </a:lvl1pPr>
          </a:lstStyle>
          <a:p>
            <a:fld id="{D7B44E8E-37D4-4CE6-AFAF-BCD630CFF6E7}" type="datetimeFigureOut">
              <a:rPr kumimoji="1" lang="ja-JP" altLang="en-US" smtClean="0"/>
              <a:t>2015/3/2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71" tIns="47786" rIns="95571" bIns="47786" rtlCol="0" anchor="ctr"/>
          <a:lstStyle/>
          <a:p>
            <a:endParaRPr lang="ja-JP" altLang="en-US"/>
          </a:p>
        </p:txBody>
      </p:sp>
      <p:sp>
        <p:nvSpPr>
          <p:cNvPr id="5" name="ノート プレースホルダー 4"/>
          <p:cNvSpPr>
            <a:spLocks noGrp="1"/>
          </p:cNvSpPr>
          <p:nvPr>
            <p:ph type="body" sz="quarter" idx="3"/>
          </p:nvPr>
        </p:nvSpPr>
        <p:spPr>
          <a:xfrm>
            <a:off x="679768" y="4715907"/>
            <a:ext cx="5438140" cy="4467701"/>
          </a:xfrm>
          <a:prstGeom prst="rect">
            <a:avLst/>
          </a:prstGeom>
        </p:spPr>
        <p:txBody>
          <a:bodyPr vert="horz" lIns="95571" tIns="47786" rIns="95571" bIns="477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0091"/>
            <a:ext cx="2945659" cy="496412"/>
          </a:xfrm>
          <a:prstGeom prst="rect">
            <a:avLst/>
          </a:prstGeom>
        </p:spPr>
        <p:txBody>
          <a:bodyPr vert="horz" lIns="95571" tIns="47786" rIns="95571" bIns="4778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443" y="9430091"/>
            <a:ext cx="2945659" cy="496412"/>
          </a:xfrm>
          <a:prstGeom prst="rect">
            <a:avLst/>
          </a:prstGeom>
        </p:spPr>
        <p:txBody>
          <a:bodyPr vert="horz" lIns="95571" tIns="47786" rIns="95571" bIns="47786" rtlCol="0" anchor="b"/>
          <a:lstStyle>
            <a:lvl1pPr algn="r">
              <a:defRPr sz="1300"/>
            </a:lvl1pPr>
          </a:lstStyle>
          <a:p>
            <a:fld id="{F8E40090-CFA8-480F-BD63-F762413293CB}" type="slidenum">
              <a:rPr kumimoji="1" lang="ja-JP" altLang="en-US" smtClean="0"/>
              <a:t>‹#›</a:t>
            </a:fld>
            <a:endParaRPr kumimoji="1" lang="ja-JP" altLang="en-US"/>
          </a:p>
        </p:txBody>
      </p:sp>
    </p:spTree>
    <p:extLst>
      <p:ext uri="{BB962C8B-B14F-4D97-AF65-F5344CB8AC3E}">
        <p14:creationId xmlns:p14="http://schemas.microsoft.com/office/powerpoint/2010/main" val="190608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セーム皮"/>
          <p:cNvSpPr>
            <a:spLocks noChangeArrowheads="1"/>
          </p:cNvSpPr>
          <p:nvPr/>
        </p:nvSpPr>
        <p:spPr bwMode="auto">
          <a:xfrm>
            <a:off x="0" y="6096000"/>
            <a:ext cx="9144000" cy="762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5" name="Rectangle 8" descr="セーム皮"/>
          <p:cNvSpPr>
            <a:spLocks noChangeArrowheads="1"/>
          </p:cNvSpPr>
          <p:nvPr/>
        </p:nvSpPr>
        <p:spPr bwMode="auto">
          <a:xfrm>
            <a:off x="0" y="0"/>
            <a:ext cx="9144000" cy="381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6" name="Oval 9" descr="再生紙"/>
          <p:cNvSpPr>
            <a:spLocks noChangeArrowheads="1"/>
          </p:cNvSpPr>
          <p:nvPr/>
        </p:nvSpPr>
        <p:spPr bwMode="auto">
          <a:xfrm>
            <a:off x="228600" y="2400300"/>
            <a:ext cx="990600" cy="990600"/>
          </a:xfrm>
          <a:prstGeom prst="ellipse">
            <a:avLst/>
          </a:prstGeom>
          <a:blipFill dpi="0" rotWithShape="0">
            <a:blip r:embed="rId3"/>
            <a:srcRect/>
            <a:tile tx="0" ty="0" sx="100000" sy="100000" flip="none" algn="tl"/>
          </a:blipFill>
          <a:ln w="9525">
            <a:noFill/>
            <a:round/>
            <a:headEnd/>
            <a:tailEnd/>
          </a:ln>
          <a:effectLst/>
        </p:spPr>
        <p:txBody>
          <a:bodyPr wrap="none" anchor="ctr" anchorCtr="1"/>
          <a:lstStyle/>
          <a:p>
            <a:pPr algn="ctr">
              <a:defRPr/>
            </a:pPr>
            <a:fld id="{690E9C03-248E-42B6-B553-D8702C353E69}" type="slidenum">
              <a:rPr lang="en-US" altLang="ja-JP" sz="4000">
                <a:ea typeface="ＭＳ Ｐゴシック" pitchFamily="50" charset="-128"/>
              </a:rPr>
              <a:pPr algn="ctr">
                <a:defRPr/>
              </a:pPr>
              <a:t>‹#›</a:t>
            </a:fld>
            <a:endParaRPr lang="en-US" altLang="ja-JP" sz="4000">
              <a:ea typeface="ＭＳ Ｐゴシック" pitchFamily="50" charset="-128"/>
            </a:endParaRPr>
          </a:p>
        </p:txBody>
      </p:sp>
      <p:sp>
        <p:nvSpPr>
          <p:cNvPr id="17411" name="Rectangle 3"/>
          <p:cNvSpPr>
            <a:spLocks noGrp="1" noChangeArrowheads="1"/>
          </p:cNvSpPr>
          <p:nvPr>
            <p:ph type="ctrTitle"/>
          </p:nvPr>
        </p:nvSpPr>
        <p:spPr>
          <a:xfrm>
            <a:off x="1295400" y="2324100"/>
            <a:ext cx="7239000" cy="1143000"/>
          </a:xfrm>
        </p:spPr>
        <p:txBody>
          <a:bodyPr/>
          <a:lstStyle>
            <a:lvl1pPr>
              <a:defRPr/>
            </a:lvl1pPr>
          </a:lstStyle>
          <a:p>
            <a:r>
              <a:rPr lang="ja-JP" altLang="en-US" smtClean="0"/>
              <a:t>マスター タイトルの書式設定</a:t>
            </a:r>
            <a:endParaRPr lang="ja-JP" altLang="en-US"/>
          </a:p>
        </p:txBody>
      </p:sp>
      <p:sp>
        <p:nvSpPr>
          <p:cNvPr id="1741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マスター サブタイトルの書式設定</a:t>
            </a:r>
            <a:endParaRPr lang="ja-JP" altLang="en-US"/>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fld id="{6CAE486E-6337-44CF-8214-A0E6A715BC24}" type="datetimeFigureOut">
              <a:rPr kumimoji="1" lang="ja-JP" altLang="en-US" smtClean="0"/>
              <a:t>2015/3/2</a:t>
            </a:fld>
            <a:endParaRPr kumimoji="1" lang="ja-JP" alt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endParaRPr kumimoji="1" lang="ja-JP" alt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61025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79572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76200"/>
            <a:ext cx="1943100" cy="60198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0" y="76200"/>
            <a:ext cx="5676900" cy="6019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92587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76258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09976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19598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
        <p:nvSpPr>
          <p:cNvPr id="9"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92144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
        <p:nvSpPr>
          <p:cNvPr id="5"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0324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
        <p:nvSpPr>
          <p:cNvPr id="4"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5290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802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2015/3/2</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75589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useBgFill="1">
        <p:nvSpPr>
          <p:cNvPr id="16386" name="Rectangle 2"/>
          <p:cNvSpPr>
            <a:spLocks noChangeArrowheads="1"/>
          </p:cNvSpPr>
          <p:nvPr/>
        </p:nvSpPr>
        <p:spPr bwMode="auto">
          <a:xfrm>
            <a:off x="0" y="0"/>
            <a:ext cx="9144000" cy="9144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useBgFill="1">
        <p:nvSpPr>
          <p:cNvPr id="16387" name="Rectangle 3"/>
          <p:cNvSpPr>
            <a:spLocks noChangeArrowheads="1"/>
          </p:cNvSpPr>
          <p:nvPr/>
        </p:nvSpPr>
        <p:spPr bwMode="auto">
          <a:xfrm>
            <a:off x="0" y="6248400"/>
            <a:ext cx="9144000" cy="6096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028" name="Rectangle 4"/>
          <p:cNvSpPr>
            <a:spLocks noGrp="1" noChangeArrowheads="1"/>
          </p:cNvSpPr>
          <p:nvPr>
            <p:ph type="title"/>
          </p:nvPr>
        </p:nvSpPr>
        <p:spPr bwMode="auto">
          <a:xfrm>
            <a:off x="685800" y="76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390" name="Rectangle 6"/>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fld id="{6CAE486E-6337-44CF-8214-A0E6A715BC24}" type="datetimeFigureOut">
              <a:rPr kumimoji="1" lang="ja-JP" altLang="en-US" smtClean="0"/>
              <a:t>2015/3/2</a:t>
            </a:fld>
            <a:endParaRPr kumimoji="1" lang="ja-JP" altLang="en-US"/>
          </a:p>
        </p:txBody>
      </p:sp>
      <p:sp>
        <p:nvSpPr>
          <p:cNvPr id="16391" name="Rectangle 7"/>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endParaRPr kumimoji="1" lang="ja-JP" altLang="en-US"/>
          </a:p>
        </p:txBody>
      </p:sp>
      <p:sp>
        <p:nvSpPr>
          <p:cNvPr id="16392" name="Rectangle 8"/>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fld id="{95FCCF56-2A9D-4893-9F55-B68817A88B86}" type="slidenum">
              <a:rPr kumimoji="1" lang="ja-JP" altLang="en-US" smtClean="0"/>
              <a:t>‹#›</a:t>
            </a:fld>
            <a:endParaRPr kumimoji="1" lang="ja-JP" altLang="en-US"/>
          </a:p>
        </p:txBody>
      </p:sp>
      <p:sp>
        <p:nvSpPr>
          <p:cNvPr id="16393" name="Oval 9" descr="再生紙"/>
          <p:cNvSpPr>
            <a:spLocks noChangeArrowheads="1"/>
          </p:cNvSpPr>
          <p:nvPr/>
        </p:nvSpPr>
        <p:spPr bwMode="auto">
          <a:xfrm>
            <a:off x="152400" y="114300"/>
            <a:ext cx="685800" cy="685800"/>
          </a:xfrm>
          <a:prstGeom prst="ellipse">
            <a:avLst/>
          </a:prstGeom>
          <a:blipFill dpi="0" rotWithShape="0">
            <a:blip r:embed="rId14"/>
            <a:srcRect/>
            <a:tile tx="0" ty="0" sx="100000" sy="100000" flip="none" algn="tl"/>
          </a:blipFill>
          <a:ln w="9525">
            <a:noFill/>
            <a:round/>
            <a:headEnd/>
            <a:tailEnd/>
          </a:ln>
          <a:effectLst/>
        </p:spPr>
        <p:txBody>
          <a:bodyPr wrap="none" anchor="ctr"/>
          <a:lstStyle/>
          <a:p>
            <a:pPr algn="ctr">
              <a:defRPr/>
            </a:pPr>
            <a:fld id="{A284AB65-552C-4AED-81F5-A865788F3B25}" type="slidenum">
              <a:rPr lang="en-US" altLang="ja-JP" sz="4000">
                <a:ea typeface="ＭＳ Ｐゴシック" pitchFamily="50" charset="-128"/>
              </a:rPr>
              <a:pPr algn="ctr">
                <a:defRPr/>
              </a:pPr>
              <a:t>‹#›</a:t>
            </a:fld>
            <a:endParaRPr lang="en-US" altLang="ja-JP" sz="400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1" fontAlgn="base" hangingPunct="1">
        <a:spcBef>
          <a:spcPct val="20000"/>
        </a:spcBef>
        <a:spcAft>
          <a:spcPct val="0"/>
        </a:spcAft>
        <a:buClr>
          <a:schemeClr val="accent2"/>
        </a:buClr>
        <a:buSzPct val="95000"/>
        <a:buFont typeface="Wingdings" pitchFamily="2" charset="2"/>
        <a:buChar char="u"/>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85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hlink"/>
        </a:buClr>
        <a:buFont typeface="Wingdings" pitchFamily="2" charset="2"/>
        <a:buChar char="Ø"/>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平成</a:t>
            </a:r>
            <a:r>
              <a:rPr kumimoji="1" lang="en-US" altLang="ja-JP" dirty="0" smtClean="0"/>
              <a:t>27</a:t>
            </a:r>
            <a:r>
              <a:rPr kumimoji="1" lang="ja-JP" altLang="en-US" dirty="0" smtClean="0"/>
              <a:t>年介護報酬改定</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a:t>
            </a:r>
            <a:r>
              <a:rPr kumimoji="1" lang="ja-JP" altLang="en-US" dirty="0" smtClean="0"/>
              <a:t>株</a:t>
            </a:r>
            <a:r>
              <a:rPr kumimoji="1" lang="en-US" altLang="ja-JP" dirty="0" smtClean="0"/>
              <a:t>)</a:t>
            </a:r>
            <a:r>
              <a:rPr kumimoji="1" lang="ja-JP" altLang="en-US" dirty="0" smtClean="0"/>
              <a:t>エオス</a:t>
            </a:r>
            <a:endParaRPr kumimoji="1" lang="ja-JP" altLang="en-US" dirty="0"/>
          </a:p>
        </p:txBody>
      </p:sp>
    </p:spTree>
    <p:extLst>
      <p:ext uri="{BB962C8B-B14F-4D97-AF65-F5344CB8AC3E}">
        <p14:creationId xmlns:p14="http://schemas.microsoft.com/office/powerpoint/2010/main" val="3350759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処遇改善加算</a:t>
            </a:r>
            <a:r>
              <a:rPr lang="en-US" altLang="ja-JP" dirty="0" smtClean="0"/>
              <a:t>Ⅱ</a:t>
            </a:r>
            <a:r>
              <a:rPr lang="ja-JP" altLang="en-US" dirty="0" smtClean="0"/>
              <a:t>の要件</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lstStyle/>
          <a:p>
            <a:r>
              <a:rPr lang="ja-JP" altLang="en-US" sz="2400" dirty="0"/>
              <a:t>⑵ 次に掲げる基準のいずれかに適合すること。</a:t>
            </a:r>
          </a:p>
          <a:p>
            <a:r>
              <a:rPr lang="ja-JP" altLang="en-US" sz="2400" dirty="0"/>
              <a:t>㈠次に掲げる要件の全てに適合すること</a:t>
            </a:r>
            <a:r>
              <a:rPr lang="ja-JP" altLang="en-US" sz="2400" dirty="0" smtClean="0"/>
              <a:t>。</a:t>
            </a:r>
            <a:endParaRPr lang="en-US" altLang="ja-JP" sz="2400" dirty="0"/>
          </a:p>
          <a:p>
            <a:r>
              <a:rPr lang="ja-JP" altLang="en-US" sz="2400" dirty="0"/>
              <a:t>ａ 介護職員の任用の際における職責又は職務内容等の</a:t>
            </a:r>
            <a:r>
              <a:rPr lang="ja-JP" altLang="en-US" sz="2400" dirty="0" smtClean="0"/>
              <a:t>要件（</a:t>
            </a:r>
            <a:r>
              <a:rPr lang="ja-JP" altLang="en-US" sz="2400" dirty="0"/>
              <a:t>介護職員の賃金に関するものを含む。）を定めている</a:t>
            </a:r>
            <a:r>
              <a:rPr lang="ja-JP" altLang="en-US" sz="2400" dirty="0" smtClean="0"/>
              <a:t>こと</a:t>
            </a:r>
            <a:r>
              <a:rPr lang="ja-JP" altLang="en-US" sz="2400" dirty="0"/>
              <a:t>。</a:t>
            </a:r>
          </a:p>
          <a:p>
            <a:r>
              <a:rPr lang="ja-JP" altLang="en-US" sz="2400" dirty="0"/>
              <a:t>ｂ ａの要件について書面をもって作成し、全ての介護</a:t>
            </a:r>
            <a:r>
              <a:rPr lang="ja-JP" altLang="en-US" sz="2400" dirty="0" smtClean="0"/>
              <a:t>職員に</a:t>
            </a:r>
            <a:r>
              <a:rPr lang="ja-JP" altLang="en-US" sz="2400" dirty="0"/>
              <a:t>周知していること。</a:t>
            </a:r>
          </a:p>
          <a:p>
            <a:r>
              <a:rPr lang="ja-JP" altLang="en-US" sz="2400" dirty="0"/>
              <a:t>㈡次に掲げる要件の全てに適合すること。</a:t>
            </a:r>
          </a:p>
          <a:p>
            <a:r>
              <a:rPr lang="ja-JP" altLang="en-US" sz="2400" dirty="0"/>
              <a:t>ａ 介護職員の資質の向上の支援に関する計画を策定し、</a:t>
            </a:r>
            <a:r>
              <a:rPr lang="ja-JP" altLang="en-US" sz="2400" dirty="0" smtClean="0"/>
              <a:t>当該</a:t>
            </a:r>
            <a:r>
              <a:rPr lang="ja-JP" altLang="en-US" sz="2400" dirty="0"/>
              <a:t>計画に係る研修の実施又は研修の機会を確保している</a:t>
            </a:r>
            <a:r>
              <a:rPr lang="ja-JP" altLang="en-US" sz="2400" dirty="0" smtClean="0"/>
              <a:t>こと</a:t>
            </a:r>
            <a:r>
              <a:rPr lang="ja-JP" altLang="en-US" sz="2400" dirty="0"/>
              <a:t>。</a:t>
            </a:r>
          </a:p>
          <a:p>
            <a:r>
              <a:rPr lang="ja-JP" altLang="en-US" sz="2400" dirty="0"/>
              <a:t>ｂ ａについて、全ての介護職員に周知していること。</a:t>
            </a:r>
          </a:p>
          <a:p>
            <a:r>
              <a:rPr lang="ja-JP" altLang="en-US" sz="2400" u="sng" dirty="0">
                <a:solidFill>
                  <a:srgbClr val="FF0000"/>
                </a:solidFill>
              </a:rPr>
              <a:t>⑶ 平成二十年十月からイ⑵の届出の日の属する月の前月まで</a:t>
            </a:r>
            <a:r>
              <a:rPr lang="ja-JP" altLang="en-US" sz="2400" u="sng" dirty="0" smtClean="0">
                <a:solidFill>
                  <a:srgbClr val="FF0000"/>
                </a:solidFill>
              </a:rPr>
              <a:t>に実施</a:t>
            </a:r>
            <a:r>
              <a:rPr lang="ja-JP" altLang="en-US" sz="2400" u="sng" dirty="0">
                <a:solidFill>
                  <a:srgbClr val="FF0000"/>
                </a:solidFill>
              </a:rPr>
              <a:t>した介護職員の処遇改善の内容</a:t>
            </a:r>
            <a:r>
              <a:rPr lang="ja-JP" altLang="en-US" sz="2400" dirty="0"/>
              <a:t>（賃金改善に関するもの</a:t>
            </a:r>
            <a:r>
              <a:rPr lang="ja-JP" altLang="en-US" sz="2400" dirty="0" smtClean="0"/>
              <a:t>を除く</a:t>
            </a:r>
            <a:r>
              <a:rPr lang="ja-JP" altLang="en-US" sz="2400" dirty="0"/>
              <a:t>。）及び当該介護職員の処遇改善に要した費用を全ての</a:t>
            </a:r>
            <a:r>
              <a:rPr lang="ja-JP" altLang="en-US" sz="2400" dirty="0" smtClean="0"/>
              <a:t>職員</a:t>
            </a:r>
            <a:r>
              <a:rPr lang="ja-JP" altLang="en-US" sz="2400" dirty="0"/>
              <a:t>に周知していること。</a:t>
            </a:r>
            <a:endParaRPr kumimoji="1" lang="ja-JP" altLang="en-US" sz="2400" dirty="0"/>
          </a:p>
        </p:txBody>
      </p:sp>
    </p:spTree>
    <p:extLst>
      <p:ext uri="{BB962C8B-B14F-4D97-AF65-F5344CB8AC3E}">
        <p14:creationId xmlns:p14="http://schemas.microsoft.com/office/powerpoint/2010/main" val="338174778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30653033"/>
              </p:ext>
            </p:extLst>
          </p:nvPr>
        </p:nvGraphicFramePr>
        <p:xfrm>
          <a:off x="1" y="3"/>
          <a:ext cx="9143998" cy="6741365"/>
        </p:xfrm>
        <a:graphic>
          <a:graphicData uri="http://schemas.openxmlformats.org/drawingml/2006/table">
            <a:tbl>
              <a:tblPr>
                <a:tableStyleId>{5C22544A-7EE6-4342-B048-85BDC9FD1C3A}</a:tableStyleId>
              </a:tblPr>
              <a:tblGrid>
                <a:gridCol w="921643"/>
                <a:gridCol w="4975375"/>
                <a:gridCol w="1061512"/>
                <a:gridCol w="1074001"/>
                <a:gridCol w="1111467"/>
              </a:tblGrid>
              <a:tr h="493704">
                <a:tc gridSpan="2">
                  <a:txBody>
                    <a:bodyPr/>
                    <a:lstStyle/>
                    <a:p>
                      <a:pPr algn="l" fontAlgn="ctr"/>
                      <a:r>
                        <a:rPr lang="zh-TW" altLang="en-US" sz="1400" u="none" strike="noStrike" dirty="0">
                          <a:effectLst/>
                        </a:rPr>
                        <a:t>特定事業所加算要件</a:t>
                      </a:r>
                      <a:endParaRPr lang="zh-TW"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hMerge="1">
                  <a:txBody>
                    <a:bodyPr/>
                    <a:lstStyle/>
                    <a:p>
                      <a:endParaRPr kumimoji="1" lang="ja-JP" altLang="en-US"/>
                    </a:p>
                  </a:txBody>
                  <a:tcPr/>
                </a:tc>
                <a:tc>
                  <a:txBody>
                    <a:bodyPr/>
                    <a:lstStyle/>
                    <a:p>
                      <a:pPr algn="ctr" fontAlgn="ctr"/>
                      <a:r>
                        <a:rPr lang="zh-TW" altLang="en-US" sz="1050" u="none" strike="noStrike" dirty="0">
                          <a:effectLst/>
                        </a:rPr>
                        <a:t>特定事業所加算</a:t>
                      </a:r>
                      <a:r>
                        <a:rPr lang="en-US" altLang="zh-TW" sz="1050" u="none" strike="noStrike" dirty="0" smtClean="0">
                          <a:effectLst/>
                        </a:rPr>
                        <a:t>Ⅰ</a:t>
                      </a:r>
                      <a:r>
                        <a:rPr lang="zh-TW" altLang="en-US" sz="1050" u="none" strike="noStrike" dirty="0" smtClean="0">
                          <a:effectLst/>
                        </a:rPr>
                        <a:t>（</a:t>
                      </a:r>
                      <a:r>
                        <a:rPr lang="zh-TW" altLang="en-US" sz="1050" u="none" strike="noStrike" dirty="0">
                          <a:effectLst/>
                        </a:rPr>
                        <a:t>５００単位）</a:t>
                      </a:r>
                      <a:endParaRPr lang="zh-TW" altLang="en-US" sz="105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zh-TW" altLang="en-US" sz="1050" u="none" strike="noStrike" dirty="0">
                          <a:effectLst/>
                        </a:rPr>
                        <a:t>特定事業所加算</a:t>
                      </a:r>
                      <a:r>
                        <a:rPr lang="en-US" altLang="zh-TW" sz="1050" u="none" strike="noStrike" dirty="0">
                          <a:effectLst/>
                        </a:rPr>
                        <a:t>Ⅱ</a:t>
                      </a:r>
                      <a:r>
                        <a:rPr lang="zh-TW" altLang="en-US" sz="1050" u="none" strike="noStrike" dirty="0">
                          <a:effectLst/>
                        </a:rPr>
                        <a:t>（４００単位）</a:t>
                      </a:r>
                      <a:endParaRPr lang="zh-TW" altLang="en-US" sz="105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zh-TW" altLang="en-US" sz="1050" u="none" strike="noStrike" dirty="0">
                          <a:effectLst/>
                        </a:rPr>
                        <a:t>特定事業所</a:t>
                      </a:r>
                      <a:r>
                        <a:rPr lang="zh-TW" altLang="en-US" sz="1050" u="none" strike="noStrike" dirty="0" smtClean="0">
                          <a:effectLst/>
                        </a:rPr>
                        <a:t>加算</a:t>
                      </a:r>
                      <a:endParaRPr lang="en-US" altLang="zh-TW" sz="1050" u="none" strike="noStrike" dirty="0" smtClean="0">
                        <a:effectLst/>
                      </a:endParaRPr>
                    </a:p>
                    <a:p>
                      <a:pPr algn="ctr" fontAlgn="ctr"/>
                      <a:r>
                        <a:rPr lang="en-US" altLang="zh-TW" sz="1050" u="none" strike="noStrike" dirty="0" smtClean="0">
                          <a:effectLst/>
                        </a:rPr>
                        <a:t>Ⅲ</a:t>
                      </a:r>
                      <a:r>
                        <a:rPr lang="zh-TW" altLang="en-US" sz="1050" u="none" strike="noStrike" dirty="0">
                          <a:effectLst/>
                        </a:rPr>
                        <a:t>（３００単位）</a:t>
                      </a:r>
                      <a:endParaRPr lang="zh-TW" altLang="en-US" sz="105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（１）常勤</a:t>
                      </a:r>
                      <a:r>
                        <a:rPr lang="ja-JP" altLang="en-US" sz="1200" u="none" strike="noStrike" dirty="0">
                          <a:effectLst/>
                        </a:rPr>
                        <a:t>専従の主任介護支援専門員を配置していること。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en-US" altLang="ja-JP" sz="1400" u="none" strike="noStrike">
                          <a:effectLst/>
                        </a:rPr>
                        <a:t>2</a:t>
                      </a:r>
                      <a:r>
                        <a:rPr lang="ja-JP" altLang="en-US" sz="1400" u="none" strike="noStrike">
                          <a:effectLst/>
                        </a:rPr>
                        <a:t>名</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en-US" altLang="ja-JP" sz="1400" u="none" strike="noStrike">
                          <a:effectLst/>
                        </a:rPr>
                        <a:t>1</a:t>
                      </a:r>
                      <a:r>
                        <a:rPr lang="ja-JP" altLang="en-US" sz="1400" u="none" strike="noStrike">
                          <a:effectLst/>
                        </a:rPr>
                        <a:t>名</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en-US" altLang="ja-JP" sz="1400" u="none" strike="noStrike" dirty="0">
                          <a:effectLst/>
                        </a:rPr>
                        <a:t>1</a:t>
                      </a:r>
                      <a:r>
                        <a:rPr lang="ja-JP" altLang="en-US" sz="1400" u="none" strike="noStrike" dirty="0">
                          <a:effectLst/>
                        </a:rPr>
                        <a:t>名</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（２）常勤</a:t>
                      </a:r>
                      <a:r>
                        <a:rPr lang="ja-JP" altLang="en-US" sz="1200" u="none" strike="noStrike" dirty="0">
                          <a:effectLst/>
                        </a:rPr>
                        <a:t>かつ専従の介護支援専門員を配置していること。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en-US" altLang="ja-JP" sz="1400" u="none" strike="noStrike">
                          <a:effectLst/>
                        </a:rPr>
                        <a:t>3</a:t>
                      </a:r>
                      <a:r>
                        <a:rPr lang="ja-JP" altLang="en-US" sz="1400" u="none" strike="noStrike">
                          <a:effectLst/>
                        </a:rPr>
                        <a:t>名</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en-US" altLang="ja-JP" sz="1400" u="none" strike="noStrike" dirty="0" smtClean="0">
                          <a:effectLst/>
                        </a:rPr>
                        <a:t>3</a:t>
                      </a:r>
                      <a:r>
                        <a:rPr lang="ja-JP" altLang="en-US" sz="1400" u="none" strike="noStrike" dirty="0" smtClean="0">
                          <a:effectLst/>
                        </a:rPr>
                        <a:t>名</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en-US" altLang="ja-JP" sz="1400" u="none" strike="noStrike" dirty="0">
                          <a:effectLst/>
                        </a:rPr>
                        <a:t>2</a:t>
                      </a:r>
                      <a:r>
                        <a:rPr lang="ja-JP" altLang="en-US" sz="1400" u="none" strike="noStrike" dirty="0">
                          <a:effectLst/>
                        </a:rPr>
                        <a:t>名</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（３）利用者</a:t>
                      </a:r>
                      <a:r>
                        <a:rPr lang="ja-JP" altLang="en-US" sz="1200" u="none" strike="noStrike" dirty="0">
                          <a:effectLst/>
                        </a:rPr>
                        <a:t>に関する情報又はサービス提供に当たっての留意事項に係る伝達等を目的とした会議を定期的に開催すること。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（４）</a:t>
                      </a:r>
                      <a:r>
                        <a:rPr lang="en-US" altLang="ja-JP" sz="1200" u="none" strike="noStrike" dirty="0" smtClean="0">
                          <a:effectLst/>
                        </a:rPr>
                        <a:t>24</a:t>
                      </a:r>
                      <a:r>
                        <a:rPr lang="ja-JP" altLang="en-US" sz="1200" u="none" strike="noStrike" dirty="0">
                          <a:effectLst/>
                        </a:rPr>
                        <a:t>時間連絡体制を確保し、かつ、必要に応じて利用者等の相談に対応する体制を確保していること。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（５）算定</a:t>
                      </a:r>
                      <a:r>
                        <a:rPr lang="ja-JP" altLang="en-US" sz="1200" u="none" strike="noStrike" dirty="0">
                          <a:effectLst/>
                        </a:rPr>
                        <a:t>日が属する月の利用者の総数のうち、要介護状態区分が要介護３、要介護４及び要介護５である者の占める割合が</a:t>
                      </a:r>
                      <a:r>
                        <a:rPr lang="en-US" altLang="ja-JP" sz="1200" u="sng" strike="noStrike" dirty="0">
                          <a:solidFill>
                            <a:srgbClr val="FF0000"/>
                          </a:solidFill>
                          <a:effectLst/>
                        </a:rPr>
                        <a:t>100</a:t>
                      </a:r>
                      <a:r>
                        <a:rPr lang="ja-JP" altLang="en-US" sz="1200" u="sng" strike="noStrike" dirty="0">
                          <a:solidFill>
                            <a:srgbClr val="FF0000"/>
                          </a:solidFill>
                          <a:effectLst/>
                        </a:rPr>
                        <a:t>分</a:t>
                      </a:r>
                      <a:r>
                        <a:rPr lang="ja-JP" altLang="en-US" sz="1200" u="sng" strike="noStrike" dirty="0" smtClean="0">
                          <a:solidFill>
                            <a:srgbClr val="FF0000"/>
                          </a:solidFill>
                          <a:effectLst/>
                        </a:rPr>
                        <a:t>の</a:t>
                      </a:r>
                      <a:r>
                        <a:rPr lang="en-US" altLang="ja-JP" sz="1200" u="sng" strike="noStrike" smtClean="0">
                          <a:solidFill>
                            <a:srgbClr val="FF0000"/>
                          </a:solidFill>
                          <a:effectLst/>
                        </a:rPr>
                        <a:t>40</a:t>
                      </a:r>
                      <a:r>
                        <a:rPr lang="ja-JP" altLang="en-US" sz="1200" u="sng" strike="noStrike" smtClean="0">
                          <a:solidFill>
                            <a:srgbClr val="FF0000"/>
                          </a:solidFill>
                          <a:effectLst/>
                        </a:rPr>
                        <a:t>以上</a:t>
                      </a:r>
                      <a:r>
                        <a:rPr lang="ja-JP" altLang="en-US" sz="1200" u="none" strike="noStrike" dirty="0">
                          <a:effectLst/>
                        </a:rPr>
                        <a:t>であること。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（６）当該</a:t>
                      </a:r>
                      <a:r>
                        <a:rPr lang="ja-JP" altLang="en-US" sz="1200" u="none" strike="noStrike" dirty="0">
                          <a:effectLst/>
                        </a:rPr>
                        <a:t>指定居宅介護支援事業所における介護支援専門員に対し、計画的に研修を実施していること。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smtClean="0">
                          <a:effectLst/>
                        </a:rPr>
                        <a:t>〇</a:t>
                      </a: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smtClean="0">
                          <a:effectLst/>
                        </a:rPr>
                        <a:t>〇</a:t>
                      </a: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（７）地域</a:t>
                      </a:r>
                      <a:r>
                        <a:rPr lang="ja-JP" altLang="en-US" sz="1200" u="none" strike="noStrike" dirty="0">
                          <a:effectLst/>
                        </a:rPr>
                        <a:t>包括支援センターから支援が困難な事例を紹介された場合においても、当該支援が困難な事例に係る者に指定居宅介護支援を提供していること。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smtClean="0">
                          <a:effectLst/>
                        </a:rPr>
                        <a:t>〇</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smtClean="0">
                          <a:effectLst/>
                        </a:rPr>
                        <a:t>〇</a:t>
                      </a: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（８）地域</a:t>
                      </a:r>
                      <a:r>
                        <a:rPr lang="ja-JP" altLang="en-US" sz="1200" u="none" strike="noStrike" dirty="0">
                          <a:effectLst/>
                        </a:rPr>
                        <a:t>包括支援センター等が実施する事例検討会等に参加していること。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　</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（９）居宅</a:t>
                      </a:r>
                      <a:r>
                        <a:rPr lang="ja-JP" altLang="en-US" sz="1200" u="none" strike="noStrike" dirty="0">
                          <a:effectLst/>
                        </a:rPr>
                        <a:t>介護支援費に係る運営基準減算又は特定事業所集中減算の適用を受けていないこと。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493704">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（１０）指定</a:t>
                      </a:r>
                      <a:r>
                        <a:rPr lang="ja-JP" altLang="en-US" sz="1200" u="none" strike="noStrike" dirty="0">
                          <a:effectLst/>
                        </a:rPr>
                        <a:t>居宅介護支援事業所において指定居宅介護支援を行う利用者数が当該指定居宅介護支援事業所の介護支援専門員１人当たり</a:t>
                      </a:r>
                      <a:r>
                        <a:rPr lang="en-US" altLang="ja-JP" sz="1200" u="none" strike="noStrike" dirty="0">
                          <a:effectLst/>
                        </a:rPr>
                        <a:t>40</a:t>
                      </a:r>
                      <a:r>
                        <a:rPr lang="ja-JP" altLang="en-US" sz="1200" u="none" strike="noStrike" dirty="0">
                          <a:effectLst/>
                        </a:rPr>
                        <a:t>名未満であること。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r h="1250192">
                <a:tc>
                  <a:txBody>
                    <a:bodyPr/>
                    <a:lstStyle/>
                    <a:p>
                      <a:pPr algn="r" fontAlgn="ctr"/>
                      <a:r>
                        <a:rPr lang="ja-JP" altLang="en-US" sz="1400" u="none" strike="noStrike">
                          <a:effectLst/>
                        </a:rPr>
                        <a:t>　</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l" fontAlgn="ctr"/>
                      <a:r>
                        <a:rPr lang="ja-JP" altLang="en-US" sz="1200" u="none" strike="noStrike" dirty="0" smtClean="0">
                          <a:effectLst/>
                        </a:rPr>
                        <a:t>（１１）法</a:t>
                      </a:r>
                      <a:r>
                        <a:rPr lang="ja-JP" altLang="en-US" sz="1200" u="none" strike="noStrike" dirty="0">
                          <a:effectLst/>
                        </a:rPr>
                        <a:t>第六十九条の二第一項に規定する介護支援専門員実務研修における科目「ケアマネジメントの基礎技術に関する実習」等に協力又は協力体制を確保していること。（平成二十八年度の介護支援専門員実務研修受講試験の合格発表の日から適用）</a:t>
                      </a:r>
                      <a:endParaRPr lang="ja-JP" altLang="en-US" sz="12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a:effectLst/>
                        </a:rPr>
                        <a:t>○</a:t>
                      </a:r>
                      <a:endParaRPr lang="ja-JP" altLang="en-US" sz="1400" b="0" i="0" u="none" strike="noStrike">
                        <a:effectLst/>
                        <a:latin typeface="HG丸ｺﾞｼｯｸM-PRO" panose="020F0600000000000000" pitchFamily="50" charset="-128"/>
                        <a:ea typeface="HG丸ｺﾞｼｯｸM-PRO" panose="020F0600000000000000" pitchFamily="50" charset="-128"/>
                      </a:endParaRPr>
                    </a:p>
                  </a:txBody>
                  <a:tcPr marL="5493" marR="5493" marT="5493" marB="0" anchor="ctr"/>
                </a:tc>
                <a:tc>
                  <a:txBody>
                    <a:bodyPr/>
                    <a:lstStyle/>
                    <a:p>
                      <a:pPr algn="ctr" fontAlgn="ctr"/>
                      <a:r>
                        <a:rPr lang="ja-JP" altLang="en-US" sz="1400" u="none" strike="noStrike" dirty="0">
                          <a:effectLst/>
                        </a:rPr>
                        <a:t>○</a:t>
                      </a:r>
                      <a:endParaRPr lang="ja-JP" altLang="en-US" sz="1400" b="0" i="0" u="none" strike="noStrike" dirty="0">
                        <a:effectLst/>
                        <a:latin typeface="HG丸ｺﾞｼｯｸM-PRO" panose="020F0600000000000000" pitchFamily="50" charset="-128"/>
                        <a:ea typeface="HG丸ｺﾞｼｯｸM-PRO" panose="020F0600000000000000" pitchFamily="50" charset="-128"/>
                      </a:endParaRPr>
                    </a:p>
                  </a:txBody>
                  <a:tcPr marL="5493" marR="5493" marT="5493" marB="0" anchor="ctr"/>
                </a:tc>
              </a:tr>
            </a:tbl>
          </a:graphicData>
        </a:graphic>
      </p:graphicFrame>
    </p:spTree>
    <p:extLst>
      <p:ext uri="{BB962C8B-B14F-4D97-AF65-F5344CB8AC3E}">
        <p14:creationId xmlns:p14="http://schemas.microsoft.com/office/powerpoint/2010/main" val="354093058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予防計画費</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a:t>介護予防支援に係る新総合事業の導入に伴う基本報酬の見直し</a:t>
            </a:r>
          </a:p>
          <a:p>
            <a:r>
              <a:rPr lang="ja-JP" altLang="en-US" sz="2400" dirty="0"/>
              <a:t>介護予防支援について、「介護予防・日常生活支援総合事業（以下「新総合事業」</a:t>
            </a:r>
            <a:r>
              <a:rPr lang="ja-JP" altLang="en-US" sz="2400" dirty="0" smtClean="0"/>
              <a:t>という</a:t>
            </a:r>
            <a:r>
              <a:rPr lang="ja-JP" altLang="en-US" sz="2400" dirty="0"/>
              <a:t>。）」の導入に伴い、介護予防サービス計画には、指定事業所により提供される</a:t>
            </a:r>
            <a:r>
              <a:rPr lang="ja-JP" altLang="en-US" sz="2400" dirty="0" smtClean="0"/>
              <a:t>サービス</a:t>
            </a:r>
            <a:r>
              <a:rPr lang="ja-JP" altLang="en-US" sz="2400" dirty="0"/>
              <a:t>と、多様な主体により多様なサービス形態で提供される新総合事業の</a:t>
            </a:r>
            <a:r>
              <a:rPr lang="ja-JP" altLang="en-US" sz="2400" dirty="0" smtClean="0"/>
              <a:t>サービスを</a:t>
            </a:r>
            <a:r>
              <a:rPr lang="ja-JP" altLang="en-US" sz="2400" dirty="0"/>
              <a:t>位置づけることを踏まえ、基本報酬において適正に評価する。</a:t>
            </a:r>
          </a:p>
          <a:p>
            <a:r>
              <a:rPr lang="ja-JP" altLang="en-US" sz="2400" dirty="0"/>
              <a:t>介護予防支援費（１月につき） </a:t>
            </a:r>
            <a:r>
              <a:rPr lang="en-US" altLang="ja-JP" sz="2400" dirty="0"/>
              <a:t>414 </a:t>
            </a:r>
            <a:r>
              <a:rPr lang="ja-JP" altLang="en-US" sz="2400" dirty="0"/>
              <a:t>単位 ⇒ </a:t>
            </a:r>
            <a:r>
              <a:rPr lang="en-US" altLang="ja-JP" sz="2400" dirty="0"/>
              <a:t>430 </a:t>
            </a:r>
            <a:r>
              <a:rPr lang="ja-JP" altLang="en-US" sz="2400" dirty="0"/>
              <a:t>単位</a:t>
            </a:r>
            <a:endParaRPr kumimoji="1" lang="ja-JP" altLang="en-US" sz="2400" dirty="0"/>
          </a:p>
        </p:txBody>
      </p:sp>
    </p:spTree>
    <p:extLst>
      <p:ext uri="{BB962C8B-B14F-4D97-AF65-F5344CB8AC3E}">
        <p14:creationId xmlns:p14="http://schemas.microsoft.com/office/powerpoint/2010/main" val="387727060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居宅介護支援事業所とサービス事業所の</a:t>
            </a:r>
            <a:r>
              <a:rPr lang="ja-JP" altLang="en-US" sz="2800" dirty="0" smtClean="0"/>
              <a:t>連携</a:t>
            </a:r>
            <a:endParaRPr kumimoji="1" lang="ja-JP" altLang="en-US" sz="2800" dirty="0"/>
          </a:p>
        </p:txBody>
      </p:sp>
      <p:sp>
        <p:nvSpPr>
          <p:cNvPr id="3" name="コンテンツ プレースホルダー 2"/>
          <p:cNvSpPr>
            <a:spLocks noGrp="1"/>
          </p:cNvSpPr>
          <p:nvPr>
            <p:ph idx="1"/>
          </p:nvPr>
        </p:nvSpPr>
        <p:spPr/>
        <p:txBody>
          <a:bodyPr/>
          <a:lstStyle/>
          <a:p>
            <a:r>
              <a:rPr lang="ja-JP" altLang="en-US" dirty="0" smtClean="0"/>
              <a:t>居宅</a:t>
            </a:r>
            <a:r>
              <a:rPr lang="ja-JP" altLang="en-US" dirty="0"/>
              <a:t>介護支援事業所と指定居宅サービス等の事業所の意識の共有を図る観点から</a:t>
            </a:r>
            <a:r>
              <a:rPr lang="ja-JP" altLang="en-US" dirty="0" smtClean="0"/>
              <a:t>、介護</a:t>
            </a:r>
            <a:r>
              <a:rPr lang="ja-JP" altLang="en-US" dirty="0"/>
              <a:t>支援専門員は、居宅サービス計画に位置づけた</a:t>
            </a:r>
            <a:r>
              <a:rPr lang="ja-JP" altLang="en-US" u="sng" dirty="0">
                <a:solidFill>
                  <a:srgbClr val="FF0000"/>
                </a:solidFill>
              </a:rPr>
              <a:t>指定居宅サービス等の担当者</a:t>
            </a:r>
            <a:r>
              <a:rPr lang="ja-JP" altLang="en-US" u="sng" dirty="0" smtClean="0">
                <a:solidFill>
                  <a:srgbClr val="FF0000"/>
                </a:solidFill>
              </a:rPr>
              <a:t>から個別</a:t>
            </a:r>
            <a:r>
              <a:rPr lang="ja-JP" altLang="en-US" u="sng" dirty="0">
                <a:solidFill>
                  <a:srgbClr val="FF0000"/>
                </a:solidFill>
              </a:rPr>
              <a:t>サービス計画の提出を求めることとする。</a:t>
            </a:r>
            <a:endParaRPr kumimoji="1" lang="ja-JP" altLang="en-US" u="sng" dirty="0">
              <a:solidFill>
                <a:srgbClr val="FF0000"/>
              </a:solidFill>
            </a:endParaRPr>
          </a:p>
        </p:txBody>
      </p:sp>
    </p:spTree>
    <p:extLst>
      <p:ext uri="{BB962C8B-B14F-4D97-AF65-F5344CB8AC3E}">
        <p14:creationId xmlns:p14="http://schemas.microsoft.com/office/powerpoint/2010/main" val="357183190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地域ケア会議における関係者間の情報</a:t>
            </a:r>
            <a:r>
              <a:rPr lang="ja-JP" altLang="en-US" sz="3200" dirty="0" smtClean="0"/>
              <a:t>共有</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smtClean="0"/>
              <a:t>今般</a:t>
            </a:r>
            <a:r>
              <a:rPr lang="ja-JP" altLang="en-US" dirty="0"/>
              <a:t>の制度改正で介護保険法上に位置づけた地域ケア会議において、個別の</a:t>
            </a:r>
            <a:r>
              <a:rPr lang="ja-JP" altLang="en-US" dirty="0" smtClean="0"/>
              <a:t>ケアマネジメント</a:t>
            </a:r>
            <a:r>
              <a:rPr lang="ja-JP" altLang="en-US" dirty="0"/>
              <a:t>の事例の提供の求めがあった場合には、これに協力するよう努めること</a:t>
            </a:r>
            <a:r>
              <a:rPr lang="ja-JP" altLang="en-US" dirty="0" smtClean="0"/>
              <a:t>とする</a:t>
            </a:r>
            <a:r>
              <a:rPr lang="ja-JP" altLang="en-US" dirty="0"/>
              <a:t>。</a:t>
            </a:r>
            <a:endParaRPr kumimoji="1" lang="ja-JP" altLang="en-US" dirty="0"/>
          </a:p>
        </p:txBody>
      </p:sp>
    </p:spTree>
    <p:extLst>
      <p:ext uri="{BB962C8B-B14F-4D97-AF65-F5344CB8AC3E}">
        <p14:creationId xmlns:p14="http://schemas.microsoft.com/office/powerpoint/2010/main" val="208918262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居宅介護支援事業所まとめ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事業所によって、増収のところ減収のところが出ます。</a:t>
            </a:r>
            <a:endParaRPr kumimoji="1" lang="en-US" altLang="ja-JP" dirty="0" smtClean="0"/>
          </a:p>
          <a:p>
            <a:r>
              <a:rPr lang="ja-JP" altLang="en-US" dirty="0" smtClean="0"/>
              <a:t>主任ケアマネを確保しましょう</a:t>
            </a:r>
            <a:endParaRPr lang="en-US" altLang="ja-JP" dirty="0" smtClean="0"/>
          </a:p>
          <a:p>
            <a:r>
              <a:rPr kumimoji="1" lang="ja-JP" altLang="en-US" dirty="0" smtClean="0"/>
              <a:t>個別サービス</a:t>
            </a:r>
            <a:r>
              <a:rPr kumimoji="1" lang="ja-JP" altLang="en-US" dirty="0"/>
              <a:t>計画</a:t>
            </a:r>
            <a:r>
              <a:rPr kumimoji="1" lang="ja-JP" altLang="en-US" dirty="0" smtClean="0"/>
              <a:t>を集めなくてはなりません</a:t>
            </a:r>
            <a:endParaRPr kumimoji="1" lang="en-US" altLang="ja-JP" dirty="0" smtClean="0"/>
          </a:p>
          <a:p>
            <a:r>
              <a:rPr lang="ja-JP" altLang="en-US" dirty="0" smtClean="0"/>
              <a:t>地域ケア</a:t>
            </a:r>
            <a:r>
              <a:rPr lang="ja-JP" altLang="en-US" dirty="0"/>
              <a:t>会議</a:t>
            </a:r>
            <a:r>
              <a:rPr lang="ja-JP" altLang="en-US" dirty="0" smtClean="0"/>
              <a:t>に出なくてはなりません。</a:t>
            </a:r>
            <a:endParaRPr kumimoji="1" lang="ja-JP" altLang="en-US" dirty="0"/>
          </a:p>
        </p:txBody>
      </p:sp>
    </p:spTree>
    <p:extLst>
      <p:ext uri="{BB962C8B-B14F-4D97-AF65-F5344CB8AC3E}">
        <p14:creationId xmlns:p14="http://schemas.microsoft.com/office/powerpoint/2010/main" val="19943816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グループホーム</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7995421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コンテンツ プレースホルダー 4"/>
          <p:cNvSpPr>
            <a:spLocks noGrp="1"/>
          </p:cNvSpPr>
          <p:nvPr>
            <p:ph idx="1"/>
          </p:nvPr>
        </p:nvSpPr>
        <p:spPr>
          <a:xfrm>
            <a:off x="0" y="1676400"/>
            <a:ext cx="9144000" cy="4419600"/>
          </a:xfrm>
        </p:spPr>
        <p:txBody>
          <a:bodyPr/>
          <a:lstStyle/>
          <a:p>
            <a:r>
              <a:rPr lang="ja-JP" altLang="en-US" dirty="0"/>
              <a:t>認知症対応型共同生活介護費（</a:t>
            </a:r>
            <a:r>
              <a:rPr lang="en-US" altLang="ja-JP" dirty="0"/>
              <a:t>Ⅱ</a:t>
            </a:r>
            <a:r>
              <a:rPr lang="ja-JP" altLang="en-US" dirty="0"/>
              <a:t>）</a:t>
            </a:r>
            <a:r>
              <a:rPr lang="en-US" altLang="ja-JP" dirty="0"/>
              <a:t>2 </a:t>
            </a:r>
            <a:r>
              <a:rPr lang="ja-JP" altLang="en-US" dirty="0"/>
              <a:t>ユニット以上</a:t>
            </a:r>
          </a:p>
          <a:p>
            <a:r>
              <a:rPr lang="zh-TW" altLang="en-US" dirty="0"/>
              <a:t>（現行</a:t>
            </a:r>
            <a:r>
              <a:rPr lang="zh-TW" altLang="en-US" dirty="0" smtClean="0"/>
              <a:t>）</a:t>
            </a:r>
            <a:r>
              <a:rPr lang="ja-JP" altLang="en-US" dirty="0" smtClean="0"/>
              <a:t>　　　　　　　　　　　　　</a:t>
            </a:r>
            <a:r>
              <a:rPr lang="zh-TW" altLang="en-US" dirty="0" smtClean="0"/>
              <a:t> </a:t>
            </a:r>
            <a:r>
              <a:rPr lang="zh-TW" altLang="en-US" dirty="0"/>
              <a:t>（改定案）</a:t>
            </a:r>
          </a:p>
          <a:p>
            <a:r>
              <a:rPr lang="zh-TW" altLang="en-US" dirty="0"/>
              <a:t>要介護１ </a:t>
            </a:r>
            <a:r>
              <a:rPr lang="en-US" altLang="zh-TW" dirty="0"/>
              <a:t>792 </a:t>
            </a:r>
            <a:r>
              <a:rPr lang="zh-TW" altLang="en-US" dirty="0"/>
              <a:t>単位／日 </a:t>
            </a:r>
            <a:r>
              <a:rPr lang="ja-JP" altLang="en-US" dirty="0" smtClean="0"/>
              <a:t>　　</a:t>
            </a:r>
            <a:r>
              <a:rPr lang="en-US" altLang="zh-TW" dirty="0" smtClean="0"/>
              <a:t>747 </a:t>
            </a:r>
            <a:r>
              <a:rPr lang="zh-TW" altLang="en-US" dirty="0"/>
              <a:t>単位／日</a:t>
            </a:r>
          </a:p>
          <a:p>
            <a:r>
              <a:rPr lang="zh-TW" altLang="en-US" dirty="0"/>
              <a:t>要介護２ </a:t>
            </a:r>
            <a:r>
              <a:rPr lang="en-US" altLang="zh-TW" dirty="0"/>
              <a:t>830 </a:t>
            </a:r>
            <a:r>
              <a:rPr lang="zh-TW" altLang="en-US" dirty="0"/>
              <a:t>単位／日 </a:t>
            </a:r>
            <a:r>
              <a:rPr lang="ja-JP" altLang="en-US" dirty="0" smtClean="0"/>
              <a:t>　　</a:t>
            </a:r>
            <a:r>
              <a:rPr lang="en-US" altLang="zh-TW" dirty="0" smtClean="0"/>
              <a:t>782 </a:t>
            </a:r>
            <a:r>
              <a:rPr lang="zh-TW" altLang="en-US" dirty="0"/>
              <a:t>単位／日</a:t>
            </a:r>
          </a:p>
          <a:p>
            <a:r>
              <a:rPr lang="zh-TW" altLang="en-US" dirty="0"/>
              <a:t>要介護３ </a:t>
            </a:r>
            <a:r>
              <a:rPr lang="en-US" altLang="zh-TW" dirty="0"/>
              <a:t>855 </a:t>
            </a:r>
            <a:r>
              <a:rPr lang="zh-TW" altLang="en-US" dirty="0"/>
              <a:t>単位／日 ⇒ </a:t>
            </a:r>
            <a:r>
              <a:rPr lang="en-US" altLang="zh-TW" dirty="0"/>
              <a:t>806 </a:t>
            </a:r>
            <a:r>
              <a:rPr lang="zh-TW" altLang="en-US" dirty="0"/>
              <a:t>単位／日</a:t>
            </a:r>
          </a:p>
          <a:p>
            <a:r>
              <a:rPr lang="zh-TW" altLang="en-US" dirty="0"/>
              <a:t>要介護４ </a:t>
            </a:r>
            <a:r>
              <a:rPr lang="en-US" altLang="zh-TW" dirty="0"/>
              <a:t>872 </a:t>
            </a:r>
            <a:r>
              <a:rPr lang="zh-TW" altLang="en-US" dirty="0"/>
              <a:t>単位／日 </a:t>
            </a:r>
            <a:r>
              <a:rPr lang="ja-JP" altLang="en-US" dirty="0" smtClean="0"/>
              <a:t>　　</a:t>
            </a:r>
            <a:r>
              <a:rPr lang="en-US" altLang="zh-TW" dirty="0" smtClean="0"/>
              <a:t>822 </a:t>
            </a:r>
            <a:r>
              <a:rPr lang="zh-TW" altLang="en-US" dirty="0"/>
              <a:t>単位／日</a:t>
            </a:r>
          </a:p>
          <a:p>
            <a:r>
              <a:rPr lang="zh-TW" altLang="en-US" dirty="0"/>
              <a:t>要介護５ </a:t>
            </a:r>
            <a:r>
              <a:rPr lang="en-US" altLang="zh-TW" dirty="0"/>
              <a:t>890 </a:t>
            </a:r>
            <a:r>
              <a:rPr lang="zh-TW" altLang="en-US" dirty="0"/>
              <a:t>単位／</a:t>
            </a:r>
            <a:r>
              <a:rPr lang="zh-TW" altLang="en-US" dirty="0" smtClean="0"/>
              <a:t>日</a:t>
            </a:r>
            <a:r>
              <a:rPr lang="ja-JP" altLang="en-US" dirty="0" smtClean="0"/>
              <a:t>　　</a:t>
            </a:r>
            <a:r>
              <a:rPr lang="zh-TW" altLang="en-US" dirty="0" smtClean="0"/>
              <a:t> </a:t>
            </a:r>
            <a:r>
              <a:rPr lang="en-US" altLang="zh-TW" dirty="0"/>
              <a:t>838 </a:t>
            </a:r>
            <a:r>
              <a:rPr lang="zh-TW" altLang="en-US" dirty="0"/>
              <a:t>単位／日</a:t>
            </a:r>
            <a:endParaRPr kumimoji="1" lang="ja-JP" altLang="en-US" dirty="0"/>
          </a:p>
        </p:txBody>
      </p:sp>
    </p:spTree>
    <p:extLst>
      <p:ext uri="{BB962C8B-B14F-4D97-AF65-F5344CB8AC3E}">
        <p14:creationId xmlns:p14="http://schemas.microsoft.com/office/powerpoint/2010/main" val="366244922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zh-TW" altLang="en-US" dirty="0"/>
              <a:t>要介護３ </a:t>
            </a:r>
            <a:r>
              <a:rPr lang="en-US" altLang="zh-TW" dirty="0"/>
              <a:t>855 </a:t>
            </a:r>
            <a:r>
              <a:rPr lang="zh-TW" altLang="en-US" dirty="0"/>
              <a:t>単位／日 ⇒ </a:t>
            </a:r>
            <a:r>
              <a:rPr lang="en-US" altLang="zh-TW" dirty="0"/>
              <a:t>806 </a:t>
            </a:r>
            <a:r>
              <a:rPr lang="zh-TW" altLang="en-US" dirty="0"/>
              <a:t>単位／</a:t>
            </a:r>
            <a:r>
              <a:rPr lang="zh-TW" altLang="en-US" dirty="0" smtClean="0"/>
              <a:t>日</a:t>
            </a:r>
            <a:endParaRPr lang="en-US" altLang="zh-TW" dirty="0" smtClean="0"/>
          </a:p>
          <a:p>
            <a:endParaRPr lang="en-US" altLang="zh-TW" dirty="0"/>
          </a:p>
          <a:p>
            <a:endParaRPr lang="zh-TW" altLang="en-US" dirty="0"/>
          </a:p>
          <a:p>
            <a:r>
              <a:rPr kumimoji="1" lang="ja-JP" altLang="en-US" dirty="0" smtClean="0"/>
              <a:t>４９単位減</a:t>
            </a:r>
            <a:endParaRPr kumimoji="1" lang="en-US" altLang="ja-JP" dirty="0" smtClean="0"/>
          </a:p>
          <a:p>
            <a:r>
              <a:rPr lang="ja-JP" altLang="en-US" dirty="0" smtClean="0"/>
              <a:t>－５．７％</a:t>
            </a:r>
            <a:endParaRPr kumimoji="1" lang="ja-JP" altLang="en-US" dirty="0"/>
          </a:p>
        </p:txBody>
      </p:sp>
    </p:spTree>
    <p:extLst>
      <p:ext uri="{BB962C8B-B14F-4D97-AF65-F5344CB8AC3E}">
        <p14:creationId xmlns:p14="http://schemas.microsoft.com/office/powerpoint/2010/main" val="122849207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介護職員処遇改善加算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介護職員処遇改善加算の新しい加算率</a:t>
            </a:r>
          </a:p>
          <a:p>
            <a:r>
              <a:rPr lang="ja-JP" altLang="en-US" dirty="0"/>
              <a:t>加算（</a:t>
            </a:r>
            <a:r>
              <a:rPr lang="en-US" altLang="ja-JP" dirty="0"/>
              <a:t>Ⅰ</a:t>
            </a:r>
            <a:r>
              <a:rPr lang="ja-JP" altLang="en-US" dirty="0"/>
              <a:t>）：</a:t>
            </a:r>
            <a:r>
              <a:rPr lang="en-US" altLang="ja-JP" dirty="0"/>
              <a:t>8.3</a:t>
            </a:r>
            <a:r>
              <a:rPr lang="ja-JP" altLang="en-US" dirty="0"/>
              <a:t>％</a:t>
            </a:r>
          </a:p>
          <a:p>
            <a:r>
              <a:rPr lang="ja-JP" altLang="en-US" dirty="0"/>
              <a:t>加算（</a:t>
            </a:r>
            <a:r>
              <a:rPr lang="en-US" altLang="ja-JP" dirty="0"/>
              <a:t>Ⅱ</a:t>
            </a:r>
            <a:r>
              <a:rPr lang="ja-JP" altLang="en-US" dirty="0"/>
              <a:t>）：</a:t>
            </a:r>
            <a:r>
              <a:rPr lang="en-US" altLang="ja-JP" dirty="0"/>
              <a:t>4.6</a:t>
            </a:r>
            <a:r>
              <a:rPr lang="ja-JP" altLang="en-US" dirty="0"/>
              <a:t>％</a:t>
            </a:r>
            <a:endParaRPr kumimoji="1" lang="ja-JP" altLang="en-US" dirty="0"/>
          </a:p>
        </p:txBody>
      </p:sp>
    </p:spTree>
    <p:extLst>
      <p:ext uri="{BB962C8B-B14F-4D97-AF65-F5344CB8AC3E}">
        <p14:creationId xmlns:p14="http://schemas.microsoft.com/office/powerpoint/2010/main" val="180663414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夜間の支援体制の</a:t>
            </a:r>
            <a:r>
              <a:rPr lang="ja-JP" altLang="en-US" dirty="0" smtClean="0"/>
              <a:t>充実</a:t>
            </a:r>
            <a:endParaRPr kumimoji="1" lang="ja-JP" altLang="en-US" dirty="0"/>
          </a:p>
        </p:txBody>
      </p:sp>
      <p:sp>
        <p:nvSpPr>
          <p:cNvPr id="3" name="コンテンツ プレースホルダー 2"/>
          <p:cNvSpPr>
            <a:spLocks noGrp="1"/>
          </p:cNvSpPr>
          <p:nvPr>
            <p:ph idx="1"/>
          </p:nvPr>
        </p:nvSpPr>
        <p:spPr>
          <a:xfrm>
            <a:off x="0" y="1676400"/>
            <a:ext cx="9144000" cy="4848944"/>
          </a:xfrm>
        </p:spPr>
        <p:txBody>
          <a:bodyPr/>
          <a:lstStyle/>
          <a:p>
            <a:r>
              <a:rPr lang="ja-JP" altLang="en-US" sz="2800" dirty="0" smtClean="0"/>
              <a:t>夜間</a:t>
            </a:r>
            <a:r>
              <a:rPr lang="ja-JP" altLang="en-US" sz="2800" dirty="0"/>
              <a:t>における利用者の安全確保の強化を更に推進する観点から、事業所に</a:t>
            </a:r>
            <a:r>
              <a:rPr lang="ja-JP" altLang="en-US" sz="2800" dirty="0" smtClean="0"/>
              <a:t>おける夜間</a:t>
            </a:r>
            <a:r>
              <a:rPr lang="ja-JP" altLang="en-US" sz="2800" dirty="0"/>
              <a:t>勤務体制の実態を踏まえ、現在は評価の対象となっていない宿直職員による</a:t>
            </a:r>
            <a:r>
              <a:rPr lang="ja-JP" altLang="en-US" sz="2800" dirty="0" smtClean="0"/>
              <a:t>夜間</a:t>
            </a:r>
            <a:r>
              <a:rPr lang="ja-JP" altLang="en-US" sz="2800" dirty="0"/>
              <a:t>の加配を新たに評価するため、「夜間支援体制加算」を創設する。</a:t>
            </a:r>
          </a:p>
          <a:p>
            <a:r>
              <a:rPr lang="ja-JP" altLang="en-US" sz="2800" dirty="0"/>
              <a:t>注）現行の夜間ケア加算は廃止する</a:t>
            </a:r>
            <a:r>
              <a:rPr lang="ja-JP" altLang="en-US" sz="2800" dirty="0" smtClean="0"/>
              <a:t>。</a:t>
            </a:r>
            <a:endParaRPr lang="ja-JP" altLang="en-US" sz="2800" dirty="0"/>
          </a:p>
          <a:p>
            <a:r>
              <a:rPr lang="ja-JP" altLang="en-US" sz="2800" dirty="0"/>
              <a:t>夜間支援体制加算（</a:t>
            </a:r>
            <a:r>
              <a:rPr lang="en-US" altLang="ja-JP" sz="2800" dirty="0"/>
              <a:t>Ⅰ</a:t>
            </a:r>
            <a:r>
              <a:rPr lang="ja-JP" altLang="en-US" sz="2800" dirty="0"/>
              <a:t>）</a:t>
            </a:r>
            <a:r>
              <a:rPr lang="en-US" altLang="ja-JP" sz="2800" dirty="0"/>
              <a:t>1 </a:t>
            </a:r>
            <a:r>
              <a:rPr lang="ja-JP" altLang="en-US" sz="2800" dirty="0"/>
              <a:t>ユニット ５０単位／日</a:t>
            </a:r>
          </a:p>
          <a:p>
            <a:r>
              <a:rPr lang="ja-JP" altLang="en-US" sz="2800" dirty="0"/>
              <a:t>夜間支援体制加算（</a:t>
            </a:r>
            <a:r>
              <a:rPr lang="en-US" altLang="ja-JP" sz="2800" dirty="0"/>
              <a:t>Ⅱ</a:t>
            </a:r>
            <a:r>
              <a:rPr lang="ja-JP" altLang="en-US" sz="2800" dirty="0"/>
              <a:t>）２ユニット以上 ２５単位／</a:t>
            </a:r>
            <a:r>
              <a:rPr lang="ja-JP" altLang="en-US" sz="2800" dirty="0" smtClean="0"/>
              <a:t>日</a:t>
            </a:r>
            <a:endParaRPr lang="en-US" altLang="ja-JP" sz="2800" dirty="0" smtClean="0"/>
          </a:p>
          <a:p>
            <a:endParaRPr kumimoji="1" lang="en-US" altLang="ja-JP" sz="2800" dirty="0"/>
          </a:p>
          <a:p>
            <a:r>
              <a:rPr lang="ja-JP" altLang="en-US" sz="2800" dirty="0" smtClean="0"/>
              <a:t>宿直でよくなった</a:t>
            </a:r>
            <a:endParaRPr kumimoji="1" lang="ja-JP" altLang="en-US" sz="2800" dirty="0"/>
          </a:p>
        </p:txBody>
      </p:sp>
    </p:spTree>
    <p:extLst>
      <p:ext uri="{BB962C8B-B14F-4D97-AF65-F5344CB8AC3E}">
        <p14:creationId xmlns:p14="http://schemas.microsoft.com/office/powerpoint/2010/main" val="3865600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処遇改善加算の考え方</a:t>
            </a:r>
            <a:endParaRPr kumimoji="1" lang="ja-JP" altLang="en-US" dirty="0"/>
          </a:p>
        </p:txBody>
      </p:sp>
      <p:sp>
        <p:nvSpPr>
          <p:cNvPr id="3" name="コンテンツ プレースホルダー 2"/>
          <p:cNvSpPr>
            <a:spLocks noGrp="1"/>
          </p:cNvSpPr>
          <p:nvPr>
            <p:ph idx="1"/>
          </p:nvPr>
        </p:nvSpPr>
        <p:spPr>
          <a:xfrm>
            <a:off x="685800" y="1676400"/>
            <a:ext cx="5686400" cy="240432"/>
          </a:xfrm>
        </p:spPr>
        <p:txBody>
          <a:bodyPr/>
          <a:lstStyle/>
          <a:p>
            <a:endParaRPr kumimoji="1" lang="ja-JP" altLang="en-US" dirty="0"/>
          </a:p>
        </p:txBody>
      </p:sp>
      <p:sp>
        <p:nvSpPr>
          <p:cNvPr id="4" name="正方形/長方形 3"/>
          <p:cNvSpPr/>
          <p:nvPr/>
        </p:nvSpPr>
        <p:spPr>
          <a:xfrm>
            <a:off x="971600" y="4077072"/>
            <a:ext cx="331236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本来の給与</a:t>
            </a:r>
            <a:endParaRPr kumimoji="1" lang="ja-JP" altLang="en-US" dirty="0">
              <a:solidFill>
                <a:schemeClr val="tx1"/>
              </a:solidFill>
            </a:endParaRPr>
          </a:p>
        </p:txBody>
      </p:sp>
      <p:sp>
        <p:nvSpPr>
          <p:cNvPr id="5" name="正方形/長方形 4"/>
          <p:cNvSpPr/>
          <p:nvPr/>
        </p:nvSpPr>
        <p:spPr>
          <a:xfrm>
            <a:off x="971600" y="3429000"/>
            <a:ext cx="3312368"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20</a:t>
            </a:r>
            <a:r>
              <a:rPr lang="ja-JP" altLang="en-US" dirty="0" smtClean="0">
                <a:solidFill>
                  <a:schemeClr val="tx1"/>
                </a:solidFill>
              </a:rPr>
              <a:t>年</a:t>
            </a:r>
            <a:r>
              <a:rPr lang="en-US" altLang="ja-JP" dirty="0" smtClean="0">
                <a:solidFill>
                  <a:schemeClr val="tx1"/>
                </a:solidFill>
              </a:rPr>
              <a:t>10</a:t>
            </a:r>
            <a:r>
              <a:rPr lang="ja-JP" altLang="en-US" dirty="0" smtClean="0">
                <a:solidFill>
                  <a:schemeClr val="tx1"/>
                </a:solidFill>
              </a:rPr>
              <a:t>月からの改善分（</a:t>
            </a:r>
            <a:r>
              <a:rPr lang="en-US" altLang="ja-JP" dirty="0" smtClean="0">
                <a:solidFill>
                  <a:schemeClr val="tx1"/>
                </a:solidFill>
              </a:rPr>
              <a:t>1</a:t>
            </a:r>
            <a:r>
              <a:rPr lang="ja-JP" altLang="en-US" dirty="0" smtClean="0">
                <a:solidFill>
                  <a:schemeClr val="tx1"/>
                </a:solidFill>
              </a:rPr>
              <a:t>万</a:t>
            </a:r>
            <a:r>
              <a:rPr lang="en-US" altLang="ja-JP" dirty="0" smtClean="0">
                <a:solidFill>
                  <a:schemeClr val="tx1"/>
                </a:solidFill>
              </a:rPr>
              <a:t>5</a:t>
            </a:r>
            <a:r>
              <a:rPr lang="ja-JP" altLang="en-US" dirty="0" smtClean="0">
                <a:solidFill>
                  <a:schemeClr val="tx1"/>
                </a:solidFill>
              </a:rPr>
              <a:t>千円相当）</a:t>
            </a:r>
            <a:endParaRPr kumimoji="1" lang="ja-JP" altLang="en-US" dirty="0">
              <a:solidFill>
                <a:schemeClr val="tx1"/>
              </a:solidFill>
            </a:endParaRPr>
          </a:p>
        </p:txBody>
      </p:sp>
      <p:sp>
        <p:nvSpPr>
          <p:cNvPr id="6" name="テキスト ボックス 5"/>
          <p:cNvSpPr txBox="1"/>
          <p:nvPr/>
        </p:nvSpPr>
        <p:spPr>
          <a:xfrm>
            <a:off x="971600" y="2780928"/>
            <a:ext cx="3312368" cy="369332"/>
          </a:xfrm>
          <a:prstGeom prst="rect">
            <a:avLst/>
          </a:prstGeom>
          <a:noFill/>
        </p:spPr>
        <p:txBody>
          <a:bodyPr wrap="square" rtlCol="0">
            <a:spAutoFit/>
          </a:bodyPr>
          <a:lstStyle/>
          <a:p>
            <a:r>
              <a:rPr kumimoji="1" lang="ja-JP" altLang="en-US" dirty="0" smtClean="0"/>
              <a:t>処遇改善加算</a:t>
            </a:r>
            <a:r>
              <a:rPr kumimoji="1" lang="en-US" altLang="ja-JP" dirty="0" smtClean="0"/>
              <a:t>Ⅱ</a:t>
            </a:r>
            <a:endParaRPr kumimoji="1" lang="ja-JP" altLang="en-US" dirty="0"/>
          </a:p>
        </p:txBody>
      </p:sp>
      <p:sp>
        <p:nvSpPr>
          <p:cNvPr id="7" name="正方形/長方形 6"/>
          <p:cNvSpPr/>
          <p:nvPr/>
        </p:nvSpPr>
        <p:spPr>
          <a:xfrm>
            <a:off x="4716016" y="4103464"/>
            <a:ext cx="331236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本来の給与</a:t>
            </a:r>
            <a:endParaRPr kumimoji="1" lang="ja-JP" altLang="en-US" dirty="0">
              <a:solidFill>
                <a:schemeClr val="tx1"/>
              </a:solidFill>
            </a:endParaRPr>
          </a:p>
        </p:txBody>
      </p:sp>
      <p:sp>
        <p:nvSpPr>
          <p:cNvPr id="8" name="正方形/長方形 7"/>
          <p:cNvSpPr/>
          <p:nvPr/>
        </p:nvSpPr>
        <p:spPr>
          <a:xfrm>
            <a:off x="4716016" y="3455392"/>
            <a:ext cx="3312368"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20</a:t>
            </a:r>
            <a:r>
              <a:rPr lang="ja-JP" altLang="en-US" dirty="0" smtClean="0">
                <a:solidFill>
                  <a:schemeClr val="tx1"/>
                </a:solidFill>
              </a:rPr>
              <a:t>年</a:t>
            </a:r>
            <a:r>
              <a:rPr lang="en-US" altLang="ja-JP" dirty="0" smtClean="0">
                <a:solidFill>
                  <a:schemeClr val="tx1"/>
                </a:solidFill>
              </a:rPr>
              <a:t>10</a:t>
            </a:r>
            <a:r>
              <a:rPr lang="ja-JP" altLang="en-US" dirty="0" smtClean="0">
                <a:solidFill>
                  <a:schemeClr val="tx1"/>
                </a:solidFill>
              </a:rPr>
              <a:t>月からの改善分（</a:t>
            </a:r>
            <a:r>
              <a:rPr lang="en-US" altLang="ja-JP" dirty="0" smtClean="0">
                <a:solidFill>
                  <a:schemeClr val="tx1"/>
                </a:solidFill>
              </a:rPr>
              <a:t>1</a:t>
            </a:r>
            <a:r>
              <a:rPr lang="ja-JP" altLang="en-US" dirty="0" smtClean="0">
                <a:solidFill>
                  <a:schemeClr val="tx1"/>
                </a:solidFill>
              </a:rPr>
              <a:t>万</a:t>
            </a:r>
            <a:r>
              <a:rPr lang="en-US" altLang="ja-JP" dirty="0" smtClean="0">
                <a:solidFill>
                  <a:schemeClr val="tx1"/>
                </a:solidFill>
              </a:rPr>
              <a:t>5</a:t>
            </a:r>
            <a:r>
              <a:rPr lang="ja-JP" altLang="en-US" dirty="0" smtClean="0">
                <a:solidFill>
                  <a:schemeClr val="tx1"/>
                </a:solidFill>
              </a:rPr>
              <a:t>千円相当）</a:t>
            </a:r>
            <a:endParaRPr kumimoji="1" lang="ja-JP" altLang="en-US" dirty="0">
              <a:solidFill>
                <a:schemeClr val="tx1"/>
              </a:solidFill>
            </a:endParaRPr>
          </a:p>
        </p:txBody>
      </p:sp>
      <p:sp>
        <p:nvSpPr>
          <p:cNvPr id="9" name="テキスト ボックス 8"/>
          <p:cNvSpPr txBox="1"/>
          <p:nvPr/>
        </p:nvSpPr>
        <p:spPr>
          <a:xfrm>
            <a:off x="4751040" y="2208436"/>
            <a:ext cx="3312368" cy="369332"/>
          </a:xfrm>
          <a:prstGeom prst="rect">
            <a:avLst/>
          </a:prstGeom>
          <a:noFill/>
        </p:spPr>
        <p:txBody>
          <a:bodyPr wrap="square" rtlCol="0">
            <a:spAutoFit/>
          </a:bodyPr>
          <a:lstStyle/>
          <a:p>
            <a:r>
              <a:rPr kumimoji="1" lang="ja-JP" altLang="en-US" dirty="0" smtClean="0"/>
              <a:t>処遇改善加算</a:t>
            </a:r>
            <a:r>
              <a:rPr lang="en-US" altLang="ja-JP" dirty="0" smtClean="0"/>
              <a:t>Ⅰ</a:t>
            </a:r>
            <a:endParaRPr kumimoji="1" lang="ja-JP" altLang="en-US" dirty="0"/>
          </a:p>
        </p:txBody>
      </p:sp>
      <p:sp>
        <p:nvSpPr>
          <p:cNvPr id="10" name="正方形/長方形 9"/>
          <p:cNvSpPr/>
          <p:nvPr/>
        </p:nvSpPr>
        <p:spPr>
          <a:xfrm>
            <a:off x="4717504" y="2807320"/>
            <a:ext cx="3312368" cy="6480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27</a:t>
            </a:r>
            <a:r>
              <a:rPr lang="ja-JP" altLang="en-US" dirty="0" smtClean="0">
                <a:solidFill>
                  <a:schemeClr val="tx1"/>
                </a:solidFill>
              </a:rPr>
              <a:t>年</a:t>
            </a:r>
            <a:r>
              <a:rPr lang="en-US" altLang="ja-JP" dirty="0" smtClean="0">
                <a:solidFill>
                  <a:schemeClr val="tx1"/>
                </a:solidFill>
              </a:rPr>
              <a:t>4</a:t>
            </a:r>
            <a:r>
              <a:rPr lang="ja-JP" altLang="en-US" dirty="0" smtClean="0">
                <a:solidFill>
                  <a:schemeClr val="tx1"/>
                </a:solidFill>
              </a:rPr>
              <a:t>月からの改善分（</a:t>
            </a:r>
            <a:r>
              <a:rPr lang="en-US" altLang="ja-JP" dirty="0" smtClean="0">
                <a:solidFill>
                  <a:schemeClr val="tx1"/>
                </a:solidFill>
              </a:rPr>
              <a:t>1</a:t>
            </a:r>
            <a:r>
              <a:rPr lang="ja-JP" altLang="en-US" dirty="0" smtClean="0">
                <a:solidFill>
                  <a:schemeClr val="tx1"/>
                </a:solidFill>
              </a:rPr>
              <a:t>万</a:t>
            </a:r>
            <a:r>
              <a:rPr lang="en-US" altLang="ja-JP" dirty="0" smtClean="0">
                <a:solidFill>
                  <a:schemeClr val="tx1"/>
                </a:solidFill>
              </a:rPr>
              <a:t>2</a:t>
            </a:r>
            <a:r>
              <a:rPr lang="ja-JP" altLang="en-US" dirty="0" smtClean="0">
                <a:solidFill>
                  <a:schemeClr val="tx1"/>
                </a:solidFill>
              </a:rPr>
              <a:t>千円相当）</a:t>
            </a:r>
            <a:endParaRPr kumimoji="1" lang="ja-JP" altLang="en-US" dirty="0">
              <a:solidFill>
                <a:schemeClr val="tx1"/>
              </a:solidFill>
            </a:endParaRPr>
          </a:p>
        </p:txBody>
      </p:sp>
    </p:spTree>
    <p:extLst>
      <p:ext uri="{BB962C8B-B14F-4D97-AF65-F5344CB8AC3E}">
        <p14:creationId xmlns:p14="http://schemas.microsoft.com/office/powerpoint/2010/main" val="199658420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看取り介護加算の</a:t>
            </a:r>
            <a:r>
              <a:rPr lang="ja-JP" altLang="en-US" dirty="0" smtClean="0"/>
              <a:t>充実</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smtClean="0"/>
              <a:t>看取り</a:t>
            </a:r>
            <a:r>
              <a:rPr lang="ja-JP" altLang="en-US" sz="2800" dirty="0"/>
              <a:t>介護加算については、利用者及びその家族等の意向を尊重しつつ、看取り</a:t>
            </a:r>
            <a:r>
              <a:rPr lang="ja-JP" altLang="en-US" sz="2800" dirty="0" smtClean="0"/>
              <a:t>に関する</a:t>
            </a:r>
            <a:r>
              <a:rPr lang="ja-JP" altLang="en-US" sz="2800" dirty="0"/>
              <a:t>理解の促進を図り、認知症対応型共同生活介護事業所における看取り介護の</a:t>
            </a:r>
            <a:r>
              <a:rPr lang="ja-JP" altLang="en-US" sz="2800" dirty="0" smtClean="0"/>
              <a:t>質を</a:t>
            </a:r>
            <a:r>
              <a:rPr lang="ja-JP" altLang="en-US" sz="2800" dirty="0"/>
              <a:t>向上させるため、看取り介護の体制構築・強化を</a:t>
            </a:r>
            <a:r>
              <a:rPr lang="en-US" altLang="ja-JP" sz="2800" dirty="0"/>
              <a:t>PDCA </a:t>
            </a:r>
            <a:r>
              <a:rPr lang="ja-JP" altLang="en-US" sz="2800" dirty="0"/>
              <a:t>サイクルにより推進</a:t>
            </a:r>
            <a:r>
              <a:rPr lang="ja-JP" altLang="en-US" sz="2800" dirty="0" smtClean="0"/>
              <a:t>すること</a:t>
            </a:r>
            <a:r>
              <a:rPr lang="ja-JP" altLang="en-US" sz="2800" dirty="0"/>
              <a:t>を要件として、死亡日以前４日以上</a:t>
            </a:r>
            <a:r>
              <a:rPr lang="en-US" altLang="ja-JP" sz="2800" dirty="0"/>
              <a:t>30 </a:t>
            </a:r>
            <a:r>
              <a:rPr lang="ja-JP" altLang="en-US" sz="2800" dirty="0"/>
              <a:t>日以下における手厚い看取り介護の</a:t>
            </a:r>
            <a:r>
              <a:rPr lang="ja-JP" altLang="en-US" sz="2800" dirty="0" smtClean="0"/>
              <a:t>実施を</a:t>
            </a:r>
            <a:r>
              <a:rPr lang="ja-JP" altLang="en-US" sz="2800" dirty="0"/>
              <a:t>図る</a:t>
            </a:r>
            <a:r>
              <a:rPr lang="ja-JP" altLang="en-US" sz="2800" dirty="0" smtClean="0"/>
              <a:t>。</a:t>
            </a:r>
            <a:endParaRPr lang="zh-TW" altLang="en-US" sz="2800" dirty="0"/>
          </a:p>
          <a:p>
            <a:r>
              <a:rPr lang="ja-JP" altLang="en-US" sz="2800" dirty="0"/>
              <a:t>死亡日以前</a:t>
            </a:r>
            <a:r>
              <a:rPr lang="en-US" altLang="ja-JP" sz="2800" dirty="0"/>
              <a:t>4 </a:t>
            </a:r>
            <a:r>
              <a:rPr lang="ja-JP" altLang="en-US" sz="2800" dirty="0"/>
              <a:t>日以上</a:t>
            </a:r>
            <a:r>
              <a:rPr lang="en-US" altLang="ja-JP" sz="2800" dirty="0"/>
              <a:t>30 </a:t>
            </a:r>
            <a:r>
              <a:rPr lang="ja-JP" altLang="en-US" sz="2800" dirty="0"/>
              <a:t>日以下 </a:t>
            </a:r>
            <a:r>
              <a:rPr lang="en-US" altLang="ja-JP" sz="2800" dirty="0"/>
              <a:t>80 </a:t>
            </a:r>
            <a:r>
              <a:rPr lang="ja-JP" altLang="en-US" sz="2800" dirty="0"/>
              <a:t>単位</a:t>
            </a:r>
            <a:r>
              <a:rPr lang="en-US" altLang="ja-JP" sz="2800" dirty="0"/>
              <a:t>/</a:t>
            </a:r>
            <a:r>
              <a:rPr lang="ja-JP" altLang="en-US" sz="2800" dirty="0"/>
              <a:t>日 ⇒ </a:t>
            </a:r>
            <a:r>
              <a:rPr lang="en-US" altLang="ja-JP" sz="2800" dirty="0"/>
              <a:t>144 </a:t>
            </a:r>
            <a:r>
              <a:rPr lang="ja-JP" altLang="en-US" sz="2800" dirty="0"/>
              <a:t>単位</a:t>
            </a:r>
            <a:r>
              <a:rPr lang="en-US" altLang="ja-JP" sz="2800" dirty="0"/>
              <a:t>/</a:t>
            </a:r>
            <a:r>
              <a:rPr lang="ja-JP" altLang="en-US" sz="2800" dirty="0"/>
              <a:t>日</a:t>
            </a:r>
          </a:p>
          <a:p>
            <a:r>
              <a:rPr lang="ja-JP" altLang="en-US" sz="2800" dirty="0"/>
              <a:t>なお、死亡日の前日及び前々日・死亡日については、現行と同様</a:t>
            </a:r>
            <a:endParaRPr kumimoji="1" lang="ja-JP" altLang="en-US" sz="2800" dirty="0"/>
          </a:p>
        </p:txBody>
      </p:sp>
    </p:spTree>
    <p:extLst>
      <p:ext uri="{BB962C8B-B14F-4D97-AF65-F5344CB8AC3E}">
        <p14:creationId xmlns:p14="http://schemas.microsoft.com/office/powerpoint/2010/main" val="89063931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ユニット数の</a:t>
            </a:r>
            <a:r>
              <a:rPr lang="ja-JP" altLang="en-US" dirty="0" smtClean="0"/>
              <a:t>見直し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認知症</a:t>
            </a:r>
            <a:r>
              <a:rPr lang="ja-JP" altLang="en-US" dirty="0"/>
              <a:t>対応型共同生活介護事業者が効率的にサービスを提供できるよう、現行</a:t>
            </a:r>
            <a:r>
              <a:rPr lang="ja-JP" altLang="en-US" dirty="0" smtClean="0"/>
              <a:t>では</a:t>
            </a:r>
            <a:r>
              <a:rPr lang="ja-JP" altLang="en-US" dirty="0"/>
              <a:t>「１又は２」と規定されているユニット数の標準について、新たな用地確保が</a:t>
            </a:r>
            <a:r>
              <a:rPr lang="ja-JP" altLang="en-US" dirty="0" smtClean="0"/>
              <a:t>困難</a:t>
            </a:r>
            <a:r>
              <a:rPr lang="ja-JP" altLang="en-US" dirty="0"/>
              <a:t>である等の事情がある場合には３ユニットまで差し支えないことを明確化する。</a:t>
            </a:r>
            <a:endParaRPr kumimoji="1" lang="ja-JP" altLang="en-US" dirty="0"/>
          </a:p>
        </p:txBody>
      </p:sp>
    </p:spTree>
    <p:extLst>
      <p:ext uri="{BB962C8B-B14F-4D97-AF65-F5344CB8AC3E}">
        <p14:creationId xmlns:p14="http://schemas.microsoft.com/office/powerpoint/2010/main" val="402175465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t>同一建物に併設できる施設・事業所の範囲の</a:t>
            </a:r>
            <a:r>
              <a:rPr lang="ja-JP" altLang="en-US" sz="2400" dirty="0" smtClean="0"/>
              <a:t>見直し</a:t>
            </a:r>
            <a:endParaRPr kumimoji="1" lang="ja-JP" altLang="en-US" sz="2400" dirty="0"/>
          </a:p>
        </p:txBody>
      </p:sp>
      <p:sp>
        <p:nvSpPr>
          <p:cNvPr id="3" name="コンテンツ プレースホルダー 2"/>
          <p:cNvSpPr>
            <a:spLocks noGrp="1"/>
          </p:cNvSpPr>
          <p:nvPr>
            <p:ph idx="1"/>
          </p:nvPr>
        </p:nvSpPr>
        <p:spPr/>
        <p:txBody>
          <a:bodyPr/>
          <a:lstStyle/>
          <a:p>
            <a:r>
              <a:rPr lang="ja-JP" altLang="en-US" dirty="0" smtClean="0"/>
              <a:t>認知症</a:t>
            </a:r>
            <a:r>
              <a:rPr lang="ja-JP" altLang="en-US" dirty="0"/>
              <a:t>対応型共同生活介護事業所を広域型特別養護老人ホーム、介護老人保健</a:t>
            </a:r>
            <a:r>
              <a:rPr lang="ja-JP" altLang="en-US" dirty="0" smtClean="0"/>
              <a:t>施設</a:t>
            </a:r>
            <a:r>
              <a:rPr lang="ja-JP" altLang="en-US" dirty="0"/>
              <a:t>等と同一建物に併設することについては、家庭的な環境と地域住民との交流の下</a:t>
            </a:r>
            <a:r>
              <a:rPr lang="ja-JP" altLang="en-US" dirty="0" smtClean="0"/>
              <a:t>、認知症</a:t>
            </a:r>
            <a:r>
              <a:rPr lang="ja-JP" altLang="en-US" dirty="0"/>
              <a:t>対応型共同生活介護が適切に提供されるものと認められる場合には、併設</a:t>
            </a:r>
            <a:r>
              <a:rPr lang="ja-JP" altLang="en-US" dirty="0" smtClean="0"/>
              <a:t>を可能</a:t>
            </a:r>
            <a:r>
              <a:rPr lang="ja-JP" altLang="en-US" dirty="0"/>
              <a:t>とする。</a:t>
            </a:r>
            <a:endParaRPr kumimoji="1" lang="ja-JP" altLang="en-US" dirty="0"/>
          </a:p>
        </p:txBody>
      </p:sp>
    </p:spTree>
    <p:extLst>
      <p:ext uri="{BB962C8B-B14F-4D97-AF65-F5344CB8AC3E}">
        <p14:creationId xmlns:p14="http://schemas.microsoft.com/office/powerpoint/2010/main" val="3949639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グループホームまとめ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減収減益</a:t>
            </a:r>
            <a:endParaRPr kumimoji="1" lang="en-US" altLang="ja-JP" dirty="0" smtClean="0"/>
          </a:p>
          <a:p>
            <a:r>
              <a:rPr lang="ja-JP" altLang="en-US" dirty="0"/>
              <a:t>職員</a:t>
            </a:r>
            <a:r>
              <a:rPr lang="ja-JP" altLang="en-US" dirty="0" smtClean="0"/>
              <a:t>の配置を見直す必要がある</a:t>
            </a:r>
            <a:endParaRPr lang="en-US" altLang="ja-JP" dirty="0" smtClean="0"/>
          </a:p>
          <a:p>
            <a:r>
              <a:rPr kumimoji="1" lang="ja-JP" altLang="en-US" dirty="0" smtClean="0"/>
              <a:t>稼働</a:t>
            </a:r>
            <a:r>
              <a:rPr kumimoji="1" lang="ja-JP" altLang="en-US" dirty="0"/>
              <a:t>率</a:t>
            </a:r>
            <a:r>
              <a:rPr kumimoji="1" lang="ja-JP" altLang="en-US" dirty="0" smtClean="0"/>
              <a:t>を上げる</a:t>
            </a:r>
            <a:endParaRPr kumimoji="1" lang="ja-JP" altLang="en-US" dirty="0"/>
          </a:p>
        </p:txBody>
      </p:sp>
    </p:spTree>
    <p:extLst>
      <p:ext uri="{BB962C8B-B14F-4D97-AF65-F5344CB8AC3E}">
        <p14:creationId xmlns:p14="http://schemas.microsoft.com/office/powerpoint/2010/main" val="74515420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特定施設</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2353943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基本報酬の減額</a:t>
            </a:r>
            <a:endParaRPr kumimoji="1" lang="ja-JP" altLang="en-US" dirty="0"/>
          </a:p>
        </p:txBody>
      </p:sp>
      <p:sp>
        <p:nvSpPr>
          <p:cNvPr id="5" name="コンテンツ プレースホルダー 4"/>
          <p:cNvSpPr>
            <a:spLocks noGrp="1"/>
          </p:cNvSpPr>
          <p:nvPr>
            <p:ph idx="1"/>
          </p:nvPr>
        </p:nvSpPr>
        <p:spPr/>
        <p:txBody>
          <a:bodyPr/>
          <a:lstStyle/>
          <a:p>
            <a:r>
              <a:rPr lang="ja-JP" altLang="en-US" sz="2400" dirty="0"/>
              <a:t>要支援２の基本報酬の見直し及び基本単位の見直し</a:t>
            </a:r>
            <a:r>
              <a:rPr lang="en-US" altLang="ja-JP" sz="2400" dirty="0"/>
              <a:t>【</a:t>
            </a:r>
            <a:r>
              <a:rPr lang="ja-JP" altLang="en-US" sz="2400" dirty="0"/>
              <a:t>地域密着型・介護予防を含む</a:t>
            </a:r>
            <a:r>
              <a:rPr lang="en-US" altLang="ja-JP" sz="2400" dirty="0"/>
              <a:t>】</a:t>
            </a:r>
          </a:p>
          <a:p>
            <a:r>
              <a:rPr lang="ja-JP" altLang="en-US" sz="2400" dirty="0"/>
              <a:t>特定施設の入居者の平均要介護度が上昇傾向にあることを踏まえ、サービス提供</a:t>
            </a:r>
            <a:r>
              <a:rPr lang="ja-JP" altLang="en-US" sz="2400" dirty="0" smtClean="0"/>
              <a:t>体制</a:t>
            </a:r>
            <a:r>
              <a:rPr lang="ja-JP" altLang="en-US" sz="2400" dirty="0"/>
              <a:t>強化加算及び認知症専門ケア加算の創設による重度化への対応を行う一方、介護</a:t>
            </a:r>
            <a:r>
              <a:rPr lang="ja-JP" altLang="en-US" sz="2400" dirty="0" smtClean="0"/>
              <a:t>職員</a:t>
            </a:r>
            <a:r>
              <a:rPr lang="ja-JP" altLang="en-US" sz="2400" dirty="0"/>
              <a:t>・看護職員の配置基準については、要支援１の基準（</a:t>
            </a:r>
            <a:r>
              <a:rPr lang="en-US" altLang="ja-JP" sz="2400" dirty="0"/>
              <a:t>10</a:t>
            </a:r>
            <a:r>
              <a:rPr lang="ja-JP" altLang="en-US" sz="2400" dirty="0"/>
              <a:t>：１）を参考に、要支援</a:t>
            </a:r>
            <a:r>
              <a:rPr lang="ja-JP" altLang="en-US" sz="2400" dirty="0" smtClean="0"/>
              <a:t>２の</a:t>
            </a:r>
            <a:r>
              <a:rPr lang="ja-JP" altLang="en-US" sz="2400" dirty="0"/>
              <a:t>基準（３：１）を見直す。また、基本報酬については、この見直しに合わせて、</a:t>
            </a:r>
            <a:r>
              <a:rPr lang="ja-JP" altLang="en-US" sz="2400" dirty="0" smtClean="0"/>
              <a:t>要支援</a:t>
            </a:r>
            <a:r>
              <a:rPr lang="ja-JP" altLang="en-US" sz="2400" dirty="0"/>
              <a:t>２の基本報酬の評価を含めて、以下のように見直す。</a:t>
            </a:r>
            <a:endParaRPr kumimoji="1" lang="ja-JP" altLang="en-US" sz="2400" dirty="0"/>
          </a:p>
        </p:txBody>
      </p:sp>
    </p:spTree>
    <p:extLst>
      <p:ext uri="{BB962C8B-B14F-4D97-AF65-F5344CB8AC3E}">
        <p14:creationId xmlns:p14="http://schemas.microsoft.com/office/powerpoint/2010/main" val="10131146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基本報酬の減額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要介護５</a:t>
            </a:r>
            <a:endParaRPr kumimoji="1" lang="en-US" altLang="ja-JP" dirty="0" smtClean="0"/>
          </a:p>
          <a:p>
            <a:r>
              <a:rPr lang="ja-JP" altLang="en-US" dirty="0" smtClean="0"/>
              <a:t>現行８４４単位→改定７９８単位</a:t>
            </a:r>
            <a:endParaRPr lang="en-US" altLang="ja-JP" dirty="0" smtClean="0"/>
          </a:p>
          <a:p>
            <a:r>
              <a:rPr kumimoji="1" lang="ja-JP" altLang="en-US" dirty="0" smtClean="0"/>
              <a:t>４６単位減　５．５％減</a:t>
            </a:r>
            <a:endParaRPr kumimoji="1" lang="ja-JP" altLang="en-US" dirty="0"/>
          </a:p>
        </p:txBody>
      </p:sp>
    </p:spTree>
    <p:extLst>
      <p:ext uri="{BB962C8B-B14F-4D97-AF65-F5344CB8AC3E}">
        <p14:creationId xmlns:p14="http://schemas.microsoft.com/office/powerpoint/2010/main" val="373974718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特定施設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28736374"/>
              </p:ext>
            </p:extLst>
          </p:nvPr>
        </p:nvGraphicFramePr>
        <p:xfrm>
          <a:off x="0" y="1676400"/>
          <a:ext cx="9144000" cy="3200400"/>
        </p:xfrm>
        <a:graphic>
          <a:graphicData uri="http://schemas.openxmlformats.org/drawingml/2006/table">
            <a:tbl>
              <a:tblPr firstRow="1" bandRow="1">
                <a:tableStyleId>{5C22544A-7EE6-4342-B048-85BDC9FD1C3A}</a:tableStyleId>
              </a:tblPr>
              <a:tblGrid>
                <a:gridCol w="4317854"/>
                <a:gridCol w="1694306"/>
                <a:gridCol w="1694306"/>
                <a:gridCol w="1437534"/>
              </a:tblGrid>
              <a:tr h="370840">
                <a:tc>
                  <a:txBody>
                    <a:bodyPr/>
                    <a:lstStyle/>
                    <a:p>
                      <a:pPr algn="ctr"/>
                      <a:r>
                        <a:rPr kumimoji="1" lang="ja-JP" altLang="en-US" sz="2400" dirty="0" smtClean="0"/>
                        <a:t>加算等</a:t>
                      </a:r>
                      <a:endParaRPr kumimoji="1" lang="ja-JP" altLang="en-US" sz="2400" dirty="0"/>
                    </a:p>
                  </a:txBody>
                  <a:tcPr/>
                </a:tc>
                <a:tc>
                  <a:txBody>
                    <a:bodyPr/>
                    <a:lstStyle/>
                    <a:p>
                      <a:pPr algn="ctr"/>
                      <a:r>
                        <a:rPr kumimoji="1" lang="ja-JP" altLang="en-US" sz="2400" dirty="0" smtClean="0"/>
                        <a:t>現行</a:t>
                      </a:r>
                      <a:endParaRPr kumimoji="1" lang="ja-JP" altLang="en-US" sz="2400" dirty="0"/>
                    </a:p>
                  </a:txBody>
                  <a:tcPr/>
                </a:tc>
                <a:tc>
                  <a:txBody>
                    <a:bodyPr/>
                    <a:lstStyle/>
                    <a:p>
                      <a:pPr algn="ctr"/>
                      <a:r>
                        <a:rPr kumimoji="1" lang="ja-JP" altLang="en-US" sz="2400" dirty="0" smtClean="0"/>
                        <a:t>改定</a:t>
                      </a:r>
                      <a:endParaRPr kumimoji="1" lang="ja-JP" altLang="en-US" sz="2400" dirty="0"/>
                    </a:p>
                  </a:txBody>
                  <a:tcPr/>
                </a:tc>
                <a:tc>
                  <a:txBody>
                    <a:bodyPr/>
                    <a:lstStyle/>
                    <a:p>
                      <a:pPr algn="ctr"/>
                      <a:r>
                        <a:rPr kumimoji="1" lang="ja-JP" altLang="en-US" sz="2400" dirty="0" smtClean="0"/>
                        <a:t>差異</a:t>
                      </a:r>
                      <a:endParaRPr kumimoji="1" lang="ja-JP" altLang="en-US" sz="2400" dirty="0"/>
                    </a:p>
                  </a:txBody>
                  <a:tcPr/>
                </a:tc>
              </a:tr>
              <a:tr h="370840">
                <a:tc>
                  <a:txBody>
                    <a:bodyPr/>
                    <a:lstStyle/>
                    <a:p>
                      <a:pPr algn="l"/>
                      <a:r>
                        <a:rPr kumimoji="1" lang="ja-JP" altLang="en-US" sz="2400" dirty="0" smtClean="0"/>
                        <a:t>基本サービス費</a:t>
                      </a:r>
                      <a:endParaRPr kumimoji="1" lang="ja-JP" altLang="en-US" sz="2400" dirty="0"/>
                    </a:p>
                  </a:txBody>
                  <a:tcPr/>
                </a:tc>
                <a:tc>
                  <a:txBody>
                    <a:bodyPr/>
                    <a:lstStyle/>
                    <a:p>
                      <a:pPr algn="r"/>
                      <a:r>
                        <a:rPr kumimoji="1" lang="ja-JP" altLang="en-US" sz="2400" dirty="0" smtClean="0"/>
                        <a:t>８４４</a:t>
                      </a:r>
                      <a:endParaRPr kumimoji="1" lang="ja-JP" altLang="en-US" sz="2400" dirty="0"/>
                    </a:p>
                  </a:txBody>
                  <a:tcPr/>
                </a:tc>
                <a:tc>
                  <a:txBody>
                    <a:bodyPr/>
                    <a:lstStyle/>
                    <a:p>
                      <a:pPr algn="r"/>
                      <a:r>
                        <a:rPr kumimoji="1" lang="ja-JP" altLang="en-US" sz="2400" dirty="0" smtClean="0"/>
                        <a:t>７９８</a:t>
                      </a:r>
                      <a:endParaRPr kumimoji="1" lang="ja-JP" altLang="en-US" sz="2400" dirty="0"/>
                    </a:p>
                  </a:txBody>
                  <a:tcPr/>
                </a:tc>
                <a:tc>
                  <a:txBody>
                    <a:bodyPr/>
                    <a:lstStyle/>
                    <a:p>
                      <a:pPr algn="r"/>
                      <a:r>
                        <a:rPr kumimoji="1" lang="ja-JP" altLang="en-US" sz="2400" dirty="0" smtClean="0"/>
                        <a:t>－４６</a:t>
                      </a:r>
                      <a:endParaRPr kumimoji="1" lang="ja-JP" altLang="en-US" sz="2400" dirty="0"/>
                    </a:p>
                  </a:txBody>
                  <a:tcPr/>
                </a:tc>
              </a:tr>
              <a:tr h="370840">
                <a:tc>
                  <a:txBody>
                    <a:bodyPr/>
                    <a:lstStyle/>
                    <a:p>
                      <a:pPr algn="l"/>
                      <a:r>
                        <a:rPr kumimoji="1" lang="ja-JP" altLang="en-US" sz="2400" dirty="0" smtClean="0"/>
                        <a:t>サービス提供体制強化加算ロ</a:t>
                      </a: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１２</a:t>
                      </a:r>
                      <a:endParaRPr kumimoji="1" lang="en-US" altLang="ja-JP" sz="2400" dirty="0" smtClean="0"/>
                    </a:p>
                  </a:txBody>
                  <a:tcPr/>
                </a:tc>
                <a:tc>
                  <a:txBody>
                    <a:bodyPr/>
                    <a:lstStyle/>
                    <a:p>
                      <a:pPr algn="r"/>
                      <a:r>
                        <a:rPr kumimoji="1" lang="ja-JP" altLang="en-US" sz="2400" dirty="0" smtClean="0"/>
                        <a:t>＋１２</a:t>
                      </a:r>
                      <a:endParaRPr kumimoji="1" lang="ja-JP" altLang="en-US" sz="2400" dirty="0"/>
                    </a:p>
                  </a:txBody>
                  <a:tcPr/>
                </a:tc>
              </a:tr>
              <a:tr h="370840">
                <a:tc>
                  <a:txBody>
                    <a:bodyPr/>
                    <a:lstStyle/>
                    <a:p>
                      <a:pPr algn="l"/>
                      <a:r>
                        <a:rPr kumimoji="1" lang="ja-JP" altLang="en-US" sz="2400" dirty="0" smtClean="0"/>
                        <a:t>認知症専門ケア加算</a:t>
                      </a: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３</a:t>
                      </a:r>
                      <a:endParaRPr kumimoji="1" lang="ja-JP" altLang="en-US" sz="2400" dirty="0"/>
                    </a:p>
                  </a:txBody>
                  <a:tcPr/>
                </a:tc>
                <a:tc>
                  <a:txBody>
                    <a:bodyPr/>
                    <a:lstStyle/>
                    <a:p>
                      <a:pPr algn="r"/>
                      <a:r>
                        <a:rPr kumimoji="1" lang="ja-JP" altLang="en-US" sz="2400" dirty="0" smtClean="0"/>
                        <a:t>＋３</a:t>
                      </a:r>
                      <a:endParaRPr kumimoji="1" lang="ja-JP" altLang="en-US" sz="2400" dirty="0"/>
                    </a:p>
                  </a:txBody>
                  <a:tcPr/>
                </a:tc>
              </a:tr>
              <a:tr h="370840">
                <a:tc>
                  <a:txBody>
                    <a:bodyPr/>
                    <a:lstStyle/>
                    <a:p>
                      <a:pPr algn="l"/>
                      <a:r>
                        <a:rPr kumimoji="1" lang="ja-JP" altLang="en-US" sz="2400" dirty="0" smtClean="0"/>
                        <a:t>合計</a:t>
                      </a:r>
                      <a:endParaRPr kumimoji="1" lang="ja-JP" altLang="en-US" sz="2400" dirty="0"/>
                    </a:p>
                  </a:txBody>
                  <a:tcPr/>
                </a:tc>
                <a:tc>
                  <a:txBody>
                    <a:bodyPr/>
                    <a:lstStyle/>
                    <a:p>
                      <a:pPr algn="r"/>
                      <a:r>
                        <a:rPr kumimoji="1" lang="ja-JP" altLang="en-US" sz="2400" dirty="0" smtClean="0"/>
                        <a:t>８４４</a:t>
                      </a:r>
                      <a:endParaRPr kumimoji="1" lang="ja-JP" altLang="en-US" sz="2400" dirty="0"/>
                    </a:p>
                  </a:txBody>
                  <a:tcPr/>
                </a:tc>
                <a:tc>
                  <a:txBody>
                    <a:bodyPr/>
                    <a:lstStyle/>
                    <a:p>
                      <a:pPr algn="r"/>
                      <a:r>
                        <a:rPr kumimoji="1" lang="ja-JP" altLang="en-US" sz="2400" dirty="0" smtClean="0"/>
                        <a:t>８１３</a:t>
                      </a:r>
                      <a:endParaRPr kumimoji="1" lang="ja-JP" altLang="en-US" sz="2400" dirty="0"/>
                    </a:p>
                  </a:txBody>
                  <a:tcPr/>
                </a:tc>
                <a:tc>
                  <a:txBody>
                    <a:bodyPr/>
                    <a:lstStyle/>
                    <a:p>
                      <a:pPr algn="r"/>
                      <a:r>
                        <a:rPr kumimoji="1" lang="ja-JP" altLang="en-US" sz="2400" dirty="0" smtClean="0"/>
                        <a:t>－３．７％</a:t>
                      </a:r>
                      <a:endParaRPr kumimoji="1" lang="ja-JP" altLang="en-US" sz="2400" dirty="0"/>
                    </a:p>
                  </a:txBody>
                  <a:tcPr/>
                </a:tc>
              </a:tr>
              <a:tr h="370840">
                <a:tc>
                  <a:txBody>
                    <a:bodyPr/>
                    <a:lstStyle/>
                    <a:p>
                      <a:pPr algn="l"/>
                      <a:r>
                        <a:rPr kumimoji="1" lang="ja-JP" altLang="en-US" sz="2400" dirty="0" smtClean="0"/>
                        <a:t>処遇改善加算</a:t>
                      </a:r>
                      <a:r>
                        <a:rPr kumimoji="1" lang="en-US" altLang="ja-JP" sz="2400" dirty="0" smtClean="0"/>
                        <a:t>Ⅰ</a:t>
                      </a:r>
                      <a:endParaRPr kumimoji="1" lang="ja-JP" altLang="en-US" sz="2400" dirty="0"/>
                    </a:p>
                  </a:txBody>
                  <a:tcPr/>
                </a:tc>
                <a:tc>
                  <a:txBody>
                    <a:bodyPr/>
                    <a:lstStyle/>
                    <a:p>
                      <a:pPr algn="r"/>
                      <a:r>
                        <a:rPr kumimoji="1" lang="ja-JP" altLang="en-US" sz="2400" dirty="0" smtClean="0"/>
                        <a:t>２５</a:t>
                      </a:r>
                      <a:endParaRPr kumimoji="1" lang="ja-JP" altLang="en-US" sz="2400" dirty="0"/>
                    </a:p>
                  </a:txBody>
                  <a:tcPr/>
                </a:tc>
                <a:tc>
                  <a:txBody>
                    <a:bodyPr/>
                    <a:lstStyle/>
                    <a:p>
                      <a:pPr algn="r"/>
                      <a:r>
                        <a:rPr kumimoji="1" lang="ja-JP" altLang="en-US" sz="2400" dirty="0" smtClean="0"/>
                        <a:t>５０</a:t>
                      </a:r>
                      <a:endParaRPr kumimoji="1" lang="ja-JP" altLang="en-US" sz="2400" dirty="0"/>
                    </a:p>
                  </a:txBody>
                  <a:tcPr/>
                </a:tc>
                <a:tc>
                  <a:txBody>
                    <a:bodyPr/>
                    <a:lstStyle/>
                    <a:p>
                      <a:pPr algn="r"/>
                      <a:r>
                        <a:rPr kumimoji="1" lang="ja-JP" altLang="en-US" sz="2400" dirty="0" smtClean="0"/>
                        <a:t>＋２５</a:t>
                      </a:r>
                      <a:endParaRPr kumimoji="1" lang="ja-JP" altLang="en-US" sz="2400" dirty="0"/>
                    </a:p>
                  </a:txBody>
                  <a:tcPr/>
                </a:tc>
              </a:tr>
              <a:tr h="370840">
                <a:tc>
                  <a:txBody>
                    <a:bodyPr/>
                    <a:lstStyle/>
                    <a:p>
                      <a:pPr algn="l"/>
                      <a:r>
                        <a:rPr kumimoji="1" lang="ja-JP" altLang="en-US" sz="2400" dirty="0" smtClean="0"/>
                        <a:t>合計</a:t>
                      </a:r>
                      <a:endParaRPr kumimoji="1" lang="ja-JP" altLang="en-US" sz="2400" dirty="0"/>
                    </a:p>
                  </a:txBody>
                  <a:tcPr/>
                </a:tc>
                <a:tc>
                  <a:txBody>
                    <a:bodyPr/>
                    <a:lstStyle/>
                    <a:p>
                      <a:pPr algn="r"/>
                      <a:r>
                        <a:rPr kumimoji="1" lang="ja-JP" altLang="en-US" sz="2400" dirty="0" smtClean="0"/>
                        <a:t>８６９</a:t>
                      </a:r>
                      <a:endParaRPr kumimoji="1" lang="ja-JP" altLang="en-US" sz="2400" dirty="0"/>
                    </a:p>
                  </a:txBody>
                  <a:tcPr/>
                </a:tc>
                <a:tc>
                  <a:txBody>
                    <a:bodyPr/>
                    <a:lstStyle/>
                    <a:p>
                      <a:pPr algn="r"/>
                      <a:r>
                        <a:rPr kumimoji="1" lang="ja-JP" altLang="en-US" sz="2400" dirty="0" smtClean="0"/>
                        <a:t>８６３</a:t>
                      </a:r>
                      <a:endParaRPr kumimoji="1" lang="ja-JP" altLang="en-US" sz="2400" dirty="0"/>
                    </a:p>
                  </a:txBody>
                  <a:tcPr/>
                </a:tc>
                <a:tc>
                  <a:txBody>
                    <a:bodyPr/>
                    <a:lstStyle/>
                    <a:p>
                      <a:pPr algn="r"/>
                      <a:r>
                        <a:rPr kumimoji="1" lang="ja-JP" altLang="en-US" sz="2400" dirty="0" smtClean="0"/>
                        <a:t>－０．７％</a:t>
                      </a:r>
                      <a:endParaRPr kumimoji="1" lang="ja-JP" altLang="en-US" sz="2400" dirty="0"/>
                    </a:p>
                  </a:txBody>
                  <a:tcPr/>
                </a:tc>
              </a:tr>
            </a:tbl>
          </a:graphicData>
        </a:graphic>
      </p:graphicFrame>
      <p:sp>
        <p:nvSpPr>
          <p:cNvPr id="5" name="テキスト ボックス 4"/>
          <p:cNvSpPr txBox="1"/>
          <p:nvPr/>
        </p:nvSpPr>
        <p:spPr>
          <a:xfrm>
            <a:off x="827584" y="5373216"/>
            <a:ext cx="4608512" cy="769441"/>
          </a:xfrm>
          <a:prstGeom prst="rect">
            <a:avLst/>
          </a:prstGeom>
          <a:noFill/>
        </p:spPr>
        <p:txBody>
          <a:bodyPr wrap="square" rtlCol="0">
            <a:spAutoFit/>
          </a:bodyPr>
          <a:lstStyle/>
          <a:p>
            <a:r>
              <a:rPr kumimoji="1" lang="ja-JP" altLang="en-US" sz="4400" dirty="0" smtClean="0">
                <a:solidFill>
                  <a:srgbClr val="FF0000"/>
                </a:solidFill>
              </a:rPr>
              <a:t>減収減益</a:t>
            </a:r>
            <a:endParaRPr kumimoji="1" lang="ja-JP" altLang="en-US" dirty="0">
              <a:solidFill>
                <a:srgbClr val="FF0000"/>
              </a:solidFill>
            </a:endParaRPr>
          </a:p>
        </p:txBody>
      </p:sp>
    </p:spTree>
    <p:extLst>
      <p:ext uri="{BB962C8B-B14F-4D97-AF65-F5344CB8AC3E}">
        <p14:creationId xmlns:p14="http://schemas.microsoft.com/office/powerpoint/2010/main" val="27629179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処遇改善加算の加算率</a:t>
            </a:r>
          </a:p>
          <a:p>
            <a:r>
              <a:rPr lang="ja-JP" altLang="en-US" dirty="0"/>
              <a:t>加算（</a:t>
            </a:r>
            <a:r>
              <a:rPr lang="en-US" altLang="ja-JP" dirty="0"/>
              <a:t>Ⅰ</a:t>
            </a:r>
            <a:r>
              <a:rPr lang="ja-JP" altLang="en-US" dirty="0"/>
              <a:t>）：</a:t>
            </a:r>
            <a:r>
              <a:rPr lang="en-US" altLang="ja-JP" dirty="0"/>
              <a:t>6.1</a:t>
            </a:r>
            <a:r>
              <a:rPr lang="ja-JP" altLang="en-US" dirty="0"/>
              <a:t>％</a:t>
            </a:r>
          </a:p>
          <a:p>
            <a:r>
              <a:rPr lang="ja-JP" altLang="en-US" dirty="0"/>
              <a:t>加算（</a:t>
            </a:r>
            <a:r>
              <a:rPr lang="en-US" altLang="ja-JP" dirty="0"/>
              <a:t>Ⅱ</a:t>
            </a:r>
            <a:r>
              <a:rPr lang="ja-JP" altLang="en-US" dirty="0"/>
              <a:t>）：</a:t>
            </a:r>
            <a:r>
              <a:rPr lang="en-US" altLang="ja-JP" dirty="0"/>
              <a:t>3.4</a:t>
            </a:r>
            <a:r>
              <a:rPr lang="ja-JP" altLang="en-US" dirty="0"/>
              <a:t>％</a:t>
            </a:r>
            <a:endParaRPr kumimoji="1" lang="ja-JP" altLang="en-US" dirty="0"/>
          </a:p>
        </p:txBody>
      </p:sp>
    </p:spTree>
    <p:extLst>
      <p:ext uri="{BB962C8B-B14F-4D97-AF65-F5344CB8AC3E}">
        <p14:creationId xmlns:p14="http://schemas.microsoft.com/office/powerpoint/2010/main" val="82232625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サービス提供体制強化加算</a:t>
            </a:r>
            <a:endParaRPr kumimoji="1" lang="ja-JP" altLang="en-US"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sz="2400" dirty="0"/>
              <a:t>サービス提供体制強化加算の創設</a:t>
            </a:r>
            <a:r>
              <a:rPr lang="en-US" altLang="ja-JP" sz="2400" dirty="0"/>
              <a:t>【</a:t>
            </a:r>
            <a:r>
              <a:rPr lang="ja-JP" altLang="en-US" sz="2400" dirty="0"/>
              <a:t>地域密着型・介護予防を含む</a:t>
            </a:r>
            <a:r>
              <a:rPr lang="en-US" altLang="ja-JP" sz="2400" dirty="0"/>
              <a:t>】</a:t>
            </a:r>
          </a:p>
          <a:p>
            <a:r>
              <a:rPr lang="ja-JP" altLang="en-US" sz="2400" dirty="0"/>
              <a:t>介護老人福祉施設の入所者が原則として要介護３以上の者に限定される制度改正</a:t>
            </a:r>
            <a:r>
              <a:rPr lang="ja-JP" altLang="en-US" sz="2400" dirty="0" smtClean="0"/>
              <a:t>が行われた</a:t>
            </a:r>
            <a:r>
              <a:rPr lang="ja-JP" altLang="en-US" sz="2400" dirty="0"/>
              <a:t>ことに伴い、要介護３未満の高齢者が要介護状態に関わらず入居できる</a:t>
            </a:r>
            <a:r>
              <a:rPr lang="ja-JP" altLang="en-US" sz="2400" dirty="0" smtClean="0"/>
              <a:t>有料老人</a:t>
            </a:r>
            <a:r>
              <a:rPr lang="ja-JP" altLang="en-US" sz="2400" dirty="0"/>
              <a:t>ホーム等を選択するなど、特定施設の役割が拡大することが見込まれているため</a:t>
            </a:r>
            <a:r>
              <a:rPr lang="ja-JP" altLang="en-US" sz="2400" dirty="0" smtClean="0"/>
              <a:t>、状態</a:t>
            </a:r>
            <a:r>
              <a:rPr lang="ja-JP" altLang="en-US" sz="2400" dirty="0"/>
              <a:t>が軽い段階で入居した特定施設の入居者が重度化した場合でも、引き続き、</a:t>
            </a:r>
            <a:r>
              <a:rPr lang="ja-JP" altLang="en-US" sz="2400" dirty="0" smtClean="0"/>
              <a:t>当該施設</a:t>
            </a:r>
            <a:r>
              <a:rPr lang="ja-JP" altLang="en-US" sz="2400" dirty="0"/>
              <a:t>においてサービスを提供し続けるための手厚い介護体制の確保を推進する観点</a:t>
            </a:r>
            <a:r>
              <a:rPr lang="ja-JP" altLang="en-US" sz="2400" dirty="0" smtClean="0"/>
              <a:t>から</a:t>
            </a:r>
            <a:r>
              <a:rPr lang="ja-JP" altLang="en-US" sz="2400" dirty="0"/>
              <a:t>、サービス提供体制強化加算を創設する。</a:t>
            </a:r>
          </a:p>
          <a:p>
            <a:r>
              <a:rPr lang="en-US" altLang="ja-JP" sz="2400" dirty="0"/>
              <a:t>(Ⅰ)</a:t>
            </a:r>
            <a:r>
              <a:rPr lang="ja-JP" altLang="en-US" sz="2400" dirty="0"/>
              <a:t>イ （新規） ⇒ </a:t>
            </a:r>
            <a:r>
              <a:rPr lang="en-US" altLang="ja-JP" sz="2400" dirty="0"/>
              <a:t>18 </a:t>
            </a:r>
            <a:r>
              <a:rPr lang="ja-JP" altLang="en-US" sz="2400" dirty="0"/>
              <a:t>単位</a:t>
            </a:r>
            <a:r>
              <a:rPr lang="en-US" altLang="ja-JP" sz="2400" dirty="0"/>
              <a:t>/</a:t>
            </a:r>
            <a:r>
              <a:rPr lang="ja-JP" altLang="en-US" sz="2400" dirty="0"/>
              <a:t>日</a:t>
            </a:r>
          </a:p>
          <a:p>
            <a:r>
              <a:rPr lang="en-US" altLang="ja-JP" sz="2400" dirty="0"/>
              <a:t>(Ⅰ)</a:t>
            </a:r>
            <a:r>
              <a:rPr lang="ja-JP" altLang="en-US" sz="2400" dirty="0"/>
              <a:t>ロ （新規） ⇒ </a:t>
            </a:r>
            <a:r>
              <a:rPr lang="en-US" altLang="ja-JP" sz="2400" dirty="0"/>
              <a:t>12 </a:t>
            </a:r>
            <a:r>
              <a:rPr lang="ja-JP" altLang="en-US" sz="2400" dirty="0"/>
              <a:t>単位</a:t>
            </a:r>
            <a:r>
              <a:rPr lang="en-US" altLang="ja-JP" sz="2400" dirty="0"/>
              <a:t>/</a:t>
            </a:r>
            <a:r>
              <a:rPr lang="ja-JP" altLang="en-US" sz="2400" dirty="0"/>
              <a:t>日</a:t>
            </a:r>
          </a:p>
          <a:p>
            <a:r>
              <a:rPr lang="en-US" altLang="zh-TW" sz="2400" dirty="0"/>
              <a:t>(Ⅱ) </a:t>
            </a:r>
            <a:r>
              <a:rPr lang="zh-TW" altLang="en-US" sz="2400" dirty="0"/>
              <a:t>（新規） ⇒ </a:t>
            </a:r>
            <a:r>
              <a:rPr lang="en-US" altLang="zh-TW" sz="2400" dirty="0"/>
              <a:t>6 </a:t>
            </a:r>
            <a:r>
              <a:rPr lang="zh-TW" altLang="en-US" sz="2400" dirty="0"/>
              <a:t>単位</a:t>
            </a:r>
            <a:r>
              <a:rPr lang="en-US" altLang="zh-TW" sz="2400" dirty="0"/>
              <a:t>/</a:t>
            </a:r>
            <a:r>
              <a:rPr lang="zh-TW" altLang="en-US" sz="2400" dirty="0"/>
              <a:t>日</a:t>
            </a:r>
          </a:p>
          <a:p>
            <a:r>
              <a:rPr lang="en-US" altLang="zh-TW" sz="2400" dirty="0"/>
              <a:t>(Ⅲ) </a:t>
            </a:r>
            <a:r>
              <a:rPr lang="zh-TW" altLang="en-US" sz="2400" dirty="0"/>
              <a:t>（新規） ⇒ </a:t>
            </a:r>
            <a:r>
              <a:rPr lang="en-US" altLang="zh-TW" sz="2400" dirty="0"/>
              <a:t>6 </a:t>
            </a:r>
            <a:r>
              <a:rPr lang="zh-TW" altLang="en-US" sz="2400" dirty="0"/>
              <a:t>単位</a:t>
            </a:r>
            <a:r>
              <a:rPr lang="en-US" altLang="zh-TW" sz="2400" dirty="0"/>
              <a:t>/</a:t>
            </a:r>
            <a:r>
              <a:rPr lang="zh-TW" altLang="en-US" sz="2400" dirty="0"/>
              <a:t>日</a:t>
            </a:r>
            <a:endParaRPr kumimoji="1" lang="ja-JP" altLang="en-US" sz="2400" dirty="0"/>
          </a:p>
        </p:txBody>
      </p:sp>
    </p:spTree>
    <p:extLst>
      <p:ext uri="{BB962C8B-B14F-4D97-AF65-F5344CB8AC3E}">
        <p14:creationId xmlns:p14="http://schemas.microsoft.com/office/powerpoint/2010/main" val="3578650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素直に読むと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２７年４月は取れない？</a:t>
            </a:r>
            <a:endParaRPr kumimoji="1" lang="en-US" altLang="ja-JP" dirty="0" smtClean="0"/>
          </a:p>
          <a:p>
            <a:endParaRPr lang="en-US" altLang="ja-JP" dirty="0"/>
          </a:p>
          <a:p>
            <a:pPr lvl="1"/>
            <a:r>
              <a:rPr kumimoji="1" lang="ja-JP" altLang="en-US" dirty="0" smtClean="0"/>
              <a:t>通知や</a:t>
            </a:r>
            <a:r>
              <a:rPr kumimoji="1" lang="en-US" altLang="ja-JP" dirty="0" smtClean="0"/>
              <a:t>Q&amp;A</a:t>
            </a:r>
            <a:r>
              <a:rPr kumimoji="1" lang="ja-JP" altLang="en-US" dirty="0" smtClean="0"/>
              <a:t>でとれるようになると</a:t>
            </a:r>
            <a:r>
              <a:rPr lang="ja-JP" altLang="en-US" dirty="0" smtClean="0"/>
              <a:t>思います。</a:t>
            </a:r>
            <a:endParaRPr lang="en-US" altLang="ja-JP" dirty="0" smtClean="0"/>
          </a:p>
          <a:p>
            <a:pPr lvl="1"/>
            <a:r>
              <a:rPr kumimoji="1" lang="ja-JP" altLang="en-US" dirty="0" smtClean="0"/>
              <a:t>都道府県、保険者などの説明会に注意してください</a:t>
            </a:r>
            <a:endParaRPr kumimoji="1" lang="en-US" altLang="ja-JP" dirty="0" smtClean="0"/>
          </a:p>
          <a:p>
            <a:pPr lvl="1"/>
            <a:endParaRPr lang="en-US" altLang="ja-JP" dirty="0"/>
          </a:p>
          <a:p>
            <a:pPr lvl="1"/>
            <a:r>
              <a:rPr kumimoji="1" lang="ja-JP" altLang="en-US" u="sng" dirty="0" smtClean="0">
                <a:solidFill>
                  <a:srgbClr val="FF0000"/>
                </a:solidFill>
              </a:rPr>
              <a:t>３月早い時期に処遇改善計画を作成する必要があります！</a:t>
            </a:r>
            <a:endParaRPr kumimoji="1" lang="ja-JP" altLang="en-US" u="sng" dirty="0">
              <a:solidFill>
                <a:srgbClr val="FF0000"/>
              </a:solidFill>
            </a:endParaRPr>
          </a:p>
        </p:txBody>
      </p:sp>
    </p:spTree>
    <p:extLst>
      <p:ext uri="{BB962C8B-B14F-4D97-AF65-F5344CB8AC3E}">
        <p14:creationId xmlns:p14="http://schemas.microsoft.com/office/powerpoint/2010/main" val="215974702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サービス提供体制強化加算</a:t>
            </a:r>
            <a:endParaRPr kumimoji="1" lang="ja-JP" altLang="en-US"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sz="2200" dirty="0"/>
              <a:t>算定要件等</a:t>
            </a:r>
          </a:p>
          <a:p>
            <a:r>
              <a:rPr lang="ja-JP" altLang="en-US" sz="2200" dirty="0" smtClean="0"/>
              <a:t>介護</a:t>
            </a:r>
            <a:r>
              <a:rPr lang="ja-JP" altLang="en-US" sz="2200" dirty="0"/>
              <a:t>福祉士による強化① </a:t>
            </a:r>
            <a:r>
              <a:rPr lang="en-US" altLang="ja-JP" sz="2200" dirty="0"/>
              <a:t>(Ⅰ)</a:t>
            </a:r>
            <a:r>
              <a:rPr lang="ja-JP" altLang="en-US" sz="2200" dirty="0"/>
              <a:t>イ</a:t>
            </a:r>
          </a:p>
          <a:p>
            <a:pPr marL="0" indent="0">
              <a:buNone/>
            </a:pPr>
            <a:r>
              <a:rPr lang="ja-JP" altLang="en-US" sz="2200" dirty="0" smtClean="0"/>
              <a:t>　　・ </a:t>
            </a:r>
            <a:r>
              <a:rPr lang="ja-JP" altLang="en-US" sz="2200" dirty="0"/>
              <a:t>介護職員の総数のうち、介護福祉士の占める割合が</a:t>
            </a:r>
            <a:r>
              <a:rPr lang="en-US" altLang="ja-JP" sz="2200" dirty="0"/>
              <a:t>100 </a:t>
            </a:r>
            <a:r>
              <a:rPr lang="ja-JP" altLang="en-US" sz="2200" dirty="0"/>
              <a:t>分の</a:t>
            </a:r>
            <a:r>
              <a:rPr lang="en-US" altLang="ja-JP" sz="2200" dirty="0" smtClean="0"/>
              <a:t>60</a:t>
            </a:r>
            <a:r>
              <a:rPr lang="ja-JP" altLang="en-US" sz="2200" dirty="0" smtClean="0"/>
              <a:t>以上</a:t>
            </a:r>
            <a:endParaRPr lang="en-US" altLang="ja-JP" sz="2200" dirty="0" smtClean="0"/>
          </a:p>
          <a:p>
            <a:pPr marL="0" indent="0">
              <a:buNone/>
            </a:pPr>
            <a:r>
              <a:rPr lang="ja-JP" altLang="en-US" sz="2200" dirty="0"/>
              <a:t>　</a:t>
            </a:r>
            <a:r>
              <a:rPr lang="ja-JP" altLang="en-US" sz="2200" dirty="0" smtClean="0"/>
              <a:t>　　であること</a:t>
            </a:r>
            <a:r>
              <a:rPr lang="ja-JP" altLang="en-US" sz="2200" dirty="0"/>
              <a:t>。</a:t>
            </a:r>
          </a:p>
          <a:p>
            <a:r>
              <a:rPr lang="ja-JP" altLang="en-US" sz="2200" dirty="0" smtClean="0"/>
              <a:t>介護</a:t>
            </a:r>
            <a:r>
              <a:rPr lang="ja-JP" altLang="en-US" sz="2200" dirty="0"/>
              <a:t>福祉士による強化② </a:t>
            </a:r>
            <a:r>
              <a:rPr lang="en-US" altLang="ja-JP" sz="2200" dirty="0"/>
              <a:t>(Ⅰ)</a:t>
            </a:r>
            <a:r>
              <a:rPr lang="ja-JP" altLang="en-US" sz="2200" dirty="0"/>
              <a:t>ロ</a:t>
            </a:r>
          </a:p>
          <a:p>
            <a:pPr marL="0" indent="0">
              <a:buNone/>
            </a:pPr>
            <a:r>
              <a:rPr lang="ja-JP" altLang="en-US" sz="2200" dirty="0" smtClean="0"/>
              <a:t>　　・ </a:t>
            </a:r>
            <a:r>
              <a:rPr lang="ja-JP" altLang="en-US" sz="2200" dirty="0"/>
              <a:t>介護職員の総数のうち、介護福祉士の占める割合が</a:t>
            </a:r>
            <a:r>
              <a:rPr lang="en-US" altLang="ja-JP" sz="2200" dirty="0"/>
              <a:t>100 </a:t>
            </a:r>
            <a:r>
              <a:rPr lang="ja-JP" altLang="en-US" sz="2200" dirty="0"/>
              <a:t>分の</a:t>
            </a:r>
            <a:r>
              <a:rPr lang="en-US" altLang="ja-JP" sz="2200" dirty="0" smtClean="0"/>
              <a:t>50</a:t>
            </a:r>
            <a:r>
              <a:rPr lang="ja-JP" altLang="en-US" sz="2200" dirty="0" smtClean="0"/>
              <a:t>以上</a:t>
            </a:r>
            <a:endParaRPr lang="en-US" altLang="ja-JP" sz="2200" dirty="0" smtClean="0"/>
          </a:p>
          <a:p>
            <a:pPr marL="0" indent="0">
              <a:buNone/>
            </a:pPr>
            <a:r>
              <a:rPr lang="ja-JP" altLang="en-US" sz="2200" dirty="0"/>
              <a:t>　</a:t>
            </a:r>
            <a:r>
              <a:rPr lang="ja-JP" altLang="en-US" sz="2200" dirty="0" smtClean="0"/>
              <a:t>　　であること</a:t>
            </a:r>
            <a:r>
              <a:rPr lang="ja-JP" altLang="en-US" sz="2200" dirty="0"/>
              <a:t>。</a:t>
            </a:r>
          </a:p>
          <a:p>
            <a:r>
              <a:rPr lang="ja-JP" altLang="en-US" sz="2200" dirty="0" smtClean="0"/>
              <a:t>常勤</a:t>
            </a:r>
            <a:r>
              <a:rPr lang="ja-JP" altLang="en-US" sz="2200" dirty="0"/>
              <a:t>職員による強化 </a:t>
            </a:r>
            <a:r>
              <a:rPr lang="en-US" altLang="ja-JP" sz="2200" dirty="0"/>
              <a:t>(Ⅱ)</a:t>
            </a:r>
          </a:p>
          <a:p>
            <a:pPr marL="0" indent="0">
              <a:buNone/>
            </a:pPr>
            <a:r>
              <a:rPr lang="ja-JP" altLang="en-US" sz="2200" dirty="0" smtClean="0"/>
              <a:t>　　・ </a:t>
            </a:r>
            <a:r>
              <a:rPr lang="ja-JP" altLang="en-US" sz="2200" dirty="0"/>
              <a:t>看護・介護職員の総数のうち、常勤職員の占める割合が</a:t>
            </a:r>
            <a:r>
              <a:rPr lang="en-US" altLang="ja-JP" sz="2200" dirty="0"/>
              <a:t>100 </a:t>
            </a:r>
            <a:r>
              <a:rPr lang="ja-JP" altLang="en-US" sz="2200" dirty="0" smtClean="0"/>
              <a:t>分の</a:t>
            </a:r>
            <a:r>
              <a:rPr lang="en-US" altLang="ja-JP" sz="2200" dirty="0" smtClean="0"/>
              <a:t>75 </a:t>
            </a:r>
          </a:p>
          <a:p>
            <a:pPr marL="0" indent="0">
              <a:buNone/>
            </a:pPr>
            <a:r>
              <a:rPr lang="ja-JP" altLang="en-US" sz="2200" dirty="0"/>
              <a:t>　</a:t>
            </a:r>
            <a:r>
              <a:rPr lang="ja-JP" altLang="en-US" sz="2200" dirty="0" smtClean="0"/>
              <a:t>　　以上</a:t>
            </a:r>
            <a:r>
              <a:rPr lang="ja-JP" altLang="en-US" sz="2200" dirty="0"/>
              <a:t>で</a:t>
            </a:r>
            <a:r>
              <a:rPr lang="ja-JP" altLang="en-US" sz="2200" dirty="0" smtClean="0"/>
              <a:t>ある</a:t>
            </a:r>
            <a:r>
              <a:rPr lang="ja-JP" altLang="en-US" sz="2200" dirty="0"/>
              <a:t>こと。</a:t>
            </a:r>
          </a:p>
          <a:p>
            <a:r>
              <a:rPr lang="ja-JP" altLang="en-US" sz="2200" dirty="0" smtClean="0"/>
              <a:t>長期</a:t>
            </a:r>
            <a:r>
              <a:rPr lang="ja-JP" altLang="en-US" sz="2200" dirty="0"/>
              <a:t>勤続職員による強化 </a:t>
            </a:r>
            <a:r>
              <a:rPr lang="en-US" altLang="ja-JP" sz="2200" dirty="0"/>
              <a:t>(Ⅲ)</a:t>
            </a:r>
          </a:p>
          <a:p>
            <a:pPr marL="0" indent="0">
              <a:buNone/>
            </a:pPr>
            <a:r>
              <a:rPr lang="ja-JP" altLang="en-US" sz="2200" dirty="0" smtClean="0"/>
              <a:t>　　・ </a:t>
            </a:r>
            <a:r>
              <a:rPr lang="ja-JP" altLang="en-US" sz="2200" dirty="0"/>
              <a:t>特定施設入居者生活介護を入居者に直接提供する職員の</a:t>
            </a:r>
            <a:r>
              <a:rPr lang="ja-JP" altLang="en-US" sz="2200" dirty="0" smtClean="0"/>
              <a:t>総数のうち、</a:t>
            </a:r>
            <a:endParaRPr lang="en-US" altLang="ja-JP" sz="2200" dirty="0" smtClean="0"/>
          </a:p>
          <a:p>
            <a:pPr marL="0" indent="0">
              <a:buNone/>
            </a:pPr>
            <a:r>
              <a:rPr lang="ja-JP" altLang="en-US" sz="2200" dirty="0" smtClean="0"/>
              <a:t>　　　勤続</a:t>
            </a:r>
            <a:r>
              <a:rPr lang="ja-JP" altLang="en-US" sz="2200" dirty="0"/>
              <a:t>年</a:t>
            </a:r>
            <a:r>
              <a:rPr lang="ja-JP" altLang="en-US" sz="2200" dirty="0" smtClean="0"/>
              <a:t>数３年</a:t>
            </a:r>
            <a:r>
              <a:rPr lang="ja-JP" altLang="en-US" sz="2200" dirty="0"/>
              <a:t>以上の者の占める割合が</a:t>
            </a:r>
            <a:r>
              <a:rPr lang="en-US" altLang="ja-JP" sz="2200" dirty="0"/>
              <a:t>100 </a:t>
            </a:r>
            <a:r>
              <a:rPr lang="ja-JP" altLang="en-US" sz="2200" dirty="0"/>
              <a:t>分の</a:t>
            </a:r>
            <a:r>
              <a:rPr lang="en-US" altLang="ja-JP" sz="2200" dirty="0"/>
              <a:t>30 </a:t>
            </a:r>
            <a:r>
              <a:rPr lang="ja-JP" altLang="en-US" sz="2200" dirty="0"/>
              <a:t>以上であること。</a:t>
            </a:r>
            <a:endParaRPr kumimoji="1" lang="ja-JP" altLang="en-US" sz="2200" dirty="0"/>
          </a:p>
        </p:txBody>
      </p:sp>
    </p:spTree>
    <p:extLst>
      <p:ext uri="{BB962C8B-B14F-4D97-AF65-F5344CB8AC3E}">
        <p14:creationId xmlns:p14="http://schemas.microsoft.com/office/powerpoint/2010/main" val="55800067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認知症専門ケア加算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a:t>認知症専門ケア加算の創設</a:t>
            </a:r>
            <a:r>
              <a:rPr lang="en-US" altLang="ja-JP" sz="2400" dirty="0"/>
              <a:t>【</a:t>
            </a:r>
            <a:r>
              <a:rPr lang="ja-JP" altLang="en-US" sz="2400" dirty="0"/>
              <a:t>地域密着型・介護予防を含む</a:t>
            </a:r>
            <a:r>
              <a:rPr lang="en-US" altLang="ja-JP" sz="2400" dirty="0"/>
              <a:t>】</a:t>
            </a:r>
          </a:p>
          <a:p>
            <a:r>
              <a:rPr lang="ja-JP" altLang="en-US" sz="2400" dirty="0"/>
              <a:t>認知症高齢者の増加に対する評価を高め、積極的な受入れを促進する観点から、</a:t>
            </a:r>
            <a:r>
              <a:rPr lang="ja-JP" altLang="en-US" sz="2400" dirty="0" smtClean="0"/>
              <a:t>他の</a:t>
            </a:r>
            <a:r>
              <a:rPr lang="ja-JP" altLang="en-US" sz="2400" dirty="0"/>
              <a:t>サービスにおいて認知症高齢者への対応に係る加算制度が設けられていることに</a:t>
            </a:r>
            <a:r>
              <a:rPr lang="ja-JP" altLang="en-US" sz="2400" dirty="0" smtClean="0"/>
              <a:t>かんがみ</a:t>
            </a:r>
            <a:r>
              <a:rPr lang="ja-JP" altLang="en-US" sz="2400" dirty="0"/>
              <a:t>、認知症専門ケア加算を創設する。</a:t>
            </a:r>
          </a:p>
          <a:p>
            <a:r>
              <a:rPr lang="ja-JP" altLang="en-US" sz="2400" dirty="0"/>
              <a:t>（現行） </a:t>
            </a:r>
            <a:r>
              <a:rPr lang="ja-JP" altLang="en-US" sz="2400" dirty="0" smtClean="0"/>
              <a:t>　　　　　（</a:t>
            </a:r>
            <a:r>
              <a:rPr lang="ja-JP" altLang="en-US" sz="2400" dirty="0"/>
              <a:t>新）</a:t>
            </a:r>
          </a:p>
          <a:p>
            <a:r>
              <a:rPr lang="en-US" altLang="ja-JP" sz="2400" dirty="0"/>
              <a:t>(Ⅰ) </a:t>
            </a:r>
            <a:r>
              <a:rPr lang="ja-JP" altLang="en-US" sz="2400" dirty="0"/>
              <a:t>（新規） ⇒ </a:t>
            </a:r>
            <a:r>
              <a:rPr lang="en-US" altLang="ja-JP" sz="2400" dirty="0"/>
              <a:t>3 </a:t>
            </a:r>
            <a:r>
              <a:rPr lang="ja-JP" altLang="en-US" sz="2400" dirty="0"/>
              <a:t>単位</a:t>
            </a:r>
            <a:r>
              <a:rPr lang="en-US" altLang="ja-JP" sz="2400" dirty="0"/>
              <a:t>/</a:t>
            </a:r>
            <a:r>
              <a:rPr lang="ja-JP" altLang="en-US" sz="2400" dirty="0"/>
              <a:t>日</a:t>
            </a:r>
          </a:p>
          <a:p>
            <a:r>
              <a:rPr lang="en-US" altLang="ja-JP" sz="2400" dirty="0"/>
              <a:t>(Ⅱ) </a:t>
            </a:r>
            <a:r>
              <a:rPr lang="ja-JP" altLang="en-US" sz="2400" dirty="0"/>
              <a:t>（新規） ⇒ </a:t>
            </a:r>
            <a:r>
              <a:rPr lang="en-US" altLang="ja-JP" sz="2400" dirty="0"/>
              <a:t>4 </a:t>
            </a:r>
            <a:r>
              <a:rPr lang="ja-JP" altLang="en-US" sz="2400" dirty="0"/>
              <a:t>単位</a:t>
            </a:r>
            <a:r>
              <a:rPr lang="en-US" altLang="ja-JP" sz="2400" dirty="0"/>
              <a:t>/</a:t>
            </a:r>
            <a:r>
              <a:rPr lang="ja-JP" altLang="en-US" sz="2400" dirty="0"/>
              <a:t>日</a:t>
            </a:r>
            <a:endParaRPr kumimoji="1" lang="ja-JP" altLang="en-US" sz="2400" dirty="0"/>
          </a:p>
        </p:txBody>
      </p:sp>
    </p:spTree>
    <p:extLst>
      <p:ext uri="{BB962C8B-B14F-4D97-AF65-F5344CB8AC3E}">
        <p14:creationId xmlns:p14="http://schemas.microsoft.com/office/powerpoint/2010/main" val="67537237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980728"/>
            <a:ext cx="9144000" cy="5877272"/>
          </a:xfrm>
        </p:spPr>
        <p:txBody>
          <a:bodyPr/>
          <a:lstStyle/>
          <a:p>
            <a:r>
              <a:rPr lang="ja-JP" altLang="en-US" sz="1800" dirty="0"/>
              <a:t>算定要件等</a:t>
            </a:r>
          </a:p>
          <a:p>
            <a:r>
              <a:rPr lang="en-US" altLang="ja-JP" sz="1800" dirty="0"/>
              <a:t>(1) </a:t>
            </a:r>
            <a:r>
              <a:rPr lang="ja-JP" altLang="en-US" sz="1800" dirty="0"/>
              <a:t>専門的な研修による強化（</a:t>
            </a:r>
            <a:r>
              <a:rPr lang="en-US" altLang="ja-JP" sz="1800" dirty="0"/>
              <a:t>Ⅰ</a:t>
            </a:r>
            <a:r>
              <a:rPr lang="ja-JP" altLang="en-US" sz="1800" dirty="0"/>
              <a:t>）</a:t>
            </a:r>
          </a:p>
          <a:p>
            <a:r>
              <a:rPr lang="ja-JP" altLang="en-US" sz="1800" dirty="0" smtClean="0"/>
              <a:t>・ </a:t>
            </a:r>
            <a:r>
              <a:rPr lang="ja-JP" altLang="en-US" sz="1800" dirty="0"/>
              <a:t>事業所における利用者の総数のうち、「日常生活に支障を来すおそれのある症状</a:t>
            </a:r>
            <a:r>
              <a:rPr lang="ja-JP" altLang="en-US" sz="1800" dirty="0" smtClean="0"/>
              <a:t>又は行動</a:t>
            </a:r>
            <a:r>
              <a:rPr lang="ja-JP" altLang="en-US" sz="1800" dirty="0"/>
              <a:t>が認められること</a:t>
            </a:r>
            <a:r>
              <a:rPr lang="ja-JP" altLang="en-US" sz="1800" dirty="0" smtClean="0"/>
              <a:t>から</a:t>
            </a:r>
            <a:r>
              <a:rPr lang="ja-JP" altLang="en-US" sz="1800" dirty="0"/>
              <a:t>、</a:t>
            </a:r>
            <a:r>
              <a:rPr lang="ja-JP" altLang="en-US" sz="1800" dirty="0" smtClean="0"/>
              <a:t>介護</a:t>
            </a:r>
            <a:r>
              <a:rPr lang="ja-JP" altLang="en-US" sz="1800" dirty="0"/>
              <a:t>を必要とする認知症の者（以下「対象者」という。）</a:t>
            </a:r>
            <a:r>
              <a:rPr lang="ja-JP" altLang="en-US" sz="1800" dirty="0" smtClean="0"/>
              <a:t>」の占める割合</a:t>
            </a:r>
            <a:r>
              <a:rPr lang="ja-JP" altLang="en-US" sz="1800" dirty="0"/>
              <a:t>が２分の１以上であること。</a:t>
            </a:r>
          </a:p>
          <a:p>
            <a:r>
              <a:rPr lang="ja-JP" altLang="en-US" sz="1800" dirty="0" smtClean="0"/>
              <a:t>・ </a:t>
            </a:r>
            <a:r>
              <a:rPr lang="ja-JP" altLang="en-US" sz="1800" dirty="0"/>
              <a:t>「認知症介護に係る専門的な研修」を終了している者を、以下のとおり配置し、</a:t>
            </a:r>
            <a:r>
              <a:rPr lang="ja-JP" altLang="en-US" sz="1800" dirty="0" smtClean="0"/>
              <a:t>チームとし</a:t>
            </a:r>
            <a:r>
              <a:rPr lang="en-US" altLang="ja-JP" sz="1800" dirty="0" smtClean="0"/>
              <a:t>   </a:t>
            </a:r>
            <a:r>
              <a:rPr lang="ja-JP" altLang="en-US" sz="1800" dirty="0" smtClean="0"/>
              <a:t>て</a:t>
            </a:r>
            <a:r>
              <a:rPr lang="ja-JP" altLang="en-US" sz="1800" dirty="0"/>
              <a:t>専門的な認知症ケアを実施していること。</a:t>
            </a:r>
          </a:p>
          <a:p>
            <a:r>
              <a:rPr lang="ja-JP" altLang="en-US" sz="1800" dirty="0" smtClean="0"/>
              <a:t>① </a:t>
            </a:r>
            <a:r>
              <a:rPr lang="ja-JP" altLang="en-US" sz="1800" dirty="0"/>
              <a:t>対象者の数が</a:t>
            </a:r>
            <a:r>
              <a:rPr lang="en-US" altLang="ja-JP" sz="1800" dirty="0"/>
              <a:t>20 </a:t>
            </a:r>
            <a:r>
              <a:rPr lang="ja-JP" altLang="en-US" sz="1800" dirty="0"/>
              <a:t>人未満 １以上</a:t>
            </a:r>
          </a:p>
          <a:p>
            <a:r>
              <a:rPr lang="ja-JP" altLang="en-US" sz="1800" dirty="0" smtClean="0"/>
              <a:t>② </a:t>
            </a:r>
            <a:r>
              <a:rPr lang="ja-JP" altLang="en-US" sz="1800" dirty="0"/>
              <a:t>対象者の数が</a:t>
            </a:r>
            <a:r>
              <a:rPr lang="en-US" altLang="ja-JP" sz="1800" dirty="0"/>
              <a:t>20 </a:t>
            </a:r>
            <a:r>
              <a:rPr lang="ja-JP" altLang="en-US" sz="1800" dirty="0"/>
              <a:t>人以上 １に、当該対象者の数が</a:t>
            </a:r>
            <a:r>
              <a:rPr lang="en-US" altLang="ja-JP" sz="1800" dirty="0"/>
              <a:t>19 </a:t>
            </a:r>
            <a:r>
              <a:rPr lang="ja-JP" altLang="en-US" sz="1800" dirty="0"/>
              <a:t>を超えて</a:t>
            </a:r>
            <a:r>
              <a:rPr lang="en-US" altLang="ja-JP" sz="1800" dirty="0"/>
              <a:t>10 </a:t>
            </a:r>
            <a:r>
              <a:rPr lang="ja-JP" altLang="en-US" sz="1800" dirty="0"/>
              <a:t>又は</a:t>
            </a:r>
            <a:r>
              <a:rPr lang="ja-JP" altLang="en-US" sz="1800" dirty="0" smtClean="0"/>
              <a:t>その端数</a:t>
            </a:r>
            <a:r>
              <a:rPr lang="ja-JP" altLang="en-US" sz="1800" dirty="0"/>
              <a:t>を</a:t>
            </a:r>
            <a:r>
              <a:rPr lang="ja-JP" altLang="en-US" sz="1800" dirty="0" smtClean="0"/>
              <a:t>増す</a:t>
            </a:r>
            <a:endParaRPr lang="en-US" altLang="ja-JP" sz="1800" dirty="0" smtClean="0"/>
          </a:p>
          <a:p>
            <a:pPr marL="0" indent="0">
              <a:buNone/>
            </a:pPr>
            <a:r>
              <a:rPr lang="en-US" altLang="ja-JP" sz="1800" dirty="0" smtClean="0"/>
              <a:t>      </a:t>
            </a:r>
            <a:r>
              <a:rPr lang="ja-JP" altLang="en-US" sz="1800" dirty="0" smtClean="0"/>
              <a:t>ごとに</a:t>
            </a:r>
            <a:r>
              <a:rPr lang="ja-JP" altLang="en-US" sz="1800" dirty="0"/>
              <a:t>１を加えて得た数以上</a:t>
            </a:r>
          </a:p>
          <a:p>
            <a:r>
              <a:rPr lang="ja-JP" altLang="en-US" sz="1800" dirty="0" smtClean="0"/>
              <a:t> ・ </a:t>
            </a:r>
            <a:r>
              <a:rPr lang="ja-JP" altLang="en-US" sz="1800" dirty="0"/>
              <a:t>当該事業所の従業者に対して、認知症ケアに関する留意事項の伝達又は技術的</a:t>
            </a:r>
            <a:r>
              <a:rPr lang="ja-JP" altLang="en-US" sz="1800" dirty="0" smtClean="0"/>
              <a:t>指導に</a:t>
            </a:r>
            <a:r>
              <a:rPr lang="ja-JP" altLang="en-US" sz="1800" dirty="0"/>
              <a:t>係る会議を定期的に開催していること。</a:t>
            </a:r>
          </a:p>
          <a:p>
            <a:r>
              <a:rPr lang="en-US" altLang="ja-JP" sz="1800" dirty="0"/>
              <a:t>(2) </a:t>
            </a:r>
            <a:r>
              <a:rPr lang="ja-JP" altLang="en-US" sz="1800" dirty="0"/>
              <a:t>指導に係る専門的な研修による強化（</a:t>
            </a:r>
            <a:r>
              <a:rPr lang="en-US" altLang="ja-JP" sz="1800" dirty="0"/>
              <a:t>Ⅱ</a:t>
            </a:r>
            <a:r>
              <a:rPr lang="ja-JP" altLang="en-US" sz="1800" dirty="0"/>
              <a:t>）</a:t>
            </a:r>
          </a:p>
          <a:p>
            <a:r>
              <a:rPr lang="ja-JP" altLang="en-US" sz="1800" dirty="0"/>
              <a:t>・ </a:t>
            </a:r>
            <a:r>
              <a:rPr lang="en-US" altLang="ja-JP" sz="1800" dirty="0"/>
              <a:t>(1)</a:t>
            </a:r>
            <a:r>
              <a:rPr lang="ja-JP" altLang="en-US" sz="1800" dirty="0"/>
              <a:t>の基準のいずれにも適合すること。</a:t>
            </a:r>
          </a:p>
          <a:p>
            <a:r>
              <a:rPr lang="ja-JP" altLang="en-US" sz="1800" dirty="0"/>
              <a:t>・ 「認知症介護の指導に係る専門的な研修」を終了している者を１名以上配置し、</a:t>
            </a:r>
            <a:r>
              <a:rPr lang="ja-JP" altLang="en-US" sz="1800" dirty="0" smtClean="0"/>
              <a:t>事業所</a:t>
            </a:r>
            <a:r>
              <a:rPr lang="ja-JP" altLang="en-US" sz="1800" dirty="0"/>
              <a:t>全体の認知症ケアの指導等を実施していること。</a:t>
            </a:r>
          </a:p>
          <a:p>
            <a:r>
              <a:rPr lang="ja-JP" altLang="en-US" sz="1800" dirty="0"/>
              <a:t>・ 当該事業所における看護・介護職員ごとの認知症ケアに関する研修計画を作成</a:t>
            </a:r>
            <a:r>
              <a:rPr lang="ja-JP" altLang="en-US" sz="1800" dirty="0" smtClean="0"/>
              <a:t>し、当該</a:t>
            </a:r>
            <a:r>
              <a:rPr lang="ja-JP" altLang="en-US" sz="1800" dirty="0"/>
              <a:t>計画に従い、研修を実施又は実施を予定していること。</a:t>
            </a:r>
            <a:endParaRPr kumimoji="1" lang="ja-JP" altLang="en-US" sz="1800" dirty="0"/>
          </a:p>
        </p:txBody>
      </p:sp>
    </p:spTree>
    <p:extLst>
      <p:ext uri="{BB962C8B-B14F-4D97-AF65-F5344CB8AC3E}">
        <p14:creationId xmlns:p14="http://schemas.microsoft.com/office/powerpoint/2010/main" val="128989388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a:t>看取り介護加算の充実</a:t>
            </a:r>
            <a:r>
              <a:rPr lang="en-US" altLang="ja-JP" sz="2400" dirty="0"/>
              <a:t>【</a:t>
            </a:r>
            <a:r>
              <a:rPr lang="ja-JP" altLang="en-US" sz="2400" dirty="0"/>
              <a:t>地域密着型を含む</a:t>
            </a:r>
            <a:r>
              <a:rPr lang="en-US" altLang="ja-JP" sz="2400" dirty="0"/>
              <a:t>】</a:t>
            </a:r>
          </a:p>
          <a:p>
            <a:r>
              <a:rPr lang="ja-JP" altLang="en-US" sz="2400" dirty="0"/>
              <a:t>看取り介護加算については、入居者及びその家族等の意向を尊重しつつ、看取り</a:t>
            </a:r>
            <a:r>
              <a:rPr lang="ja-JP" altLang="en-US" sz="2400" dirty="0" smtClean="0"/>
              <a:t>に関する</a:t>
            </a:r>
            <a:r>
              <a:rPr lang="ja-JP" altLang="en-US" sz="2400" dirty="0"/>
              <a:t>理解の促進を図り、特定施設入居者生活介護における看取り介護の質を向上</a:t>
            </a:r>
            <a:r>
              <a:rPr lang="ja-JP" altLang="en-US" sz="2400" dirty="0" smtClean="0"/>
              <a:t>させる</a:t>
            </a:r>
            <a:r>
              <a:rPr lang="ja-JP" altLang="en-US" sz="2400" dirty="0"/>
              <a:t>ため、看取り介護の体制構築・強化を</a:t>
            </a:r>
            <a:r>
              <a:rPr lang="en-US" altLang="ja-JP" sz="2400" dirty="0"/>
              <a:t>PDCA </a:t>
            </a:r>
            <a:r>
              <a:rPr lang="ja-JP" altLang="en-US" sz="2400" dirty="0"/>
              <a:t>サイクルにより推進することを</a:t>
            </a:r>
            <a:r>
              <a:rPr lang="ja-JP" altLang="en-US" sz="2400" dirty="0" smtClean="0"/>
              <a:t>要件</a:t>
            </a:r>
            <a:r>
              <a:rPr lang="ja-JP" altLang="en-US" sz="2400" dirty="0"/>
              <a:t>として、死亡日以前４日以上</a:t>
            </a:r>
            <a:r>
              <a:rPr lang="en-US" altLang="ja-JP" sz="2400" dirty="0"/>
              <a:t>30 </a:t>
            </a:r>
            <a:r>
              <a:rPr lang="ja-JP" altLang="en-US" sz="2400" dirty="0"/>
              <a:t>日以下における手厚い看取り介護の実施を図る。</a:t>
            </a:r>
          </a:p>
          <a:p>
            <a:r>
              <a:rPr lang="ja-JP" altLang="en-US" sz="2400" dirty="0" smtClean="0"/>
              <a:t>　　　　　　　　</a:t>
            </a:r>
            <a:r>
              <a:rPr lang="zh-TW" altLang="en-US" sz="2400" dirty="0" smtClean="0"/>
              <a:t>（</a:t>
            </a:r>
            <a:r>
              <a:rPr lang="zh-TW" altLang="en-US" sz="2400" dirty="0"/>
              <a:t>現行） </a:t>
            </a:r>
            <a:r>
              <a:rPr lang="ja-JP" altLang="en-US" sz="2400" dirty="0" smtClean="0"/>
              <a:t>　　　　　　　　　　　　　　　　　　</a:t>
            </a:r>
            <a:r>
              <a:rPr lang="zh-TW" altLang="en-US" sz="2400" dirty="0" smtClean="0"/>
              <a:t>（</a:t>
            </a:r>
            <a:r>
              <a:rPr lang="zh-TW" altLang="en-US" sz="2400" dirty="0"/>
              <a:t>新）</a:t>
            </a:r>
          </a:p>
          <a:p>
            <a:r>
              <a:rPr lang="ja-JP" altLang="en-US" sz="2400" dirty="0"/>
              <a:t>死亡日以前</a:t>
            </a:r>
            <a:r>
              <a:rPr lang="en-US" altLang="ja-JP" sz="2400" dirty="0"/>
              <a:t>4 </a:t>
            </a:r>
            <a:r>
              <a:rPr lang="ja-JP" altLang="en-US" sz="2400" dirty="0"/>
              <a:t>日以上</a:t>
            </a:r>
            <a:r>
              <a:rPr lang="en-US" altLang="ja-JP" sz="2400" dirty="0"/>
              <a:t>30 </a:t>
            </a:r>
            <a:r>
              <a:rPr lang="ja-JP" altLang="en-US" sz="2400" dirty="0"/>
              <a:t>日以下 </a:t>
            </a:r>
            <a:r>
              <a:rPr lang="en-US" altLang="ja-JP" sz="2400" dirty="0"/>
              <a:t>80 </a:t>
            </a:r>
            <a:r>
              <a:rPr lang="ja-JP" altLang="en-US" sz="2400" dirty="0"/>
              <a:t>単位／日 ⇒ </a:t>
            </a:r>
            <a:r>
              <a:rPr lang="en-US" altLang="ja-JP" sz="2400" dirty="0"/>
              <a:t>144 </a:t>
            </a:r>
            <a:r>
              <a:rPr lang="ja-JP" altLang="en-US" sz="2400" dirty="0"/>
              <a:t>単位</a:t>
            </a:r>
            <a:r>
              <a:rPr lang="en-US" altLang="ja-JP" sz="2400" dirty="0"/>
              <a:t>/</a:t>
            </a:r>
            <a:r>
              <a:rPr lang="ja-JP" altLang="en-US" sz="2400" dirty="0"/>
              <a:t>日</a:t>
            </a:r>
          </a:p>
          <a:p>
            <a:r>
              <a:rPr lang="ja-JP" altLang="en-US" sz="2400" dirty="0"/>
              <a:t>なお、死亡日の前日及び前々日・死亡日については、現行と同様</a:t>
            </a:r>
            <a:endParaRPr kumimoji="1" lang="ja-JP" altLang="en-US" sz="2400" dirty="0"/>
          </a:p>
        </p:txBody>
      </p:sp>
    </p:spTree>
    <p:extLst>
      <p:ext uri="{BB962C8B-B14F-4D97-AF65-F5344CB8AC3E}">
        <p14:creationId xmlns:p14="http://schemas.microsoft.com/office/powerpoint/2010/main" val="114454721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短期利用の要件緩和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短期利用の要件緩和</a:t>
            </a:r>
            <a:r>
              <a:rPr lang="en-US" altLang="ja-JP" sz="2800" dirty="0"/>
              <a:t>【</a:t>
            </a:r>
            <a:r>
              <a:rPr lang="ja-JP" altLang="en-US" sz="2800" dirty="0"/>
              <a:t>地域密着型を含む</a:t>
            </a:r>
            <a:r>
              <a:rPr lang="en-US" altLang="ja-JP" sz="2800" dirty="0"/>
              <a:t>】</a:t>
            </a:r>
          </a:p>
          <a:p>
            <a:r>
              <a:rPr lang="ja-JP" altLang="en-US" sz="2800" dirty="0"/>
              <a:t>空き部屋を活用した短期利用については、都市部などの限られた資源を有効に</a:t>
            </a:r>
            <a:r>
              <a:rPr lang="ja-JP" altLang="en-US" sz="2800" dirty="0" smtClean="0"/>
              <a:t>活用しつつ</a:t>
            </a:r>
            <a:r>
              <a:rPr lang="ja-JP" altLang="en-US" sz="2800" dirty="0"/>
              <a:t>、地域における高齢者の一時的な利用の円滑化を図るため、経験年数に</a:t>
            </a:r>
            <a:r>
              <a:rPr lang="ja-JP" altLang="en-US" sz="2800" dirty="0" smtClean="0"/>
              <a:t>ついては</a:t>
            </a:r>
            <a:r>
              <a:rPr lang="ja-JP" altLang="en-US" sz="2800" dirty="0"/>
              <a:t>複数の施設を運営する場合等を想定して事業者としての経験を評価する方式と</a:t>
            </a:r>
            <a:r>
              <a:rPr lang="ja-JP" altLang="en-US" sz="2800" dirty="0" smtClean="0"/>
              <a:t>するよう</a:t>
            </a:r>
            <a:r>
              <a:rPr lang="ja-JP" altLang="en-US" sz="2800" dirty="0"/>
              <a:t>に要件を見直すとともに、本来入居者の入居率を</a:t>
            </a:r>
            <a:r>
              <a:rPr lang="en-US" altLang="ja-JP" sz="2800" dirty="0"/>
              <a:t>80</a:t>
            </a:r>
            <a:r>
              <a:rPr lang="ja-JP" altLang="en-US" sz="2800" dirty="0"/>
              <a:t>％以上確保するという</a:t>
            </a:r>
            <a:r>
              <a:rPr lang="ja-JP" altLang="en-US" sz="2800" dirty="0" smtClean="0"/>
              <a:t>要件を</a:t>
            </a:r>
            <a:r>
              <a:rPr lang="ja-JP" altLang="en-US" sz="2800" dirty="0"/>
              <a:t>撤廃する。</a:t>
            </a:r>
            <a:endParaRPr kumimoji="1" lang="ja-JP" altLang="en-US" sz="2800" dirty="0"/>
          </a:p>
        </p:txBody>
      </p:sp>
    </p:spTree>
    <p:extLst>
      <p:ext uri="{BB962C8B-B14F-4D97-AF65-F5344CB8AC3E}">
        <p14:creationId xmlns:p14="http://schemas.microsoft.com/office/powerpoint/2010/main" val="178451869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法定代理受領の同意書の廃止</a:t>
            </a:r>
            <a:endParaRPr kumimoji="1" lang="ja-JP" altLang="en-US" dirty="0"/>
          </a:p>
        </p:txBody>
      </p:sp>
      <p:sp>
        <p:nvSpPr>
          <p:cNvPr id="3" name="コンテンツ プレースホルダー 2"/>
          <p:cNvSpPr>
            <a:spLocks noGrp="1"/>
          </p:cNvSpPr>
          <p:nvPr>
            <p:ph idx="1"/>
          </p:nvPr>
        </p:nvSpPr>
        <p:spPr>
          <a:xfrm>
            <a:off x="0" y="1196752"/>
            <a:ext cx="9144000" cy="4899248"/>
          </a:xfrm>
        </p:spPr>
        <p:txBody>
          <a:bodyPr/>
          <a:lstStyle/>
          <a:p>
            <a:r>
              <a:rPr lang="ja-JP" altLang="en-US" dirty="0"/>
              <a:t>法定代理受領の同意書の廃止</a:t>
            </a:r>
            <a:r>
              <a:rPr lang="en-US" altLang="ja-JP" dirty="0"/>
              <a:t>【</a:t>
            </a:r>
            <a:r>
              <a:rPr lang="ja-JP" altLang="en-US" dirty="0"/>
              <a:t>地域密着型・介護予防を含む</a:t>
            </a:r>
            <a:r>
              <a:rPr lang="en-US" altLang="ja-JP" dirty="0"/>
              <a:t>】</a:t>
            </a:r>
          </a:p>
          <a:p>
            <a:r>
              <a:rPr lang="ja-JP" altLang="en-US" dirty="0"/>
              <a:t>事業者が介護報酬を代理受領する要件として、有料老人ホームのみ、国民健康</a:t>
            </a:r>
            <a:r>
              <a:rPr lang="ja-JP" altLang="en-US" dirty="0" smtClean="0"/>
              <a:t>保険団体</a:t>
            </a:r>
            <a:r>
              <a:rPr lang="ja-JP" altLang="en-US" dirty="0"/>
              <a:t>連合会に対して入居者による同意書を提出することが義務づけられているが、</a:t>
            </a:r>
            <a:r>
              <a:rPr lang="ja-JP" altLang="en-US" dirty="0" smtClean="0"/>
              <a:t>老人</a:t>
            </a:r>
            <a:r>
              <a:rPr lang="ja-JP" altLang="en-US" dirty="0"/>
              <a:t>福祉法の改正により、前払金を受領する場合は、その算定根拠を書面で明らかに</a:t>
            </a:r>
            <a:r>
              <a:rPr lang="ja-JP" altLang="en-US" dirty="0" smtClean="0"/>
              <a:t>する</a:t>
            </a:r>
            <a:r>
              <a:rPr lang="ja-JP" altLang="en-US" dirty="0"/>
              <a:t>ことが義務づけられていることから、この要件を撤廃する。</a:t>
            </a:r>
            <a:endParaRPr kumimoji="1" lang="ja-JP" altLang="en-US" dirty="0"/>
          </a:p>
        </p:txBody>
      </p:sp>
    </p:spTree>
    <p:extLst>
      <p:ext uri="{BB962C8B-B14F-4D97-AF65-F5344CB8AC3E}">
        <p14:creationId xmlns:p14="http://schemas.microsoft.com/office/powerpoint/2010/main" val="304448482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養護老人ホーム</a:t>
            </a:r>
            <a:endParaRPr kumimoji="1" lang="ja-JP" altLang="en-US" dirty="0"/>
          </a:p>
        </p:txBody>
      </p:sp>
      <p:sp>
        <p:nvSpPr>
          <p:cNvPr id="3" name="コンテンツ プレースホルダー 2"/>
          <p:cNvSpPr>
            <a:spLocks noGrp="1"/>
          </p:cNvSpPr>
          <p:nvPr>
            <p:ph idx="1"/>
          </p:nvPr>
        </p:nvSpPr>
        <p:spPr/>
        <p:txBody>
          <a:bodyPr/>
          <a:lstStyle/>
          <a:p>
            <a:r>
              <a:rPr lang="ja-JP" altLang="en-US" dirty="0"/>
              <a:t>養護老人ホームにおけるサービス提供のあり方の見直し</a:t>
            </a:r>
            <a:r>
              <a:rPr lang="en-US" altLang="ja-JP" dirty="0"/>
              <a:t>【</a:t>
            </a:r>
            <a:r>
              <a:rPr lang="ja-JP" altLang="en-US" dirty="0"/>
              <a:t>介護予防を含む</a:t>
            </a:r>
            <a:r>
              <a:rPr lang="en-US" altLang="ja-JP" dirty="0"/>
              <a:t>】</a:t>
            </a:r>
          </a:p>
          <a:p>
            <a:r>
              <a:rPr lang="ja-JP" altLang="en-US" dirty="0"/>
              <a:t>養護老人ホームについて、個別に要介護者に対して委託による訪問介護等を提供</a:t>
            </a:r>
            <a:r>
              <a:rPr lang="ja-JP" altLang="en-US" dirty="0" smtClean="0"/>
              <a:t>する</a:t>
            </a:r>
            <a:r>
              <a:rPr lang="ja-JP" altLang="en-US" dirty="0"/>
              <a:t>外部サービス利用型だけではなく、施設自体に介護職員等を配置することで多く</a:t>
            </a:r>
            <a:r>
              <a:rPr lang="ja-JP" altLang="en-US" dirty="0" smtClean="0"/>
              <a:t>の要介護者</a:t>
            </a:r>
            <a:r>
              <a:rPr lang="ja-JP" altLang="en-US" dirty="0"/>
              <a:t>に対して効率的にサービスを提供することが可能な一般型とすることが</a:t>
            </a:r>
            <a:r>
              <a:rPr lang="ja-JP" altLang="en-US" dirty="0" smtClean="0"/>
              <a:t>できる</a:t>
            </a:r>
            <a:r>
              <a:rPr lang="ja-JP" altLang="en-US" dirty="0"/>
              <a:t>こととする</a:t>
            </a:r>
            <a:endParaRPr kumimoji="1" lang="ja-JP" altLang="en-US" dirty="0"/>
          </a:p>
        </p:txBody>
      </p:sp>
    </p:spTree>
    <p:extLst>
      <p:ext uri="{BB962C8B-B14F-4D97-AF65-F5344CB8AC3E}">
        <p14:creationId xmlns:p14="http://schemas.microsoft.com/office/powerpoint/2010/main" val="266235778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特定施設まとめ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時間はかかるかもしれませんが、サービス提供体制強化加算を取りに行ってください</a:t>
            </a:r>
            <a:endParaRPr kumimoji="1" lang="en-US" altLang="ja-JP" dirty="0" smtClean="0"/>
          </a:p>
          <a:p>
            <a:r>
              <a:rPr lang="ja-JP" altLang="en-US" dirty="0" smtClean="0"/>
              <a:t>認知症専門ケア加算も同様です。</a:t>
            </a:r>
            <a:endParaRPr kumimoji="1" lang="ja-JP" altLang="en-US" dirty="0"/>
          </a:p>
        </p:txBody>
      </p:sp>
    </p:spTree>
    <p:extLst>
      <p:ext uri="{BB962C8B-B14F-4D97-AF65-F5344CB8AC3E}">
        <p14:creationId xmlns:p14="http://schemas.microsoft.com/office/powerpoint/2010/main" val="37480943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小規模多機能</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6606641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基本報酬の適正化</a:t>
            </a:r>
            <a:endParaRPr kumimoji="1" lang="ja-JP" altLang="en-US" dirty="0"/>
          </a:p>
        </p:txBody>
      </p:sp>
      <p:sp>
        <p:nvSpPr>
          <p:cNvPr id="5" name="コンテンツ プレースホルダー 4"/>
          <p:cNvSpPr>
            <a:spLocks noGrp="1"/>
          </p:cNvSpPr>
          <p:nvPr>
            <p:ph idx="1"/>
          </p:nvPr>
        </p:nvSpPr>
        <p:spPr>
          <a:xfrm>
            <a:off x="0" y="1676400"/>
            <a:ext cx="9144000" cy="4419600"/>
          </a:xfrm>
        </p:spPr>
        <p:txBody>
          <a:bodyPr/>
          <a:lstStyle/>
          <a:p>
            <a:r>
              <a:rPr lang="ja-JP" altLang="en-US" dirty="0"/>
              <a:t>基本報酬の適正化（同一建物に居住する者へのサービス提供に係る評価の</a:t>
            </a:r>
            <a:r>
              <a:rPr lang="ja-JP" altLang="en-US" dirty="0" smtClean="0"/>
              <a:t>見直しを</a:t>
            </a:r>
            <a:r>
              <a:rPr lang="ja-JP" altLang="en-US" dirty="0"/>
              <a:t>含む）</a:t>
            </a:r>
          </a:p>
          <a:p>
            <a:r>
              <a:rPr lang="ja-JP" altLang="en-US" dirty="0"/>
              <a:t>基本報酬の見直しを行うとともに、サービスの提供実態を踏まえ、事業所と</a:t>
            </a:r>
            <a:r>
              <a:rPr lang="ja-JP" altLang="en-US" dirty="0" smtClean="0"/>
              <a:t>同一建物</a:t>
            </a:r>
            <a:r>
              <a:rPr lang="ja-JP" altLang="en-US" dirty="0"/>
              <a:t>（養護老人ホーム、軽費老人ホーム、有料老人ホーム、サービス付き</a:t>
            </a:r>
            <a:r>
              <a:rPr lang="ja-JP" altLang="en-US" dirty="0" smtClean="0"/>
              <a:t>高齢者向け</a:t>
            </a:r>
            <a:r>
              <a:rPr lang="ja-JP" altLang="en-US" dirty="0"/>
              <a:t>住宅に限る。）に居住する利用者に対してサービスを行う場合の基本報酬を設定</a:t>
            </a:r>
            <a:r>
              <a:rPr lang="ja-JP" altLang="en-US" dirty="0" smtClean="0"/>
              <a:t>する</a:t>
            </a:r>
            <a:r>
              <a:rPr lang="ja-JP" altLang="en-US" dirty="0"/>
              <a:t>。</a:t>
            </a:r>
            <a:endParaRPr kumimoji="1" lang="ja-JP" altLang="en-US" dirty="0"/>
          </a:p>
        </p:txBody>
      </p:sp>
    </p:spTree>
    <p:extLst>
      <p:ext uri="{BB962C8B-B14F-4D97-AF65-F5344CB8AC3E}">
        <p14:creationId xmlns:p14="http://schemas.microsoft.com/office/powerpoint/2010/main" val="178905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届け出</a:t>
            </a:r>
            <a:r>
              <a:rPr lang="ja-JP" altLang="en-US" dirty="0" smtClean="0"/>
              <a:t>の特例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過去に、報酬改定時に、届け出の特例が設けられた例があります。</a:t>
            </a:r>
            <a:endParaRPr kumimoji="1" lang="en-US" altLang="ja-JP" dirty="0" smtClean="0"/>
          </a:p>
          <a:p>
            <a:r>
              <a:rPr lang="ja-JP" altLang="en-US" dirty="0" smtClean="0"/>
              <a:t>加算の届け出などの日付に注意してください。</a:t>
            </a:r>
            <a:endParaRPr lang="en-US" altLang="ja-JP" dirty="0" smtClean="0"/>
          </a:p>
          <a:p>
            <a:r>
              <a:rPr lang="ja-JP" altLang="en-US" dirty="0" smtClean="0"/>
              <a:t>国保のシステムが間に合わないので、細かいチェックはなしで通ります。</a:t>
            </a:r>
            <a:endParaRPr lang="en-US" altLang="ja-JP" dirty="0" smtClean="0"/>
          </a:p>
          <a:p>
            <a:r>
              <a:rPr kumimoji="1" lang="ja-JP" altLang="en-US" dirty="0" smtClean="0"/>
              <a:t>あとで、チェック！</a:t>
            </a:r>
            <a:endParaRPr kumimoji="1" lang="ja-JP" altLang="en-US" dirty="0"/>
          </a:p>
        </p:txBody>
      </p:sp>
    </p:spTree>
    <p:extLst>
      <p:ext uri="{BB962C8B-B14F-4D97-AF65-F5344CB8AC3E}">
        <p14:creationId xmlns:p14="http://schemas.microsoft.com/office/powerpoint/2010/main" val="24150010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980728"/>
            <a:ext cx="9144000" cy="5877272"/>
          </a:xfrm>
        </p:spPr>
        <p:txBody>
          <a:bodyPr/>
          <a:lstStyle/>
          <a:p>
            <a:r>
              <a:rPr lang="zh-TW" altLang="en-US" sz="2400" dirty="0"/>
              <a:t>小規模多機能</a:t>
            </a:r>
            <a:r>
              <a:rPr lang="zh-TW" altLang="en-US" sz="2400" dirty="0" smtClean="0"/>
              <a:t>型居宅介護費</a:t>
            </a:r>
            <a:endParaRPr lang="zh-TW" altLang="en-US" sz="2400" dirty="0"/>
          </a:p>
          <a:p>
            <a:pPr marL="0" indent="0">
              <a:buNone/>
            </a:pPr>
            <a:r>
              <a:rPr lang="ja-JP" altLang="en-US" sz="2400" dirty="0" smtClean="0"/>
              <a:t>　</a:t>
            </a:r>
            <a:r>
              <a:rPr lang="en-US" altLang="ja-JP" sz="2400" dirty="0" smtClean="0"/>
              <a:t>(</a:t>
            </a:r>
            <a:r>
              <a:rPr lang="en-US" altLang="ja-JP" sz="2400" dirty="0"/>
              <a:t>1)</a:t>
            </a:r>
            <a:r>
              <a:rPr lang="ja-JP" altLang="en-US" sz="2400" dirty="0"/>
              <a:t>同一建物居住者以外の登録者</a:t>
            </a:r>
            <a:r>
              <a:rPr lang="ja-JP" altLang="en-US" sz="2400" dirty="0" smtClean="0"/>
              <a:t>に対して</a:t>
            </a:r>
            <a:r>
              <a:rPr lang="ja-JP" altLang="en-US" sz="2400" dirty="0"/>
              <a:t>行う場合</a:t>
            </a:r>
          </a:p>
          <a:p>
            <a:r>
              <a:rPr lang="zh-TW" altLang="en-US" sz="2400" dirty="0"/>
              <a:t>要介護１ </a:t>
            </a:r>
            <a:r>
              <a:rPr lang="en-US" altLang="zh-TW" sz="2400" dirty="0"/>
              <a:t>11,505 </a:t>
            </a:r>
            <a:r>
              <a:rPr lang="zh-TW" altLang="en-US" sz="2400" dirty="0"/>
              <a:t>単位／月 </a:t>
            </a:r>
            <a:r>
              <a:rPr lang="ja-JP" altLang="en-US" sz="2400" dirty="0" smtClean="0"/>
              <a:t>　　　</a:t>
            </a:r>
            <a:r>
              <a:rPr lang="zh-TW" altLang="en-US" sz="2400" dirty="0" smtClean="0"/>
              <a:t>要介護</a:t>
            </a:r>
            <a:r>
              <a:rPr lang="zh-TW" altLang="en-US" sz="2400" dirty="0"/>
              <a:t>１ </a:t>
            </a:r>
            <a:r>
              <a:rPr lang="en-US" altLang="zh-TW" sz="2400" dirty="0"/>
              <a:t>10,320 </a:t>
            </a:r>
            <a:r>
              <a:rPr lang="zh-TW" altLang="en-US" sz="2400" dirty="0"/>
              <a:t>単位／月</a:t>
            </a:r>
          </a:p>
          <a:p>
            <a:r>
              <a:rPr lang="zh-TW" altLang="en-US" sz="2400" dirty="0"/>
              <a:t>要介護２ </a:t>
            </a:r>
            <a:r>
              <a:rPr lang="en-US" altLang="zh-TW" sz="2400" dirty="0"/>
              <a:t>16,432 </a:t>
            </a:r>
            <a:r>
              <a:rPr lang="zh-TW" altLang="en-US" sz="2400" dirty="0"/>
              <a:t>単位／月 </a:t>
            </a:r>
            <a:r>
              <a:rPr lang="ja-JP" altLang="en-US" sz="2400" dirty="0" smtClean="0"/>
              <a:t>　　　</a:t>
            </a:r>
            <a:r>
              <a:rPr lang="zh-TW" altLang="en-US" sz="2400" dirty="0" smtClean="0"/>
              <a:t>要介護</a:t>
            </a:r>
            <a:r>
              <a:rPr lang="zh-TW" altLang="en-US" sz="2400" dirty="0"/>
              <a:t>２ </a:t>
            </a:r>
            <a:r>
              <a:rPr lang="en-US" altLang="zh-TW" sz="2400" dirty="0"/>
              <a:t>15,167 </a:t>
            </a:r>
            <a:r>
              <a:rPr lang="zh-TW" altLang="en-US" sz="2400" dirty="0"/>
              <a:t>単位／月</a:t>
            </a:r>
          </a:p>
          <a:p>
            <a:r>
              <a:rPr lang="zh-TW" altLang="en-US" sz="2400" dirty="0"/>
              <a:t>要介護３ </a:t>
            </a:r>
            <a:r>
              <a:rPr lang="en-US" altLang="zh-TW" sz="2400" dirty="0"/>
              <a:t>23,439 </a:t>
            </a:r>
            <a:r>
              <a:rPr lang="zh-TW" altLang="en-US" sz="2400" dirty="0"/>
              <a:t>単位／月 </a:t>
            </a:r>
            <a:r>
              <a:rPr lang="zh-TW" altLang="en-US" sz="2400" dirty="0" smtClean="0"/>
              <a:t>  ⇒</a:t>
            </a:r>
            <a:r>
              <a:rPr lang="ja-JP" altLang="en-US" sz="2400" dirty="0"/>
              <a:t> </a:t>
            </a:r>
            <a:r>
              <a:rPr lang="ja-JP" altLang="en-US" sz="2400" dirty="0" smtClean="0"/>
              <a:t> </a:t>
            </a:r>
            <a:r>
              <a:rPr lang="zh-TW" altLang="en-US" sz="2400" dirty="0" smtClean="0"/>
              <a:t>要介護</a:t>
            </a:r>
            <a:r>
              <a:rPr lang="zh-TW" altLang="en-US" sz="2400" dirty="0"/>
              <a:t>３ </a:t>
            </a:r>
            <a:r>
              <a:rPr lang="en-US" altLang="zh-TW" sz="2400" dirty="0"/>
              <a:t>22,062 </a:t>
            </a:r>
            <a:r>
              <a:rPr lang="zh-TW" altLang="en-US" sz="2400" dirty="0"/>
              <a:t>単位／月</a:t>
            </a:r>
          </a:p>
          <a:p>
            <a:r>
              <a:rPr lang="zh-TW" altLang="en-US" sz="2400" dirty="0"/>
              <a:t>要介護４ </a:t>
            </a:r>
            <a:r>
              <a:rPr lang="en-US" altLang="zh-TW" sz="2400" dirty="0"/>
              <a:t>25,765 </a:t>
            </a:r>
            <a:r>
              <a:rPr lang="zh-TW" altLang="en-US" sz="2400" dirty="0"/>
              <a:t>単位／月 </a:t>
            </a:r>
            <a:r>
              <a:rPr lang="ja-JP" altLang="en-US" sz="2400" dirty="0" smtClean="0"/>
              <a:t>　　　</a:t>
            </a:r>
            <a:r>
              <a:rPr lang="zh-TW" altLang="en-US" sz="2400" dirty="0" smtClean="0"/>
              <a:t>要介護</a:t>
            </a:r>
            <a:r>
              <a:rPr lang="zh-TW" altLang="en-US" sz="2400" dirty="0"/>
              <a:t>４ </a:t>
            </a:r>
            <a:r>
              <a:rPr lang="en-US" altLang="zh-TW" sz="2400" dirty="0"/>
              <a:t>24,350 </a:t>
            </a:r>
            <a:r>
              <a:rPr lang="zh-TW" altLang="en-US" sz="2400" dirty="0"/>
              <a:t>単位／月</a:t>
            </a:r>
          </a:p>
          <a:p>
            <a:r>
              <a:rPr lang="zh-TW" altLang="en-US" sz="2400" dirty="0"/>
              <a:t>要介護５ </a:t>
            </a:r>
            <a:r>
              <a:rPr lang="en-US" altLang="zh-TW" sz="2400" dirty="0"/>
              <a:t>28,305 </a:t>
            </a:r>
            <a:r>
              <a:rPr lang="zh-TW" altLang="en-US" sz="2400" dirty="0"/>
              <a:t>単位／</a:t>
            </a:r>
            <a:r>
              <a:rPr lang="zh-TW" altLang="en-US" sz="2400" dirty="0" smtClean="0"/>
              <a:t>月</a:t>
            </a:r>
            <a:r>
              <a:rPr lang="ja-JP" altLang="en-US" sz="2400" dirty="0" smtClean="0"/>
              <a:t>　　　</a:t>
            </a:r>
            <a:r>
              <a:rPr lang="zh-TW" altLang="en-US" sz="2400" dirty="0" smtClean="0"/>
              <a:t> </a:t>
            </a:r>
            <a:r>
              <a:rPr lang="zh-TW" altLang="en-US" sz="2400" dirty="0"/>
              <a:t>要介護５ </a:t>
            </a:r>
            <a:r>
              <a:rPr lang="en-US" altLang="zh-TW" sz="2400" dirty="0"/>
              <a:t>26,849 </a:t>
            </a:r>
            <a:r>
              <a:rPr lang="zh-TW" altLang="en-US" sz="2400" dirty="0"/>
              <a:t>単位／月</a:t>
            </a:r>
          </a:p>
          <a:p>
            <a:pPr marL="0" indent="0">
              <a:buNone/>
            </a:pPr>
            <a:r>
              <a:rPr lang="ja-JP" altLang="en-US" sz="2400" dirty="0"/>
              <a:t>　</a:t>
            </a:r>
            <a:r>
              <a:rPr lang="en-US" altLang="ja-JP" sz="2400" dirty="0" smtClean="0"/>
              <a:t>(</a:t>
            </a:r>
            <a:r>
              <a:rPr lang="en-US" altLang="ja-JP" sz="2400" dirty="0"/>
              <a:t>2)</a:t>
            </a:r>
            <a:r>
              <a:rPr lang="ja-JP" altLang="en-US" sz="2400" dirty="0"/>
              <a:t>同一建物居住者に対して行う場合</a:t>
            </a:r>
          </a:p>
          <a:p>
            <a:r>
              <a:rPr lang="ja-JP" altLang="en-US" sz="2400" dirty="0" smtClean="0"/>
              <a:t>　　　　　　　　　　　　　　　　　　　　</a:t>
            </a:r>
            <a:r>
              <a:rPr lang="zh-TW" altLang="en-US" sz="2400" dirty="0" smtClean="0"/>
              <a:t>要介護</a:t>
            </a:r>
            <a:r>
              <a:rPr lang="zh-TW" altLang="en-US" sz="2400" dirty="0"/>
              <a:t>１ </a:t>
            </a:r>
            <a:r>
              <a:rPr lang="en-US" altLang="zh-TW" sz="2400" dirty="0"/>
              <a:t>9,298 </a:t>
            </a:r>
            <a:r>
              <a:rPr lang="zh-TW" altLang="en-US" sz="2400" dirty="0"/>
              <a:t>単位／月</a:t>
            </a:r>
          </a:p>
          <a:p>
            <a:r>
              <a:rPr lang="ja-JP" altLang="en-US" sz="2400" dirty="0" smtClean="0"/>
              <a:t>　　　　　　　　　　　　　　　　　　　　</a:t>
            </a:r>
            <a:r>
              <a:rPr lang="zh-TW" altLang="en-US" sz="2400" dirty="0" smtClean="0"/>
              <a:t>要介護</a:t>
            </a:r>
            <a:r>
              <a:rPr lang="zh-TW" altLang="en-US" sz="2400" dirty="0"/>
              <a:t>２ </a:t>
            </a:r>
            <a:r>
              <a:rPr lang="en-US" altLang="zh-TW" sz="2400" dirty="0"/>
              <a:t>13,665 </a:t>
            </a:r>
            <a:r>
              <a:rPr lang="zh-TW" altLang="en-US" sz="2400" dirty="0"/>
              <a:t>単位／月</a:t>
            </a:r>
          </a:p>
          <a:p>
            <a:r>
              <a:rPr lang="ja-JP" altLang="en-US" sz="2400" dirty="0" smtClean="0"/>
              <a:t>　　　　　　　　　　　　　　　　　　　　</a:t>
            </a:r>
            <a:r>
              <a:rPr lang="zh-TW" altLang="en-US" sz="2400" dirty="0" smtClean="0"/>
              <a:t>要介護</a:t>
            </a:r>
            <a:r>
              <a:rPr lang="zh-TW" altLang="en-US" sz="2400" dirty="0"/>
              <a:t>３ </a:t>
            </a:r>
            <a:r>
              <a:rPr lang="en-US" altLang="zh-TW" sz="2400" dirty="0"/>
              <a:t>19,878 </a:t>
            </a:r>
            <a:r>
              <a:rPr lang="zh-TW" altLang="en-US" sz="2400" dirty="0"/>
              <a:t>単位／月</a:t>
            </a:r>
          </a:p>
          <a:p>
            <a:r>
              <a:rPr lang="ja-JP" altLang="en-US" sz="2400" dirty="0" smtClean="0"/>
              <a:t>　　　　　　　　　　　　　　　　　　　　</a:t>
            </a:r>
            <a:r>
              <a:rPr lang="zh-TW" altLang="en-US" sz="2400" dirty="0" smtClean="0"/>
              <a:t>要介護</a:t>
            </a:r>
            <a:r>
              <a:rPr lang="zh-TW" altLang="en-US" sz="2400" dirty="0"/>
              <a:t>４ </a:t>
            </a:r>
            <a:r>
              <a:rPr lang="en-US" altLang="zh-TW" sz="2400" dirty="0"/>
              <a:t>21,939 </a:t>
            </a:r>
            <a:r>
              <a:rPr lang="zh-TW" altLang="en-US" sz="2400" dirty="0"/>
              <a:t>単位／月</a:t>
            </a:r>
          </a:p>
          <a:p>
            <a:r>
              <a:rPr lang="ja-JP" altLang="en-US" sz="2400" dirty="0" smtClean="0"/>
              <a:t>　　　　　　　　　　　　　　　　　　　　</a:t>
            </a:r>
            <a:r>
              <a:rPr lang="zh-TW" altLang="en-US" sz="2400" dirty="0" smtClean="0"/>
              <a:t>要介護</a:t>
            </a:r>
            <a:r>
              <a:rPr lang="zh-TW" altLang="en-US" sz="2400" dirty="0"/>
              <a:t>５ </a:t>
            </a:r>
            <a:r>
              <a:rPr lang="en-US" altLang="zh-TW" sz="2400" dirty="0"/>
              <a:t>24,191 </a:t>
            </a:r>
            <a:r>
              <a:rPr lang="zh-TW" altLang="en-US" sz="2400" dirty="0"/>
              <a:t>単位／月</a:t>
            </a:r>
            <a:endParaRPr kumimoji="1" lang="ja-JP" altLang="en-US" sz="2400" dirty="0"/>
          </a:p>
        </p:txBody>
      </p:sp>
    </p:spTree>
    <p:extLst>
      <p:ext uri="{BB962C8B-B14F-4D97-AF65-F5344CB8AC3E}">
        <p14:creationId xmlns:p14="http://schemas.microsoft.com/office/powerpoint/2010/main" val="283534999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そのままだ</a:t>
            </a:r>
            <a:r>
              <a:rPr kumimoji="1" lang="ja-JP" altLang="en-US" dirty="0" err="1" smtClean="0"/>
              <a:t>ど</a:t>
            </a:r>
            <a:r>
              <a:rPr kumimoji="1" lang="ja-JP" altLang="en-US" dirty="0" smtClean="0"/>
              <a:t>減収</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40678881"/>
              </p:ext>
            </p:extLst>
          </p:nvPr>
        </p:nvGraphicFramePr>
        <p:xfrm>
          <a:off x="107504" y="1676400"/>
          <a:ext cx="9036496" cy="4572000"/>
        </p:xfrm>
        <a:graphic>
          <a:graphicData uri="http://schemas.openxmlformats.org/drawingml/2006/table">
            <a:tbl>
              <a:tblPr firstRow="1" bandRow="1">
                <a:tableStyleId>{5C22544A-7EE6-4342-B048-85BDC9FD1C3A}</a:tableStyleId>
              </a:tblPr>
              <a:tblGrid>
                <a:gridCol w="4392488"/>
                <a:gridCol w="1296144"/>
                <a:gridCol w="1872208"/>
                <a:gridCol w="1475656"/>
              </a:tblGrid>
              <a:tr h="370840">
                <a:tc>
                  <a:txBody>
                    <a:bodyPr/>
                    <a:lstStyle/>
                    <a:p>
                      <a:r>
                        <a:rPr kumimoji="1" lang="ja-JP" altLang="en-US" sz="2400" dirty="0" smtClean="0"/>
                        <a:t>加算等</a:t>
                      </a:r>
                      <a:endParaRPr kumimoji="1" lang="ja-JP" altLang="en-US" sz="2400" dirty="0"/>
                    </a:p>
                  </a:txBody>
                  <a:tcPr/>
                </a:tc>
                <a:tc>
                  <a:txBody>
                    <a:bodyPr/>
                    <a:lstStyle/>
                    <a:p>
                      <a:pPr algn="r"/>
                      <a:r>
                        <a:rPr kumimoji="1" lang="ja-JP" altLang="en-US" sz="2400" dirty="0" smtClean="0"/>
                        <a:t>現行</a:t>
                      </a:r>
                      <a:endParaRPr kumimoji="1" lang="ja-JP" altLang="en-US" sz="2400" dirty="0"/>
                    </a:p>
                  </a:txBody>
                  <a:tcPr/>
                </a:tc>
                <a:tc>
                  <a:txBody>
                    <a:bodyPr/>
                    <a:lstStyle/>
                    <a:p>
                      <a:pPr algn="r"/>
                      <a:r>
                        <a:rPr kumimoji="1" lang="ja-JP" altLang="en-US" sz="2400" dirty="0" smtClean="0"/>
                        <a:t>改定</a:t>
                      </a:r>
                      <a:endParaRPr kumimoji="1" lang="ja-JP" altLang="en-US" sz="2400" dirty="0"/>
                    </a:p>
                  </a:txBody>
                  <a:tcPr/>
                </a:tc>
                <a:tc>
                  <a:txBody>
                    <a:bodyPr/>
                    <a:lstStyle/>
                    <a:p>
                      <a:pPr algn="r"/>
                      <a:r>
                        <a:rPr kumimoji="1" lang="ja-JP" altLang="en-US" sz="2400" dirty="0" smtClean="0"/>
                        <a:t>差異</a:t>
                      </a:r>
                      <a:endParaRPr kumimoji="1" lang="ja-JP" altLang="en-US" sz="2400" dirty="0"/>
                    </a:p>
                  </a:txBody>
                  <a:tcPr/>
                </a:tc>
              </a:tr>
              <a:tr h="370840">
                <a:tc>
                  <a:txBody>
                    <a:bodyPr/>
                    <a:lstStyle/>
                    <a:p>
                      <a:r>
                        <a:rPr kumimoji="1" lang="ja-JP" altLang="en-US" sz="2400" dirty="0" smtClean="0"/>
                        <a:t>基本サービス費</a:t>
                      </a:r>
                      <a:endParaRPr kumimoji="1" lang="ja-JP" altLang="en-US" sz="2400" dirty="0"/>
                    </a:p>
                  </a:txBody>
                  <a:tcPr/>
                </a:tc>
                <a:tc>
                  <a:txBody>
                    <a:bodyPr/>
                    <a:lstStyle/>
                    <a:p>
                      <a:pPr algn="r"/>
                      <a:r>
                        <a:rPr kumimoji="1" lang="ja-JP" altLang="en-US" sz="2400" dirty="0" smtClean="0"/>
                        <a:t>２３４３９</a:t>
                      </a:r>
                      <a:endParaRPr kumimoji="1" lang="ja-JP" altLang="en-US" sz="2400" dirty="0"/>
                    </a:p>
                  </a:txBody>
                  <a:tcPr/>
                </a:tc>
                <a:tc>
                  <a:txBody>
                    <a:bodyPr/>
                    <a:lstStyle/>
                    <a:p>
                      <a:pPr algn="r"/>
                      <a:r>
                        <a:rPr kumimoji="1" lang="ja-JP" altLang="en-US" sz="2400" dirty="0" smtClean="0"/>
                        <a:t>２２０８２</a:t>
                      </a:r>
                      <a:endParaRPr kumimoji="1" lang="ja-JP" altLang="en-US" sz="2400" dirty="0"/>
                    </a:p>
                  </a:txBody>
                  <a:tcP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1357</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70840">
                <a:tc>
                  <a:txBody>
                    <a:bodyPr/>
                    <a:lstStyle/>
                    <a:p>
                      <a:r>
                        <a:rPr kumimoji="1" lang="ja-JP" altLang="en-US" sz="2400" dirty="0" smtClean="0"/>
                        <a:t>サービス提供体制強化加算</a:t>
                      </a:r>
                      <a:endParaRPr kumimoji="1" lang="ja-JP" altLang="en-US" sz="2400" dirty="0"/>
                    </a:p>
                  </a:txBody>
                  <a:tcPr/>
                </a:tc>
                <a:tc>
                  <a:txBody>
                    <a:bodyPr/>
                    <a:lstStyle/>
                    <a:p>
                      <a:pPr algn="r"/>
                      <a:r>
                        <a:rPr kumimoji="1" lang="ja-JP" altLang="en-US" sz="2400" dirty="0" smtClean="0"/>
                        <a:t>５００</a:t>
                      </a:r>
                      <a:endParaRPr kumimoji="1" lang="ja-JP" altLang="en-US" sz="2400" dirty="0"/>
                    </a:p>
                  </a:txBody>
                  <a:tcPr/>
                </a:tc>
                <a:tc>
                  <a:txBody>
                    <a:bodyPr/>
                    <a:lstStyle/>
                    <a:p>
                      <a:pPr algn="r"/>
                      <a:r>
                        <a:rPr kumimoji="1" lang="ja-JP" altLang="en-US" sz="2400" dirty="0" smtClean="0"/>
                        <a:t>６００</a:t>
                      </a:r>
                      <a:endParaRPr kumimoji="1" lang="ja-JP" altLang="en-US" sz="2400" dirty="0"/>
                    </a:p>
                  </a:txBody>
                  <a:tcP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100</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70840">
                <a:tc>
                  <a:txBody>
                    <a:bodyPr/>
                    <a:lstStyle/>
                    <a:p>
                      <a:r>
                        <a:rPr kumimoji="1" lang="ja-JP" altLang="en-US" sz="2400" dirty="0" smtClean="0"/>
                        <a:t>総合マネジメント体制強化加算</a:t>
                      </a: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１０００</a:t>
                      </a:r>
                      <a:endParaRPr kumimoji="1" lang="ja-JP" altLang="en-US" sz="2400" dirty="0"/>
                    </a:p>
                  </a:txBody>
                  <a:tcP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1000</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70840">
                <a:tc>
                  <a:txBody>
                    <a:bodyPr/>
                    <a:lstStyle/>
                    <a:p>
                      <a:r>
                        <a:rPr kumimoji="1" lang="ja-JP" altLang="en-US" sz="2400" dirty="0" smtClean="0"/>
                        <a:t>看護職員配置加算</a:t>
                      </a:r>
                      <a:r>
                        <a:rPr kumimoji="1" lang="en-US" altLang="ja-JP" sz="2400" dirty="0" smtClean="0"/>
                        <a:t>Ⅲ</a:t>
                      </a: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４８０</a:t>
                      </a:r>
                      <a:endParaRPr kumimoji="1" lang="ja-JP" altLang="en-US" sz="2400" dirty="0"/>
                    </a:p>
                  </a:txBody>
                  <a:tcP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480</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70840">
                <a:tc>
                  <a:txBody>
                    <a:bodyPr/>
                    <a:lstStyle/>
                    <a:p>
                      <a:r>
                        <a:rPr kumimoji="1" lang="ja-JP" altLang="en-US" sz="2400" dirty="0" smtClean="0"/>
                        <a:t>合計</a:t>
                      </a:r>
                      <a:endParaRPr kumimoji="1" lang="ja-JP" altLang="en-US" sz="2400" dirty="0"/>
                    </a:p>
                  </a:txBody>
                  <a:tcP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２３９３９</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２４１６２</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ja-JP" altLang="en-US"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2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223</a:t>
                      </a:r>
                      <a:endPar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70840">
                <a:tc>
                  <a:txBody>
                    <a:bodyPr/>
                    <a:lstStyle/>
                    <a:p>
                      <a:endParaRPr kumimoji="1" lang="ja-JP" altLang="en-US" sz="2400"/>
                    </a:p>
                  </a:txBody>
                  <a:tcPr/>
                </a:tc>
                <a:tc>
                  <a:txBody>
                    <a:bodyPr/>
                    <a:lstStyle/>
                    <a:p>
                      <a:pPr algn="r"/>
                      <a:endParaRPr kumimoji="1" lang="ja-JP" altLang="en-US" sz="2400" dirty="0"/>
                    </a:p>
                  </a:txBody>
                  <a:tcPr/>
                </a:tc>
                <a:tc>
                  <a:txBody>
                    <a:bodyPr/>
                    <a:lstStyle/>
                    <a:p>
                      <a:pPr algn="r"/>
                      <a:endParaRPr kumimoji="1" lang="ja-JP" altLang="en-US" sz="2400"/>
                    </a:p>
                  </a:txBody>
                  <a:tcPr/>
                </a:tc>
                <a:tc>
                  <a:txBody>
                    <a:bodyPr/>
                    <a:lstStyle/>
                    <a:p>
                      <a:pPr algn="r"/>
                      <a:r>
                        <a:rPr kumimoji="1" lang="ja-JP" altLang="en-US" sz="2400" dirty="0" smtClean="0"/>
                        <a:t>＋１％</a:t>
                      </a:r>
                      <a:endParaRPr kumimoji="1" lang="ja-JP" altLang="en-US" sz="2400" dirty="0"/>
                    </a:p>
                  </a:txBody>
                  <a:tcPr/>
                </a:tc>
              </a:tr>
              <a:tr h="370840">
                <a:tc>
                  <a:txBody>
                    <a:bodyPr/>
                    <a:lstStyle/>
                    <a:p>
                      <a:r>
                        <a:rPr kumimoji="1" lang="ja-JP" altLang="en-US" sz="2400" dirty="0" smtClean="0"/>
                        <a:t>処遇改善加算</a:t>
                      </a:r>
                      <a:r>
                        <a:rPr kumimoji="1" lang="en-US" altLang="ja-JP" sz="2400" dirty="0" smtClean="0"/>
                        <a:t>Ⅰ</a:t>
                      </a:r>
                      <a:endParaRPr kumimoji="1" lang="ja-JP" altLang="en-US" sz="2400" dirty="0"/>
                    </a:p>
                  </a:txBody>
                  <a:tcPr/>
                </a:tc>
                <a:tc>
                  <a:txBody>
                    <a:bodyPr/>
                    <a:lstStyle/>
                    <a:p>
                      <a:pPr algn="r"/>
                      <a:r>
                        <a:rPr kumimoji="1" lang="ja-JP" altLang="en-US" sz="2400" dirty="0" smtClean="0"/>
                        <a:t>１００５</a:t>
                      </a:r>
                      <a:endParaRPr kumimoji="1" lang="ja-JP" altLang="en-US" sz="2400" dirty="0"/>
                    </a:p>
                  </a:txBody>
                  <a:tcPr/>
                </a:tc>
                <a:tc>
                  <a:txBody>
                    <a:bodyPr/>
                    <a:lstStyle/>
                    <a:p>
                      <a:pPr algn="r"/>
                      <a:r>
                        <a:rPr kumimoji="1" lang="ja-JP" altLang="en-US" sz="2400" dirty="0" smtClean="0"/>
                        <a:t>１８０１</a:t>
                      </a:r>
                      <a:endParaRPr kumimoji="1" lang="ja-JP" altLang="en-US" sz="2400" dirty="0"/>
                    </a:p>
                  </a:txBody>
                  <a:tcPr/>
                </a:tc>
                <a:tc>
                  <a:txBody>
                    <a:bodyPr/>
                    <a:lstStyle/>
                    <a:p>
                      <a:pPr algn="r"/>
                      <a:r>
                        <a:rPr kumimoji="1" lang="ja-JP" altLang="en-US" sz="2400" dirty="0" smtClean="0"/>
                        <a:t>＋７９６</a:t>
                      </a:r>
                      <a:endParaRPr kumimoji="1" lang="ja-JP" altLang="en-US" sz="2400" dirty="0"/>
                    </a:p>
                  </a:txBody>
                  <a:tcPr/>
                </a:tc>
              </a:tr>
              <a:tr h="370840">
                <a:tc>
                  <a:txBody>
                    <a:bodyPr/>
                    <a:lstStyle/>
                    <a:p>
                      <a:r>
                        <a:rPr kumimoji="1" lang="ja-JP" altLang="en-US" sz="2400" dirty="0" smtClean="0"/>
                        <a:t>合計</a:t>
                      </a:r>
                      <a:endParaRPr kumimoji="1" lang="ja-JP" altLang="en-US" sz="2400" dirty="0"/>
                    </a:p>
                  </a:txBody>
                  <a:tcPr/>
                </a:tc>
                <a:tc>
                  <a:txBody>
                    <a:bodyPr/>
                    <a:lstStyle/>
                    <a:p>
                      <a:pPr algn="r"/>
                      <a:r>
                        <a:rPr kumimoji="1" lang="ja-JP" altLang="en-US" sz="2400" dirty="0" smtClean="0"/>
                        <a:t>２４９４４</a:t>
                      </a:r>
                      <a:endParaRPr kumimoji="1" lang="ja-JP" altLang="en-US" sz="2400" dirty="0"/>
                    </a:p>
                  </a:txBody>
                  <a:tcPr/>
                </a:tc>
                <a:tc>
                  <a:txBody>
                    <a:bodyPr/>
                    <a:lstStyle/>
                    <a:p>
                      <a:pPr algn="r"/>
                      <a:r>
                        <a:rPr kumimoji="1" lang="ja-JP" altLang="en-US" sz="2400" dirty="0" smtClean="0"/>
                        <a:t>２５９６３</a:t>
                      </a:r>
                      <a:endParaRPr kumimoji="1" lang="ja-JP" altLang="en-US" sz="2400" dirty="0"/>
                    </a:p>
                  </a:txBody>
                  <a:tcPr/>
                </a:tc>
                <a:tc>
                  <a:txBody>
                    <a:bodyPr/>
                    <a:lstStyle/>
                    <a:p>
                      <a:pPr algn="r"/>
                      <a:r>
                        <a:rPr kumimoji="1" lang="ja-JP" altLang="en-US" sz="2400" dirty="0" smtClean="0"/>
                        <a:t>＋１０１９</a:t>
                      </a:r>
                      <a:endParaRPr kumimoji="1" lang="ja-JP" altLang="en-US" sz="2400" dirty="0"/>
                    </a:p>
                  </a:txBody>
                  <a:tcPr/>
                </a:tc>
              </a:tr>
              <a:tr h="370840">
                <a:tc>
                  <a:txBody>
                    <a:bodyPr/>
                    <a:lstStyle/>
                    <a:p>
                      <a:endParaRPr kumimoji="1" lang="ja-JP" altLang="en-US" sz="2400" dirty="0"/>
                    </a:p>
                  </a:txBody>
                  <a:tcPr/>
                </a:tc>
                <a:tc>
                  <a:txBody>
                    <a:bodyPr/>
                    <a:lstStyle/>
                    <a:p>
                      <a:pPr algn="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＋４．０％</a:t>
                      </a:r>
                      <a:endParaRPr kumimoji="1" lang="ja-JP" altLang="en-US" sz="2400" dirty="0"/>
                    </a:p>
                  </a:txBody>
                  <a:tcPr/>
                </a:tc>
              </a:tr>
            </a:tbl>
          </a:graphicData>
        </a:graphic>
      </p:graphicFrame>
    </p:spTree>
    <p:extLst>
      <p:ext uri="{BB962C8B-B14F-4D97-AF65-F5344CB8AC3E}">
        <p14:creationId xmlns:p14="http://schemas.microsoft.com/office/powerpoint/2010/main" val="249634546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介護職員処遇改善加算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介護職員処遇改善加算の新しい加算率</a:t>
            </a:r>
          </a:p>
          <a:p>
            <a:r>
              <a:rPr lang="ja-JP" altLang="en-US" dirty="0"/>
              <a:t>加算（</a:t>
            </a:r>
            <a:r>
              <a:rPr lang="en-US" altLang="ja-JP" dirty="0"/>
              <a:t>Ⅰ</a:t>
            </a:r>
            <a:r>
              <a:rPr lang="ja-JP" altLang="en-US" dirty="0"/>
              <a:t>）：</a:t>
            </a:r>
            <a:r>
              <a:rPr lang="en-US" altLang="ja-JP" dirty="0"/>
              <a:t>7.6</a:t>
            </a:r>
            <a:r>
              <a:rPr lang="ja-JP" altLang="en-US" dirty="0"/>
              <a:t>％</a:t>
            </a:r>
          </a:p>
          <a:p>
            <a:r>
              <a:rPr lang="ja-JP" altLang="en-US" dirty="0"/>
              <a:t>加算（</a:t>
            </a:r>
            <a:r>
              <a:rPr lang="en-US" altLang="ja-JP" dirty="0"/>
              <a:t>Ⅱ</a:t>
            </a:r>
            <a:r>
              <a:rPr lang="ja-JP" altLang="en-US" dirty="0"/>
              <a:t>）：</a:t>
            </a:r>
            <a:r>
              <a:rPr lang="en-US" altLang="ja-JP" dirty="0"/>
              <a:t>4.2</a:t>
            </a:r>
            <a:r>
              <a:rPr lang="ja-JP" altLang="en-US" dirty="0"/>
              <a:t>％</a:t>
            </a:r>
            <a:endParaRPr kumimoji="1" lang="ja-JP" altLang="en-US" dirty="0"/>
          </a:p>
        </p:txBody>
      </p:sp>
    </p:spTree>
    <p:extLst>
      <p:ext uri="{BB962C8B-B14F-4D97-AF65-F5344CB8AC3E}">
        <p14:creationId xmlns:p14="http://schemas.microsoft.com/office/powerpoint/2010/main" val="375676194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訪問体制強化加算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訪問サービスの機能強化</a:t>
            </a:r>
          </a:p>
          <a:p>
            <a:r>
              <a:rPr lang="ja-JP" altLang="en-US" dirty="0"/>
              <a:t>訪問サービスを積極的に提供する体制として、訪問を担当する従業者を一定</a:t>
            </a:r>
            <a:r>
              <a:rPr lang="ja-JP" altLang="en-US" dirty="0" smtClean="0"/>
              <a:t>程度配置</a:t>
            </a:r>
            <a:r>
              <a:rPr lang="ja-JP" altLang="en-US" dirty="0"/>
              <a:t>し、１月あたり延べ訪問回数が一定数以上の事業所を評価した加算を設ける</a:t>
            </a:r>
            <a:r>
              <a:rPr lang="ja-JP" altLang="en-US" dirty="0" smtClean="0"/>
              <a:t>ととも</a:t>
            </a:r>
            <a:r>
              <a:rPr lang="ja-JP" altLang="en-US" dirty="0"/>
              <a:t>に、利用者の在宅生活を継続するための支援を強化する観点から、当該加算</a:t>
            </a:r>
            <a:r>
              <a:rPr lang="ja-JP" altLang="en-US" dirty="0" smtClean="0"/>
              <a:t>について</a:t>
            </a:r>
            <a:r>
              <a:rPr lang="ja-JP" altLang="en-US" dirty="0"/>
              <a:t>は区分支給限度基準額の算定に含めないこととする。</a:t>
            </a:r>
          </a:p>
          <a:p>
            <a:r>
              <a:rPr lang="zh-TW" altLang="en-US" dirty="0"/>
              <a:t>訪問体制強化加算（新規） ⇒ </a:t>
            </a:r>
            <a:r>
              <a:rPr lang="en-US" altLang="zh-TW" dirty="0"/>
              <a:t>1,000 </a:t>
            </a:r>
            <a:r>
              <a:rPr lang="zh-TW" altLang="en-US" dirty="0"/>
              <a:t>単位／月</a:t>
            </a:r>
            <a:endParaRPr kumimoji="1" lang="ja-JP" altLang="en-US" dirty="0"/>
          </a:p>
        </p:txBody>
      </p:sp>
    </p:spTree>
    <p:extLst>
      <p:ext uri="{BB962C8B-B14F-4D97-AF65-F5344CB8AC3E}">
        <p14:creationId xmlns:p14="http://schemas.microsoft.com/office/powerpoint/2010/main" val="13584187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訪問体制強化加算</a:t>
            </a:r>
            <a:endParaRPr kumimoji="1" lang="ja-JP" altLang="en-US" dirty="0"/>
          </a:p>
        </p:txBody>
      </p:sp>
      <p:sp>
        <p:nvSpPr>
          <p:cNvPr id="3" name="コンテンツ プレースホルダー 2"/>
          <p:cNvSpPr>
            <a:spLocks noGrp="1"/>
          </p:cNvSpPr>
          <p:nvPr>
            <p:ph idx="1"/>
          </p:nvPr>
        </p:nvSpPr>
        <p:spPr>
          <a:xfrm>
            <a:off x="0" y="1052736"/>
            <a:ext cx="9036496" cy="5043264"/>
          </a:xfrm>
        </p:spPr>
        <p:txBody>
          <a:bodyPr/>
          <a:lstStyle/>
          <a:p>
            <a:r>
              <a:rPr lang="ja-JP" altLang="en-US" sz="2400" dirty="0"/>
              <a:t>算定要件等</a:t>
            </a:r>
          </a:p>
          <a:p>
            <a:r>
              <a:rPr lang="ja-JP" altLang="en-US" sz="2400" dirty="0" smtClean="0"/>
              <a:t>指定</a:t>
            </a:r>
            <a:r>
              <a:rPr lang="ja-JP" altLang="en-US" sz="2400" dirty="0"/>
              <a:t>小規模多機能型居宅介護事業所が提供する訪問サービスを担当する常勤の</a:t>
            </a:r>
            <a:r>
              <a:rPr lang="ja-JP" altLang="en-US" sz="2400" dirty="0" smtClean="0"/>
              <a:t>従業者</a:t>
            </a:r>
            <a:r>
              <a:rPr lang="ja-JP" altLang="en-US" sz="2400" dirty="0"/>
              <a:t>を２名以上配置していること。</a:t>
            </a:r>
          </a:p>
          <a:p>
            <a:r>
              <a:rPr lang="ja-JP" altLang="en-US" sz="2400" dirty="0" smtClean="0"/>
              <a:t>指定</a:t>
            </a:r>
            <a:r>
              <a:rPr lang="ja-JP" altLang="en-US" sz="2400" dirty="0"/>
              <a:t>小規模多機能型居宅介護事業所が提供する訪問サービスの算定月における</a:t>
            </a:r>
            <a:r>
              <a:rPr lang="ja-JP" altLang="en-US" sz="2400" dirty="0" smtClean="0"/>
              <a:t>提供</a:t>
            </a:r>
            <a:r>
              <a:rPr lang="ja-JP" altLang="en-US" sz="2400" dirty="0"/>
              <a:t>回数について、当該指定小規模多機能型居宅介護事業所における延べ訪問回数</a:t>
            </a:r>
            <a:r>
              <a:rPr lang="ja-JP" altLang="en-US" sz="2400" dirty="0" smtClean="0"/>
              <a:t>が１月</a:t>
            </a:r>
            <a:r>
              <a:rPr lang="ja-JP" altLang="en-US" sz="2400" dirty="0"/>
              <a:t>あたり</a:t>
            </a:r>
            <a:r>
              <a:rPr lang="en-US" altLang="ja-JP" sz="2400" dirty="0"/>
              <a:t>200 </a:t>
            </a:r>
            <a:r>
              <a:rPr lang="ja-JP" altLang="en-US" sz="2400" dirty="0"/>
              <a:t>回以上であること。</a:t>
            </a:r>
          </a:p>
          <a:p>
            <a:r>
              <a:rPr lang="ja-JP" altLang="en-US" sz="2400" dirty="0" smtClean="0"/>
              <a:t>指定</a:t>
            </a:r>
            <a:r>
              <a:rPr lang="ja-JP" altLang="en-US" sz="2400" dirty="0"/>
              <a:t>小規模多機能型居宅介護事業所の所在する建物と同一の建物に集合住宅</a:t>
            </a:r>
            <a:r>
              <a:rPr lang="en-US" altLang="ja-JP" sz="2400" dirty="0" smtClean="0"/>
              <a:t>(</a:t>
            </a:r>
            <a:r>
              <a:rPr lang="ja-JP" altLang="en-US" sz="2400" dirty="0" smtClean="0"/>
              <a:t>養護老人</a:t>
            </a:r>
            <a:r>
              <a:rPr lang="ja-JP" altLang="en-US" sz="2400" dirty="0"/>
              <a:t>ホーム、軽費老人ホーム、有料老人ホーム、サービス付き高齢者向け住宅</a:t>
            </a:r>
            <a:r>
              <a:rPr lang="ja-JP" altLang="en-US" sz="2400" dirty="0" smtClean="0"/>
              <a:t>に限る</a:t>
            </a:r>
            <a:r>
              <a:rPr lang="ja-JP" altLang="en-US" sz="2400" dirty="0"/>
              <a:t>。</a:t>
            </a:r>
            <a:r>
              <a:rPr lang="en-US" altLang="ja-JP" sz="2400" dirty="0"/>
              <a:t>)</a:t>
            </a:r>
            <a:r>
              <a:rPr lang="ja-JP" altLang="en-US" sz="2400" dirty="0"/>
              <a:t>を併設する場合は、登録者の総数のうち小規模多機能型居宅介護費の同一</a:t>
            </a:r>
            <a:r>
              <a:rPr lang="ja-JP" altLang="en-US" sz="2400" dirty="0" smtClean="0"/>
              <a:t>建物</a:t>
            </a:r>
            <a:r>
              <a:rPr lang="ja-JP" altLang="en-US" sz="2400" dirty="0"/>
              <a:t>居住者以外の登録者に対して行う場合を算定する者の占める割合が</a:t>
            </a:r>
            <a:r>
              <a:rPr lang="en-US" altLang="ja-JP" sz="2400" dirty="0"/>
              <a:t>100 </a:t>
            </a:r>
            <a:r>
              <a:rPr lang="ja-JP" altLang="en-US" sz="2400" dirty="0"/>
              <a:t>分</a:t>
            </a:r>
            <a:r>
              <a:rPr lang="ja-JP" altLang="en-US" sz="2400" dirty="0" smtClean="0"/>
              <a:t>の</a:t>
            </a:r>
            <a:r>
              <a:rPr lang="en-US" altLang="ja-JP" sz="2400" dirty="0" smtClean="0"/>
              <a:t>50 </a:t>
            </a:r>
            <a:r>
              <a:rPr lang="ja-JP" altLang="en-US" sz="2400" dirty="0"/>
              <a:t>以上であって、かつ、これを算定する登録者に対する延べ訪問回数が１月</a:t>
            </a:r>
            <a:r>
              <a:rPr lang="ja-JP" altLang="en-US" sz="2400" dirty="0" smtClean="0"/>
              <a:t>あたり</a:t>
            </a:r>
            <a:r>
              <a:rPr lang="en-US" altLang="ja-JP" sz="2400" dirty="0"/>
              <a:t>200 </a:t>
            </a:r>
            <a:r>
              <a:rPr lang="ja-JP" altLang="en-US" sz="2400" dirty="0"/>
              <a:t>回以上であること。</a:t>
            </a:r>
            <a:endParaRPr kumimoji="1" lang="ja-JP" altLang="en-US" sz="2400" dirty="0"/>
          </a:p>
        </p:txBody>
      </p:sp>
    </p:spTree>
    <p:extLst>
      <p:ext uri="{BB962C8B-B14F-4D97-AF65-F5344CB8AC3E}">
        <p14:creationId xmlns:p14="http://schemas.microsoft.com/office/powerpoint/2010/main" val="53453558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登録定員等の</a:t>
            </a:r>
            <a:r>
              <a:rPr lang="ja-JP" altLang="en-US" dirty="0" smtClean="0"/>
              <a:t>緩和</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smtClean="0"/>
              <a:t>小規模</a:t>
            </a:r>
            <a:r>
              <a:rPr lang="ja-JP" altLang="en-US" dirty="0"/>
              <a:t>多機能型居宅介護の登録定員を</a:t>
            </a:r>
            <a:r>
              <a:rPr lang="en-US" altLang="ja-JP" dirty="0"/>
              <a:t>29 </a:t>
            </a:r>
            <a:r>
              <a:rPr lang="ja-JP" altLang="en-US" dirty="0"/>
              <a:t>人以下とする。あわせて、登録定員</a:t>
            </a:r>
            <a:r>
              <a:rPr lang="ja-JP" altLang="en-US" dirty="0" smtClean="0"/>
              <a:t>が</a:t>
            </a:r>
            <a:r>
              <a:rPr lang="en-US" altLang="ja-JP" dirty="0" smtClean="0"/>
              <a:t>26 </a:t>
            </a:r>
            <a:r>
              <a:rPr lang="ja-JP" altLang="en-US" dirty="0"/>
              <a:t>人以上</a:t>
            </a:r>
            <a:r>
              <a:rPr lang="en-US" altLang="ja-JP" dirty="0"/>
              <a:t>29 </a:t>
            </a:r>
            <a:r>
              <a:rPr lang="ja-JP" altLang="en-US" dirty="0"/>
              <a:t>人以下の指定小規模多機能型居宅介護事業所について、当該</a:t>
            </a:r>
            <a:r>
              <a:rPr lang="ja-JP" altLang="en-US" dirty="0" smtClean="0"/>
              <a:t>事業所の</a:t>
            </a:r>
            <a:r>
              <a:rPr lang="ja-JP" altLang="en-US" dirty="0"/>
              <a:t>居間及び食堂を合計した面積が、「利用者の処遇に支障がないと認められる広さ</a:t>
            </a:r>
            <a:r>
              <a:rPr lang="ja-JP" altLang="en-US" dirty="0" smtClean="0"/>
              <a:t>が確保</a:t>
            </a:r>
            <a:r>
              <a:rPr lang="ja-JP" altLang="en-US" dirty="0"/>
              <a:t>されている場合」には、通いサービスに係る利用定員を</a:t>
            </a:r>
            <a:r>
              <a:rPr lang="en-US" altLang="ja-JP" dirty="0"/>
              <a:t>18 </a:t>
            </a:r>
            <a:r>
              <a:rPr lang="ja-JP" altLang="en-US" dirty="0"/>
              <a:t>人以下とする</a:t>
            </a:r>
            <a:r>
              <a:rPr lang="ja-JP" altLang="en-US" dirty="0" smtClean="0"/>
              <a:t>ことを</a:t>
            </a:r>
            <a:r>
              <a:rPr lang="ja-JP" altLang="en-US" dirty="0"/>
              <a:t>可能とする。</a:t>
            </a:r>
            <a:endParaRPr kumimoji="1" lang="ja-JP" altLang="en-US" dirty="0"/>
          </a:p>
        </p:txBody>
      </p:sp>
    </p:spTree>
    <p:extLst>
      <p:ext uri="{BB962C8B-B14F-4D97-AF65-F5344CB8AC3E}">
        <p14:creationId xmlns:p14="http://schemas.microsoft.com/office/powerpoint/2010/main" val="230839635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通いの利用定員</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1366571668"/>
              </p:ext>
            </p:extLst>
          </p:nvPr>
        </p:nvGraphicFramePr>
        <p:xfrm>
          <a:off x="838200" y="1825626"/>
          <a:ext cx="7118176" cy="3331565"/>
        </p:xfrm>
        <a:graphic>
          <a:graphicData uri="http://schemas.openxmlformats.org/drawingml/2006/table">
            <a:tbl>
              <a:tblPr firstRow="1" bandRow="1">
                <a:tableStyleId>{5C22544A-7EE6-4342-B048-85BDC9FD1C3A}</a:tableStyleId>
              </a:tblPr>
              <a:tblGrid>
                <a:gridCol w="2933410"/>
                <a:gridCol w="4184766"/>
              </a:tblGrid>
              <a:tr h="666313">
                <a:tc>
                  <a:txBody>
                    <a:bodyPr/>
                    <a:lstStyle/>
                    <a:p>
                      <a:r>
                        <a:rPr kumimoji="1" lang="ja-JP" altLang="en-US" sz="2800" dirty="0" smtClean="0"/>
                        <a:t>登録定員</a:t>
                      </a:r>
                      <a:endParaRPr kumimoji="1" lang="ja-JP" altLang="en-US" sz="2800" dirty="0"/>
                    </a:p>
                  </a:txBody>
                  <a:tcPr/>
                </a:tc>
                <a:tc>
                  <a:txBody>
                    <a:bodyPr/>
                    <a:lstStyle/>
                    <a:p>
                      <a:r>
                        <a:rPr kumimoji="1" lang="ja-JP" altLang="en-US" sz="2800" dirty="0" smtClean="0"/>
                        <a:t>通いの利用定員</a:t>
                      </a:r>
                      <a:endParaRPr kumimoji="1" lang="ja-JP" altLang="en-US" sz="2800" dirty="0"/>
                    </a:p>
                  </a:txBody>
                  <a:tcPr/>
                </a:tc>
              </a:tr>
              <a:tr h="666313">
                <a:tc>
                  <a:txBody>
                    <a:bodyPr/>
                    <a:lstStyle/>
                    <a:p>
                      <a:r>
                        <a:rPr kumimoji="1" lang="ja-JP" altLang="en-US" sz="2800" dirty="0" smtClean="0"/>
                        <a:t>２５人まで</a:t>
                      </a:r>
                      <a:endParaRPr kumimoji="1" lang="ja-JP" altLang="en-US" sz="2800" dirty="0"/>
                    </a:p>
                  </a:txBody>
                  <a:tcPr/>
                </a:tc>
                <a:tc>
                  <a:txBody>
                    <a:bodyPr/>
                    <a:lstStyle/>
                    <a:p>
                      <a:r>
                        <a:rPr kumimoji="1" lang="ja-JP" altLang="en-US" sz="2800" dirty="0" smtClean="0"/>
                        <a:t>定員の半数から１５人</a:t>
                      </a:r>
                      <a:endParaRPr kumimoji="1" lang="ja-JP" altLang="en-US" sz="2800" dirty="0"/>
                    </a:p>
                  </a:txBody>
                  <a:tcPr/>
                </a:tc>
              </a:tr>
              <a:tr h="666313">
                <a:tc>
                  <a:txBody>
                    <a:bodyPr/>
                    <a:lstStyle/>
                    <a:p>
                      <a:r>
                        <a:rPr kumimoji="1" lang="ja-JP" altLang="en-US" sz="2800" dirty="0" smtClean="0"/>
                        <a:t>２６、２７人</a:t>
                      </a:r>
                      <a:endParaRPr kumimoji="1" lang="ja-JP" altLang="en-US" sz="2800" dirty="0"/>
                    </a:p>
                  </a:txBody>
                  <a:tcPr/>
                </a:tc>
                <a:tc>
                  <a:txBody>
                    <a:bodyPr/>
                    <a:lstStyle/>
                    <a:p>
                      <a:r>
                        <a:rPr kumimoji="1" lang="ja-JP" altLang="en-US" sz="2800" dirty="0" smtClean="0"/>
                        <a:t>１６人</a:t>
                      </a:r>
                      <a:endParaRPr kumimoji="1" lang="ja-JP" altLang="en-US" sz="2800" dirty="0"/>
                    </a:p>
                  </a:txBody>
                  <a:tcPr/>
                </a:tc>
              </a:tr>
              <a:tr h="666313">
                <a:tc>
                  <a:txBody>
                    <a:bodyPr/>
                    <a:lstStyle/>
                    <a:p>
                      <a:r>
                        <a:rPr kumimoji="1" lang="ja-JP" altLang="en-US" sz="2800" dirty="0" smtClean="0"/>
                        <a:t>２８人</a:t>
                      </a:r>
                      <a:endParaRPr kumimoji="1" lang="ja-JP" altLang="en-US" sz="2800" dirty="0"/>
                    </a:p>
                  </a:txBody>
                  <a:tcPr/>
                </a:tc>
                <a:tc>
                  <a:txBody>
                    <a:bodyPr/>
                    <a:lstStyle/>
                    <a:p>
                      <a:r>
                        <a:rPr kumimoji="1" lang="ja-JP" altLang="en-US" sz="2800" dirty="0" smtClean="0"/>
                        <a:t>１７人</a:t>
                      </a:r>
                      <a:endParaRPr kumimoji="1" lang="en-US" altLang="ja-JP" sz="2800" dirty="0" smtClean="0"/>
                    </a:p>
                  </a:txBody>
                  <a:tcPr/>
                </a:tc>
              </a:tr>
              <a:tr h="666313">
                <a:tc>
                  <a:txBody>
                    <a:bodyPr/>
                    <a:lstStyle/>
                    <a:p>
                      <a:r>
                        <a:rPr kumimoji="1" lang="ja-JP" altLang="en-US" sz="2800" dirty="0" smtClean="0"/>
                        <a:t>２９人</a:t>
                      </a:r>
                      <a:endParaRPr kumimoji="1" lang="ja-JP" altLang="en-US" sz="2800" dirty="0"/>
                    </a:p>
                  </a:txBody>
                  <a:tcPr/>
                </a:tc>
                <a:tc>
                  <a:txBody>
                    <a:bodyPr/>
                    <a:lstStyle/>
                    <a:p>
                      <a:r>
                        <a:rPr kumimoji="1" lang="ja-JP" altLang="en-US" sz="2800" dirty="0" smtClean="0"/>
                        <a:t>１８人</a:t>
                      </a:r>
                      <a:endParaRPr kumimoji="1" lang="ja-JP" altLang="en-US" sz="2800" dirty="0"/>
                    </a:p>
                  </a:txBody>
                  <a:tcPr/>
                </a:tc>
              </a:tr>
            </a:tbl>
          </a:graphicData>
        </a:graphic>
      </p:graphicFrame>
    </p:spTree>
    <p:extLst>
      <p:ext uri="{BB962C8B-B14F-4D97-AF65-F5344CB8AC3E}">
        <p14:creationId xmlns:p14="http://schemas.microsoft.com/office/powerpoint/2010/main" val="321359002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看取り連携体制加算</a:t>
            </a:r>
            <a:endParaRPr kumimoji="1" lang="ja-JP" altLang="en-US" dirty="0"/>
          </a:p>
        </p:txBody>
      </p:sp>
      <p:sp>
        <p:nvSpPr>
          <p:cNvPr id="3" name="コンテンツ プレースホルダー 2"/>
          <p:cNvSpPr>
            <a:spLocks noGrp="1"/>
          </p:cNvSpPr>
          <p:nvPr>
            <p:ph idx="1"/>
          </p:nvPr>
        </p:nvSpPr>
        <p:spPr>
          <a:xfrm>
            <a:off x="0" y="1676400"/>
            <a:ext cx="9036496" cy="4419600"/>
          </a:xfrm>
        </p:spPr>
        <p:txBody>
          <a:bodyPr/>
          <a:lstStyle/>
          <a:p>
            <a:r>
              <a:rPr lang="ja-JP" altLang="en-US" dirty="0"/>
              <a:t>看取り期における評価の充実</a:t>
            </a:r>
          </a:p>
          <a:p>
            <a:r>
              <a:rPr lang="ja-JP" altLang="en-US" dirty="0"/>
              <a:t>看取り期における評価として、看護師により</a:t>
            </a:r>
            <a:r>
              <a:rPr lang="en-US" altLang="ja-JP" dirty="0"/>
              <a:t>24 </a:t>
            </a:r>
            <a:r>
              <a:rPr lang="ja-JP" altLang="en-US" dirty="0"/>
              <a:t>時間連絡できる体制を確保</a:t>
            </a:r>
            <a:r>
              <a:rPr lang="ja-JP" altLang="en-US" dirty="0" smtClean="0"/>
              <a:t>している</a:t>
            </a:r>
            <a:r>
              <a:rPr lang="ja-JP" altLang="en-US" dirty="0"/>
              <a:t>こと、看取り期における対応方針を定め、利用開始の際に登録者又はその</a:t>
            </a:r>
            <a:r>
              <a:rPr lang="ja-JP" altLang="en-US" dirty="0" smtClean="0"/>
              <a:t>家族等</a:t>
            </a:r>
            <a:r>
              <a:rPr lang="ja-JP" altLang="en-US" dirty="0"/>
              <a:t>に対して、当該対応方針の内容について説明を行う場合等についての評価を行う。</a:t>
            </a:r>
          </a:p>
          <a:p>
            <a:r>
              <a:rPr lang="ja-JP" altLang="en-US" dirty="0"/>
              <a:t>看取り連携体制加算（新規） ⇒ </a:t>
            </a:r>
            <a:r>
              <a:rPr lang="en-US" altLang="ja-JP" dirty="0"/>
              <a:t>64 </a:t>
            </a:r>
            <a:r>
              <a:rPr lang="ja-JP" altLang="en-US" dirty="0"/>
              <a:t>単位／日</a:t>
            </a:r>
          </a:p>
          <a:p>
            <a:r>
              <a:rPr lang="ja-JP" altLang="en-US" dirty="0"/>
              <a:t>（死亡日から死亡日前</a:t>
            </a:r>
            <a:r>
              <a:rPr lang="en-US" altLang="ja-JP" dirty="0"/>
              <a:t>30 </a:t>
            </a:r>
            <a:r>
              <a:rPr lang="ja-JP" altLang="en-US" dirty="0"/>
              <a:t>日以下まで）</a:t>
            </a:r>
            <a:endParaRPr kumimoji="1" lang="ja-JP" altLang="en-US" dirty="0"/>
          </a:p>
        </p:txBody>
      </p:sp>
    </p:spTree>
    <p:extLst>
      <p:ext uri="{BB962C8B-B14F-4D97-AF65-F5344CB8AC3E}">
        <p14:creationId xmlns:p14="http://schemas.microsoft.com/office/powerpoint/2010/main" val="42283612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算定要件</a:t>
            </a:r>
            <a:r>
              <a:rPr lang="ja-JP" altLang="en-US" dirty="0" smtClean="0"/>
              <a:t>等</a:t>
            </a:r>
            <a:endParaRPr kumimoji="1" lang="ja-JP" altLang="en-US" dirty="0"/>
          </a:p>
        </p:txBody>
      </p:sp>
      <p:sp>
        <p:nvSpPr>
          <p:cNvPr id="3" name="コンテンツ プレースホルダー 2"/>
          <p:cNvSpPr>
            <a:spLocks noGrp="1"/>
          </p:cNvSpPr>
          <p:nvPr>
            <p:ph idx="1"/>
          </p:nvPr>
        </p:nvSpPr>
        <p:spPr>
          <a:xfrm>
            <a:off x="-33908" y="1052736"/>
            <a:ext cx="9144000" cy="5805264"/>
          </a:xfrm>
        </p:spPr>
        <p:txBody>
          <a:bodyPr/>
          <a:lstStyle/>
          <a:p>
            <a:pPr marL="0" indent="0">
              <a:buNone/>
            </a:pPr>
            <a:r>
              <a:rPr lang="ja-JP" altLang="en-US" sz="2400" dirty="0" smtClean="0"/>
              <a:t>  （</a:t>
            </a:r>
            <a:r>
              <a:rPr lang="ja-JP" altLang="en-US" sz="2400" dirty="0"/>
              <a:t>利用者の基準）</a:t>
            </a:r>
          </a:p>
          <a:p>
            <a:r>
              <a:rPr lang="ja-JP" altLang="en-US" sz="2400" dirty="0" smtClean="0"/>
              <a:t>医師</a:t>
            </a:r>
            <a:r>
              <a:rPr lang="ja-JP" altLang="en-US" sz="2400" dirty="0"/>
              <a:t>が一般に認められている医学的知見に基づき回復の見込みがないと診断</a:t>
            </a:r>
            <a:r>
              <a:rPr lang="ja-JP" altLang="en-US" sz="2400" dirty="0" smtClean="0"/>
              <a:t>した者</a:t>
            </a:r>
            <a:r>
              <a:rPr lang="ja-JP" altLang="en-US" sz="2400" dirty="0"/>
              <a:t>であること。</a:t>
            </a:r>
          </a:p>
          <a:p>
            <a:r>
              <a:rPr lang="ja-JP" altLang="en-US" sz="2400" dirty="0" smtClean="0"/>
              <a:t>看取り期</a:t>
            </a:r>
            <a:r>
              <a:rPr lang="ja-JP" altLang="en-US" sz="2400" dirty="0"/>
              <a:t>における対応方針に基づき、登録者の状態又は家族の求め等に応じ、</a:t>
            </a:r>
            <a:r>
              <a:rPr lang="ja-JP" altLang="en-US" sz="2400" dirty="0" smtClean="0"/>
              <a:t>介護</a:t>
            </a:r>
            <a:r>
              <a:rPr lang="ja-JP" altLang="en-US" sz="2400" dirty="0"/>
              <a:t>職員、看護職員等から介護記録等入所者に関する記録を活用し行われる</a:t>
            </a:r>
            <a:r>
              <a:rPr lang="ja-JP" altLang="en-US" sz="2400" dirty="0" smtClean="0"/>
              <a:t>サービスに</a:t>
            </a:r>
            <a:r>
              <a:rPr lang="ja-JP" altLang="en-US" sz="2400" dirty="0"/>
              <a:t>ついての説明を受け、同意した上でサービスを受けている者である</a:t>
            </a:r>
            <a:r>
              <a:rPr lang="ja-JP" altLang="en-US" sz="2400" dirty="0" smtClean="0"/>
              <a:t>こと</a:t>
            </a:r>
            <a:endParaRPr lang="en-US" altLang="ja-JP" sz="2400" dirty="0" smtClean="0"/>
          </a:p>
          <a:p>
            <a:pPr marL="0" indent="0">
              <a:buNone/>
            </a:pPr>
            <a:r>
              <a:rPr lang="zh-TW" altLang="en-US" sz="2400" dirty="0" smtClean="0"/>
              <a:t>  （</a:t>
            </a:r>
            <a:r>
              <a:rPr lang="zh-TW" altLang="en-US" sz="2400" dirty="0"/>
              <a:t>施設基準）</a:t>
            </a:r>
          </a:p>
          <a:p>
            <a:r>
              <a:rPr lang="ja-JP" altLang="en-US" sz="2400" dirty="0" smtClean="0"/>
              <a:t>看護</a:t>
            </a:r>
            <a:r>
              <a:rPr lang="ja-JP" altLang="en-US" sz="2400" dirty="0"/>
              <a:t>職員配置加算（</a:t>
            </a:r>
            <a:r>
              <a:rPr lang="en-US" altLang="ja-JP" sz="2400" dirty="0"/>
              <a:t>Ⅰ</a:t>
            </a:r>
            <a:r>
              <a:rPr lang="ja-JP" altLang="en-US" sz="2400" dirty="0"/>
              <a:t>）（常勤の看護師を１名以上配置）を算定していること。</a:t>
            </a:r>
          </a:p>
          <a:p>
            <a:r>
              <a:rPr lang="ja-JP" altLang="en-US" sz="2400" dirty="0" smtClean="0"/>
              <a:t>看護師</a:t>
            </a:r>
            <a:r>
              <a:rPr lang="ja-JP" altLang="en-US" sz="2400" dirty="0"/>
              <a:t>との</a:t>
            </a:r>
            <a:r>
              <a:rPr lang="en-US" altLang="ja-JP" sz="2400" dirty="0"/>
              <a:t>24 </a:t>
            </a:r>
            <a:r>
              <a:rPr lang="ja-JP" altLang="en-US" sz="2400" dirty="0"/>
              <a:t>時間連絡体制が確保されていること。</a:t>
            </a:r>
          </a:p>
          <a:p>
            <a:r>
              <a:rPr lang="ja-JP" altLang="en-US" sz="2400" dirty="0" smtClean="0"/>
              <a:t>看取り期</a:t>
            </a:r>
            <a:r>
              <a:rPr lang="ja-JP" altLang="en-US" sz="2400" dirty="0"/>
              <a:t>における対応方針を定め、利用開始の際に、登録又はその家族等に</a:t>
            </a:r>
            <a:r>
              <a:rPr lang="ja-JP" altLang="en-US" sz="2400" dirty="0" smtClean="0"/>
              <a:t>対して</a:t>
            </a:r>
            <a:r>
              <a:rPr lang="ja-JP" altLang="en-US" sz="2400" dirty="0"/>
              <a:t>、説明し同意を得ていること。</a:t>
            </a:r>
            <a:endParaRPr kumimoji="1" lang="ja-JP" altLang="en-US" sz="2400" dirty="0"/>
          </a:p>
        </p:txBody>
      </p:sp>
    </p:spTree>
    <p:extLst>
      <p:ext uri="{BB962C8B-B14F-4D97-AF65-F5344CB8AC3E}">
        <p14:creationId xmlns:p14="http://schemas.microsoft.com/office/powerpoint/2010/main" val="116014547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運営推進会議及び外部評価の効率化</a:t>
            </a:r>
          </a:p>
        </p:txBody>
      </p:sp>
      <p:sp>
        <p:nvSpPr>
          <p:cNvPr id="3" name="コンテンツ プレースホルダー 2"/>
          <p:cNvSpPr>
            <a:spLocks noGrp="1"/>
          </p:cNvSpPr>
          <p:nvPr>
            <p:ph idx="1"/>
          </p:nvPr>
        </p:nvSpPr>
        <p:spPr>
          <a:xfrm>
            <a:off x="675804" y="1628800"/>
            <a:ext cx="7772400" cy="4419600"/>
          </a:xfrm>
        </p:spPr>
        <p:txBody>
          <a:bodyPr/>
          <a:lstStyle/>
          <a:p>
            <a:r>
              <a:rPr lang="ja-JP" altLang="en-US" dirty="0" smtClean="0"/>
              <a:t>運営</a:t>
            </a:r>
            <a:r>
              <a:rPr lang="ja-JP" altLang="en-US" dirty="0"/>
              <a:t>推進会議と外部評価は、ともに「第三者による評価」という共通の目的を</a:t>
            </a:r>
            <a:r>
              <a:rPr lang="ja-JP" altLang="en-US" dirty="0" smtClean="0"/>
              <a:t>有する</a:t>
            </a:r>
            <a:r>
              <a:rPr lang="ja-JP" altLang="en-US" dirty="0"/>
              <a:t>ことを踏まえ、事業所が引き続き、自らその提供するサービスの質の評価（</a:t>
            </a:r>
            <a:r>
              <a:rPr lang="ja-JP" altLang="en-US" dirty="0" smtClean="0"/>
              <a:t>自己</a:t>
            </a:r>
            <a:r>
              <a:rPr lang="ja-JP" altLang="en-US" dirty="0"/>
              <a:t>評価）を行い、これを市町村や地域包括支援センター等の公正・中立な立場に</a:t>
            </a:r>
            <a:r>
              <a:rPr lang="ja-JP" altLang="en-US" dirty="0" smtClean="0"/>
              <a:t>ある</a:t>
            </a:r>
            <a:r>
              <a:rPr lang="ja-JP" altLang="en-US" dirty="0"/>
              <a:t>第三者が出席する運営推進会議に報告した上で公表する仕組みとする。</a:t>
            </a:r>
            <a:endParaRPr kumimoji="1" lang="ja-JP" altLang="en-US" dirty="0"/>
          </a:p>
        </p:txBody>
      </p:sp>
    </p:spTree>
    <p:extLst>
      <p:ext uri="{BB962C8B-B14F-4D97-AF65-F5344CB8AC3E}">
        <p14:creationId xmlns:p14="http://schemas.microsoft.com/office/powerpoint/2010/main" val="1628356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日常継続支援加算</a:t>
            </a:r>
            <a:endParaRPr kumimoji="1" lang="ja-JP" altLang="en-US" dirty="0"/>
          </a:p>
        </p:txBody>
      </p:sp>
      <p:sp>
        <p:nvSpPr>
          <p:cNvPr id="3" name="コンテンツ プレースホルダー 2"/>
          <p:cNvSpPr>
            <a:spLocks noGrp="1"/>
          </p:cNvSpPr>
          <p:nvPr>
            <p:ph idx="1"/>
          </p:nvPr>
        </p:nvSpPr>
        <p:spPr>
          <a:xfrm>
            <a:off x="0" y="1340768"/>
            <a:ext cx="9144000" cy="5517232"/>
          </a:xfrm>
        </p:spPr>
        <p:txBody>
          <a:bodyPr/>
          <a:lstStyle/>
          <a:p>
            <a:r>
              <a:rPr lang="ja-JP" altLang="en-US" sz="2400" dirty="0" smtClean="0"/>
              <a:t>ａ </a:t>
            </a:r>
            <a:r>
              <a:rPr lang="ja-JP" altLang="en-US" sz="2400" dirty="0"/>
              <a:t>算定日の属する月の</a:t>
            </a:r>
            <a:r>
              <a:rPr lang="ja-JP" altLang="en-US" sz="2400" u="sng" dirty="0">
                <a:solidFill>
                  <a:srgbClr val="FF0000"/>
                </a:solidFill>
              </a:rPr>
              <a:t>前六月間又は前十二月間</a:t>
            </a:r>
            <a:r>
              <a:rPr lang="ja-JP" altLang="en-US" sz="2400" dirty="0"/>
              <a:t>における</a:t>
            </a:r>
            <a:r>
              <a:rPr lang="ja-JP" altLang="en-US" sz="2400" dirty="0" smtClean="0"/>
              <a:t>新規入所者</a:t>
            </a:r>
            <a:r>
              <a:rPr lang="ja-JP" altLang="en-US" sz="2400" dirty="0"/>
              <a:t>の総数のうち、要介護状態区分が要介護四又は</a:t>
            </a:r>
            <a:r>
              <a:rPr lang="ja-JP" altLang="en-US" sz="2400" dirty="0" smtClean="0"/>
              <a:t>要介護五</a:t>
            </a:r>
            <a:r>
              <a:rPr lang="ja-JP" altLang="en-US" sz="2400" dirty="0"/>
              <a:t>の者の占める割合が百分の七十以上であること。</a:t>
            </a:r>
          </a:p>
          <a:p>
            <a:r>
              <a:rPr lang="ja-JP" altLang="en-US" sz="2400" dirty="0"/>
              <a:t>ｂ 算定日の属する月の前六月間又は前十二月間における</a:t>
            </a:r>
            <a:r>
              <a:rPr lang="ja-JP" altLang="en-US" sz="2400" dirty="0" smtClean="0"/>
              <a:t>新規入所者</a:t>
            </a:r>
            <a:r>
              <a:rPr lang="ja-JP" altLang="en-US" sz="2400" dirty="0"/>
              <a:t>の総数のうち、日常生活に支障を来すおそれのある</a:t>
            </a:r>
            <a:r>
              <a:rPr lang="ja-JP" altLang="en-US" sz="2400" dirty="0" smtClean="0"/>
              <a:t>症状</a:t>
            </a:r>
            <a:r>
              <a:rPr lang="ja-JP" altLang="en-US" sz="2400" dirty="0"/>
              <a:t>又は行動が認められることから介護を必要とする</a:t>
            </a:r>
            <a:r>
              <a:rPr lang="ja-JP" altLang="en-US" sz="2400" dirty="0" smtClean="0"/>
              <a:t>認知症</a:t>
            </a:r>
            <a:r>
              <a:rPr lang="ja-JP" altLang="en-US" sz="2400" dirty="0"/>
              <a:t>である者の占める割合が百分の六十五以上であること。</a:t>
            </a:r>
          </a:p>
          <a:p>
            <a:r>
              <a:rPr lang="ja-JP" altLang="en-US" sz="2400" dirty="0"/>
              <a:t>ｃ 社会福祉士及び介護福祉士法施行規則（昭和六十二年</a:t>
            </a:r>
            <a:r>
              <a:rPr lang="ja-JP" altLang="en-US" sz="2400" dirty="0" smtClean="0"/>
              <a:t>厚生省令</a:t>
            </a:r>
            <a:r>
              <a:rPr lang="ja-JP" altLang="en-US" sz="2400" dirty="0"/>
              <a:t>第四十九号）第一条各号に掲げる行為を必要とする者</a:t>
            </a:r>
            <a:r>
              <a:rPr lang="ja-JP" altLang="en-US" sz="2400" dirty="0" smtClean="0"/>
              <a:t>の占める</a:t>
            </a:r>
            <a:r>
              <a:rPr lang="ja-JP" altLang="en-US" sz="2400" dirty="0"/>
              <a:t>割合が入所者の百分の十五以上で</a:t>
            </a:r>
            <a:r>
              <a:rPr lang="ja-JP" altLang="en-US" sz="2400" dirty="0" smtClean="0"/>
              <a:t>ある</a:t>
            </a:r>
            <a:endParaRPr lang="en-US" altLang="ja-JP" sz="2400" dirty="0" smtClean="0"/>
          </a:p>
          <a:p>
            <a:r>
              <a:rPr lang="ja-JP" altLang="en-US" sz="2400" dirty="0"/>
              <a:t>⑶ 介護福祉士の数が、常勤換算方法で、入所者の数が六又は</a:t>
            </a:r>
            <a:r>
              <a:rPr lang="ja-JP" altLang="en-US" sz="2400" dirty="0" smtClean="0"/>
              <a:t>その</a:t>
            </a:r>
            <a:r>
              <a:rPr lang="ja-JP" altLang="en-US" sz="2400" dirty="0"/>
              <a:t>端数を増すごとに一以上であること。</a:t>
            </a:r>
          </a:p>
          <a:p>
            <a:r>
              <a:rPr lang="ja-JP" altLang="en-US" sz="2400" dirty="0"/>
              <a:t>⑷ 通所介護費等の算定方法第十二号に規定する基準に該当</a:t>
            </a:r>
            <a:r>
              <a:rPr lang="ja-JP" altLang="en-US" sz="2400" dirty="0" smtClean="0"/>
              <a:t>していないこと。</a:t>
            </a:r>
            <a:endParaRPr kumimoji="1" lang="ja-JP" altLang="en-US" sz="2400" dirty="0"/>
          </a:p>
        </p:txBody>
      </p:sp>
    </p:spTree>
    <p:extLst>
      <p:ext uri="{BB962C8B-B14F-4D97-AF65-F5344CB8AC3E}">
        <p14:creationId xmlns:p14="http://schemas.microsoft.com/office/powerpoint/2010/main" val="3147390616"/>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048544"/>
          </a:xfrm>
        </p:spPr>
        <p:txBody>
          <a:bodyPr/>
          <a:lstStyle/>
          <a:p>
            <a:r>
              <a:rPr lang="ja-JP" altLang="en-US" sz="3600" dirty="0"/>
              <a:t>看護職員の配置要件、他の訪問看護事業所等との</a:t>
            </a:r>
            <a:r>
              <a:rPr lang="ja-JP" altLang="en-US" sz="3600" dirty="0" smtClean="0"/>
              <a:t>連携</a:t>
            </a:r>
            <a:endParaRPr kumimoji="1" lang="ja-JP" altLang="en-US" sz="36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看護職員の配置要件、他の訪問看護事業所等との連携</a:t>
            </a:r>
          </a:p>
          <a:p>
            <a:r>
              <a:rPr lang="ja-JP" altLang="en-US" sz="2800" dirty="0"/>
              <a:t>小規模多機能型居宅介護事業所の看護職員が兼務可能な施設・事業所の範囲と</a:t>
            </a:r>
            <a:r>
              <a:rPr lang="ja-JP" altLang="en-US" sz="2800" dirty="0" smtClean="0"/>
              <a:t>して</a:t>
            </a:r>
            <a:r>
              <a:rPr lang="ja-JP" altLang="en-US" sz="2800" dirty="0"/>
              <a:t>「同一敷地内又は隣接する施設・事業所」を追加する。また、兼務可能な施設</a:t>
            </a:r>
            <a:r>
              <a:rPr lang="ja-JP" altLang="en-US" sz="2800" dirty="0" smtClean="0"/>
              <a:t>・事業所</a:t>
            </a:r>
            <a:r>
              <a:rPr lang="ja-JP" altLang="en-US" sz="2800" dirty="0"/>
              <a:t>の種別として、介護老人福祉施設や介護老人保健施設等を加える。</a:t>
            </a:r>
          </a:p>
          <a:p>
            <a:r>
              <a:rPr lang="ja-JP" altLang="en-US" sz="2800" dirty="0"/>
              <a:t>人材確保の観点から、看護職員配置加算について、看護職員を常勤換算方法で</a:t>
            </a:r>
            <a:r>
              <a:rPr lang="ja-JP" altLang="en-US" sz="2800" dirty="0" smtClean="0"/>
              <a:t>１以上</a:t>
            </a:r>
            <a:r>
              <a:rPr lang="ja-JP" altLang="en-US" sz="2800" dirty="0"/>
              <a:t>配置する場合について評価を行う。</a:t>
            </a:r>
          </a:p>
          <a:p>
            <a:r>
              <a:rPr lang="zh-TW" altLang="en-US" sz="2800" dirty="0"/>
              <a:t>看護職員配置加算（</a:t>
            </a:r>
            <a:r>
              <a:rPr lang="en-US" altLang="zh-TW" sz="2800" dirty="0"/>
              <a:t>Ⅲ</a:t>
            </a:r>
            <a:r>
              <a:rPr lang="zh-TW" altLang="en-US" sz="2800" dirty="0"/>
              <a:t>） （新規） ⇒ </a:t>
            </a:r>
            <a:r>
              <a:rPr lang="en-US" altLang="zh-TW" sz="2800" dirty="0"/>
              <a:t>480 </a:t>
            </a:r>
            <a:r>
              <a:rPr lang="zh-TW" altLang="en-US" sz="2800" dirty="0"/>
              <a:t>単位／</a:t>
            </a:r>
            <a:r>
              <a:rPr lang="zh-TW" altLang="en-US" sz="2800" dirty="0" smtClean="0"/>
              <a:t>月</a:t>
            </a:r>
            <a:endParaRPr lang="zh-TW" altLang="en-US" sz="2800" dirty="0"/>
          </a:p>
        </p:txBody>
      </p:sp>
    </p:spTree>
    <p:extLst>
      <p:ext uri="{BB962C8B-B14F-4D97-AF65-F5344CB8AC3E}">
        <p14:creationId xmlns:p14="http://schemas.microsoft.com/office/powerpoint/2010/main" val="266523518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看護職員配置加算（</a:t>
            </a:r>
            <a:r>
              <a:rPr lang="en-US" altLang="zh-TW" dirty="0"/>
              <a:t>Ⅲ</a:t>
            </a:r>
            <a:r>
              <a:rPr lang="zh-TW" altLang="en-US" dirty="0"/>
              <a:t>）</a:t>
            </a:r>
            <a:endParaRPr kumimoji="1" lang="ja-JP" altLang="en-US" dirty="0"/>
          </a:p>
        </p:txBody>
      </p:sp>
      <p:sp>
        <p:nvSpPr>
          <p:cNvPr id="3" name="コンテンツ プレースホルダー 2"/>
          <p:cNvSpPr>
            <a:spLocks noGrp="1"/>
          </p:cNvSpPr>
          <p:nvPr>
            <p:ph idx="1"/>
          </p:nvPr>
        </p:nvSpPr>
        <p:spPr/>
        <p:txBody>
          <a:bodyPr/>
          <a:lstStyle/>
          <a:p>
            <a:r>
              <a:rPr lang="ja-JP" altLang="en-US" dirty="0"/>
              <a:t>算定要件等</a:t>
            </a:r>
          </a:p>
          <a:p>
            <a:r>
              <a:rPr lang="ja-JP" altLang="en-US" dirty="0" smtClean="0"/>
              <a:t>看護</a:t>
            </a:r>
            <a:r>
              <a:rPr lang="ja-JP" altLang="en-US" dirty="0"/>
              <a:t>職員を常勤換算方法で１名以上配置していること。</a:t>
            </a:r>
          </a:p>
          <a:p>
            <a:r>
              <a:rPr lang="ja-JP" altLang="en-US" dirty="0" smtClean="0"/>
              <a:t>定員</a:t>
            </a:r>
            <a:r>
              <a:rPr lang="ja-JP" altLang="en-US" dirty="0"/>
              <a:t>超過利用、人員基準欠如に該当していないこと。</a:t>
            </a:r>
          </a:p>
          <a:p>
            <a:r>
              <a:rPr lang="ja-JP" altLang="en-US" dirty="0"/>
              <a:t>（注）看護職員配置加算（</a:t>
            </a:r>
            <a:r>
              <a:rPr lang="en-US" altLang="ja-JP" dirty="0"/>
              <a:t>Ⅰ</a:t>
            </a:r>
            <a:r>
              <a:rPr lang="ja-JP" altLang="en-US" dirty="0"/>
              <a:t>）、（</a:t>
            </a:r>
            <a:r>
              <a:rPr lang="en-US" altLang="ja-JP" dirty="0"/>
              <a:t>Ⅱ</a:t>
            </a:r>
            <a:r>
              <a:rPr lang="ja-JP" altLang="en-US" dirty="0"/>
              <a:t>）、（</a:t>
            </a:r>
            <a:r>
              <a:rPr lang="en-US" altLang="ja-JP" dirty="0"/>
              <a:t>Ⅲ</a:t>
            </a:r>
            <a:r>
              <a:rPr lang="ja-JP" altLang="en-US" dirty="0"/>
              <a:t>）のうち複数を算定することはできない</a:t>
            </a:r>
            <a:r>
              <a:rPr lang="ja-JP" altLang="en-US" dirty="0" smtClean="0"/>
              <a:t>こと</a:t>
            </a:r>
            <a:r>
              <a:rPr lang="ja-JP" altLang="en-US" dirty="0"/>
              <a:t>。</a:t>
            </a:r>
            <a:endParaRPr kumimoji="1" lang="ja-JP" altLang="en-US" dirty="0"/>
          </a:p>
        </p:txBody>
      </p:sp>
    </p:spTree>
    <p:extLst>
      <p:ext uri="{BB962C8B-B14F-4D97-AF65-F5344CB8AC3E}">
        <p14:creationId xmlns:p14="http://schemas.microsoft.com/office/powerpoint/2010/main" val="125783153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地域との連携の</a:t>
            </a:r>
            <a:r>
              <a:rPr lang="ja-JP" altLang="en-US" dirty="0" smtClean="0"/>
              <a:t>推進</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smtClean="0"/>
              <a:t>小規模</a:t>
            </a:r>
            <a:r>
              <a:rPr lang="ja-JP" altLang="en-US" sz="2800" dirty="0"/>
              <a:t>多機能型居宅介護事業所と同一敷地内に併設する事業所が新総合事業を</a:t>
            </a:r>
            <a:r>
              <a:rPr lang="ja-JP" altLang="en-US" sz="2800" dirty="0" smtClean="0"/>
              <a:t>行う</a:t>
            </a:r>
            <a:r>
              <a:rPr lang="ja-JP" altLang="en-US" sz="2800" dirty="0"/>
              <a:t>場合について、利用者の処遇に支障がないことを前提に、小規模多機能型居宅</a:t>
            </a:r>
            <a:r>
              <a:rPr lang="ja-JP" altLang="en-US" sz="2800" dirty="0" smtClean="0"/>
              <a:t>介護</a:t>
            </a:r>
            <a:r>
              <a:rPr lang="ja-JP" altLang="en-US" sz="2800" dirty="0"/>
              <a:t>事業所の管理者が、新総合事業の訪問型サービスや通所型サービス等の職務と</a:t>
            </a:r>
            <a:r>
              <a:rPr lang="ja-JP" altLang="en-US" sz="2800" dirty="0" smtClean="0"/>
              <a:t>兼務</a:t>
            </a:r>
            <a:r>
              <a:rPr lang="ja-JP" altLang="en-US" sz="2800" dirty="0"/>
              <a:t>することを可能とするとともに、事業所の設備（居間及び食堂を除く）について</a:t>
            </a:r>
            <a:r>
              <a:rPr lang="ja-JP" altLang="en-US" sz="2800" dirty="0" smtClean="0"/>
              <a:t>、新総合</a:t>
            </a:r>
            <a:r>
              <a:rPr lang="ja-JP" altLang="en-US" sz="2800" dirty="0"/>
              <a:t>事業の訪問型サービスや通所型サービス等との共用を可能とする。</a:t>
            </a:r>
            <a:endParaRPr kumimoji="1" lang="ja-JP" altLang="en-US" sz="2800" dirty="0"/>
          </a:p>
        </p:txBody>
      </p:sp>
    </p:spTree>
    <p:extLst>
      <p:ext uri="{BB962C8B-B14F-4D97-AF65-F5344CB8AC3E}">
        <p14:creationId xmlns:p14="http://schemas.microsoft.com/office/powerpoint/2010/main" val="6578459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116632"/>
            <a:ext cx="7772400" cy="1264568"/>
          </a:xfrm>
        </p:spPr>
        <p:txBody>
          <a:bodyPr/>
          <a:lstStyle/>
          <a:p>
            <a:r>
              <a:rPr lang="ja-JP" altLang="en-US" sz="3600" dirty="0"/>
              <a:t>同一建物に居住する者へのサービス提供に係る評価の</a:t>
            </a:r>
            <a:r>
              <a:rPr lang="ja-JP" altLang="en-US" sz="3600" dirty="0" smtClean="0"/>
              <a:t>見直し</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小規模</a:t>
            </a:r>
            <a:r>
              <a:rPr lang="ja-JP" altLang="en-US" dirty="0"/>
              <a:t>多機能型居宅介護事業所と同一建物（養護老人ホーム、軽費老人ホーム、</a:t>
            </a:r>
          </a:p>
          <a:p>
            <a:r>
              <a:rPr lang="ja-JP" altLang="en-US" dirty="0"/>
              <a:t>有料老人ホーム、サービス付き高齢者向け住宅に限る。）に居住する利用者に</a:t>
            </a:r>
            <a:r>
              <a:rPr lang="ja-JP" altLang="en-US" dirty="0" smtClean="0"/>
              <a:t>対してサービス</a:t>
            </a:r>
            <a:r>
              <a:rPr lang="ja-JP" altLang="en-US" dirty="0"/>
              <a:t>を行う場合の基本報酬を設定する。</a:t>
            </a:r>
            <a:endParaRPr kumimoji="1" lang="ja-JP" altLang="en-US" dirty="0"/>
          </a:p>
        </p:txBody>
      </p:sp>
    </p:spTree>
    <p:extLst>
      <p:ext uri="{BB962C8B-B14F-4D97-AF65-F5344CB8AC3E}">
        <p14:creationId xmlns:p14="http://schemas.microsoft.com/office/powerpoint/2010/main" val="64839085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pPr marL="0" indent="0">
              <a:buNone/>
            </a:pPr>
            <a:r>
              <a:rPr lang="en-US" altLang="ja-JP" sz="2800" dirty="0" smtClean="0"/>
              <a:t>  【</a:t>
            </a:r>
            <a:r>
              <a:rPr lang="ja-JP" altLang="en-US" sz="2800" dirty="0"/>
              <a:t>同一建物居住者以外の登録者に対して行う場合</a:t>
            </a:r>
            <a:r>
              <a:rPr lang="en-US" altLang="ja-JP" sz="2800" dirty="0"/>
              <a:t>】</a:t>
            </a:r>
          </a:p>
          <a:p>
            <a:r>
              <a:rPr lang="ja-JP" altLang="en-US" sz="2800" dirty="0" smtClean="0"/>
              <a:t>小規模</a:t>
            </a:r>
            <a:r>
              <a:rPr lang="ja-JP" altLang="en-US" sz="2800" dirty="0"/>
              <a:t>多機能型居宅介護の登録者が、当該小規模多機能型居宅介護事業所と</a:t>
            </a:r>
            <a:r>
              <a:rPr lang="ja-JP" altLang="en-US" sz="2800" dirty="0" smtClean="0"/>
              <a:t>同一建物</a:t>
            </a:r>
            <a:r>
              <a:rPr lang="ja-JP" altLang="en-US" sz="2800" dirty="0"/>
              <a:t>（養護老人ホーム、軽費老人ホーム、有料老人ホーム、サービス付き</a:t>
            </a:r>
            <a:r>
              <a:rPr lang="ja-JP" altLang="en-US" sz="2800" dirty="0" smtClean="0"/>
              <a:t>高齢者向け</a:t>
            </a:r>
            <a:r>
              <a:rPr lang="ja-JP" altLang="en-US" sz="2800" dirty="0"/>
              <a:t>住宅に限る。）以外の建物に居住する場合</a:t>
            </a:r>
          </a:p>
          <a:p>
            <a:pPr marL="0" indent="0">
              <a:buNone/>
            </a:pPr>
            <a:r>
              <a:rPr lang="en-US" altLang="ja-JP" sz="2800" dirty="0" smtClean="0"/>
              <a:t>  【</a:t>
            </a:r>
            <a:r>
              <a:rPr lang="ja-JP" altLang="en-US" sz="2800" dirty="0"/>
              <a:t>同一建物居住者に対して行う場合</a:t>
            </a:r>
            <a:r>
              <a:rPr lang="en-US" altLang="ja-JP" sz="2800" dirty="0"/>
              <a:t>】</a:t>
            </a:r>
          </a:p>
          <a:p>
            <a:r>
              <a:rPr lang="ja-JP" altLang="en-US" sz="2800" dirty="0" smtClean="0"/>
              <a:t>小規模</a:t>
            </a:r>
            <a:r>
              <a:rPr lang="ja-JP" altLang="en-US" sz="2800" dirty="0"/>
              <a:t>多機能型居宅介護の登録者が、当該小規模多機能型居宅介護事業所と</a:t>
            </a:r>
            <a:r>
              <a:rPr lang="ja-JP" altLang="en-US" sz="2800" dirty="0" smtClean="0"/>
              <a:t>同一建物</a:t>
            </a:r>
            <a:r>
              <a:rPr lang="ja-JP" altLang="en-US" sz="2800" dirty="0"/>
              <a:t>（建物の定義は同上。）に居住する場合</a:t>
            </a:r>
            <a:endParaRPr kumimoji="1" lang="ja-JP" altLang="en-US" sz="2800" dirty="0"/>
          </a:p>
        </p:txBody>
      </p:sp>
    </p:spTree>
    <p:extLst>
      <p:ext uri="{BB962C8B-B14F-4D97-AF65-F5344CB8AC3E}">
        <p14:creationId xmlns:p14="http://schemas.microsoft.com/office/powerpoint/2010/main" val="262754565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事業開始時支援</a:t>
            </a:r>
            <a:r>
              <a:rPr lang="zh-TW" altLang="en-US" dirty="0" smtClean="0"/>
              <a:t>加算</a:t>
            </a:r>
            <a:r>
              <a:rPr lang="ja-JP" altLang="en-US" dirty="0" smtClean="0"/>
              <a:t>の廃止</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事業開始時支援加算の見直し</a:t>
            </a:r>
          </a:p>
          <a:p>
            <a:r>
              <a:rPr lang="ja-JP" altLang="en-US" dirty="0"/>
              <a:t>事業開始時支援加算については、平成</a:t>
            </a:r>
            <a:r>
              <a:rPr lang="en-US" altLang="ja-JP" dirty="0"/>
              <a:t>26 </a:t>
            </a:r>
            <a:r>
              <a:rPr lang="ja-JP" altLang="en-US" dirty="0"/>
              <a:t>年度末までの経過措置であることから</a:t>
            </a:r>
            <a:r>
              <a:rPr lang="ja-JP" altLang="en-US" dirty="0" smtClean="0"/>
              <a:t>、現</a:t>
            </a:r>
            <a:r>
              <a:rPr lang="ja-JP" altLang="en-US" dirty="0"/>
              <a:t>に定めるとおり、廃止する。</a:t>
            </a:r>
          </a:p>
          <a:p>
            <a:r>
              <a:rPr lang="zh-TW" altLang="en-US" dirty="0"/>
              <a:t>事業開始時支援加算 </a:t>
            </a:r>
            <a:r>
              <a:rPr lang="en-US" altLang="zh-TW" dirty="0"/>
              <a:t>500 </a:t>
            </a:r>
            <a:r>
              <a:rPr lang="zh-TW" altLang="en-US" dirty="0"/>
              <a:t>単位／月 ⇒ 廃止</a:t>
            </a:r>
            <a:endParaRPr kumimoji="1" lang="ja-JP" altLang="en-US" dirty="0"/>
          </a:p>
        </p:txBody>
      </p:sp>
    </p:spTree>
    <p:extLst>
      <p:ext uri="{BB962C8B-B14F-4D97-AF65-F5344CB8AC3E}">
        <p14:creationId xmlns:p14="http://schemas.microsoft.com/office/powerpoint/2010/main" val="403227944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264568"/>
          </a:xfrm>
        </p:spPr>
        <p:txBody>
          <a:bodyPr/>
          <a:lstStyle/>
          <a:p>
            <a:r>
              <a:rPr lang="ja-JP" altLang="en-US" sz="3200" dirty="0"/>
              <a:t>認知症対応型共同生活介護事業所との併設型における夜間の職員配置の</a:t>
            </a:r>
            <a:r>
              <a:rPr lang="ja-JP" altLang="en-US" sz="3200" dirty="0" smtClean="0"/>
              <a:t>緩和</a:t>
            </a:r>
            <a:endParaRPr kumimoji="1" lang="ja-JP" altLang="en-US" sz="3200" dirty="0"/>
          </a:p>
        </p:txBody>
      </p:sp>
      <p:sp>
        <p:nvSpPr>
          <p:cNvPr id="3" name="コンテンツ プレースホルダー 2"/>
          <p:cNvSpPr>
            <a:spLocks noGrp="1"/>
          </p:cNvSpPr>
          <p:nvPr>
            <p:ph idx="1"/>
          </p:nvPr>
        </p:nvSpPr>
        <p:spPr>
          <a:xfrm>
            <a:off x="0" y="1676400"/>
            <a:ext cx="8892480" cy="4419600"/>
          </a:xfrm>
        </p:spPr>
        <p:txBody>
          <a:bodyPr/>
          <a:lstStyle/>
          <a:p>
            <a:r>
              <a:rPr lang="ja-JP" altLang="en-US" dirty="0" smtClean="0"/>
              <a:t>小規模</a:t>
            </a:r>
            <a:r>
              <a:rPr lang="ja-JP" altLang="en-US" dirty="0"/>
              <a:t>多機能型居宅介護事業所と認知症対応型共同生活介護事業所が併設して</a:t>
            </a:r>
            <a:r>
              <a:rPr lang="ja-JP" altLang="en-US" dirty="0" smtClean="0"/>
              <a:t>いる</a:t>
            </a:r>
            <a:r>
              <a:rPr lang="ja-JP" altLang="en-US" dirty="0"/>
              <a:t>場合について、入居者の処遇に影響がないことを前提に、小規模多機能型居宅</a:t>
            </a:r>
            <a:r>
              <a:rPr lang="ja-JP" altLang="en-US" dirty="0" smtClean="0"/>
              <a:t>介護</a:t>
            </a:r>
            <a:r>
              <a:rPr lang="ja-JP" altLang="en-US" dirty="0"/>
              <a:t>事業所の泊まり定員と認知症対応型共同生活介護事業所の１ユニットあたりの</a:t>
            </a:r>
            <a:r>
              <a:rPr lang="ja-JP" altLang="en-US" dirty="0" smtClean="0"/>
              <a:t>定員</a:t>
            </a:r>
            <a:r>
              <a:rPr lang="ja-JP" altLang="en-US" dirty="0"/>
              <a:t>の合計が９名以内であり、かつ、両者が同一階に隣接している場合には、夜間</a:t>
            </a:r>
            <a:r>
              <a:rPr lang="ja-JP" altLang="en-US" dirty="0" smtClean="0"/>
              <a:t>の職員</a:t>
            </a:r>
            <a:r>
              <a:rPr lang="ja-JP" altLang="en-US" dirty="0"/>
              <a:t>配置について兼務を可能とすること。</a:t>
            </a:r>
            <a:endParaRPr kumimoji="1" lang="ja-JP" altLang="en-US" dirty="0"/>
          </a:p>
        </p:txBody>
      </p:sp>
    </p:spTree>
    <p:extLst>
      <p:ext uri="{BB962C8B-B14F-4D97-AF65-F5344CB8AC3E}">
        <p14:creationId xmlns:p14="http://schemas.microsoft.com/office/powerpoint/2010/main" val="238048924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120552"/>
          </a:xfrm>
        </p:spPr>
        <p:txBody>
          <a:bodyPr/>
          <a:lstStyle/>
          <a:p>
            <a:r>
              <a:rPr lang="ja-JP" altLang="en-US" sz="3600" dirty="0"/>
              <a:t>小規模多機能型居宅介護と広域型特別養護老人ホームとの</a:t>
            </a:r>
            <a:r>
              <a:rPr lang="ja-JP" altLang="en-US" sz="3600" dirty="0" smtClean="0"/>
              <a:t>併設</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小規模</a:t>
            </a:r>
            <a:r>
              <a:rPr lang="ja-JP" altLang="en-US" dirty="0"/>
              <a:t>多機能型居宅介護事業所と広域型の特別養護老人ホームなどの社会福祉</a:t>
            </a:r>
            <a:r>
              <a:rPr lang="ja-JP" altLang="en-US" dirty="0" smtClean="0"/>
              <a:t>施設</a:t>
            </a:r>
            <a:r>
              <a:rPr lang="ja-JP" altLang="en-US" dirty="0"/>
              <a:t>や介護老人保健施設との併設について、小規模多機能型居宅介護事業所の構造</a:t>
            </a:r>
            <a:r>
              <a:rPr lang="ja-JP" altLang="en-US" dirty="0" smtClean="0"/>
              <a:t>や運営</a:t>
            </a:r>
            <a:r>
              <a:rPr lang="ja-JP" altLang="en-US" dirty="0"/>
              <a:t>状況等を踏まえた上で、市町村が個別に併設の可否を判断できるように見直す。</a:t>
            </a:r>
            <a:endParaRPr kumimoji="1" lang="ja-JP" altLang="en-US" dirty="0"/>
          </a:p>
        </p:txBody>
      </p:sp>
    </p:spTree>
    <p:extLst>
      <p:ext uri="{BB962C8B-B14F-4D97-AF65-F5344CB8AC3E}">
        <p14:creationId xmlns:p14="http://schemas.microsoft.com/office/powerpoint/2010/main" val="424617618"/>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048544"/>
          </a:xfrm>
        </p:spPr>
        <p:txBody>
          <a:bodyPr/>
          <a:lstStyle/>
          <a:p>
            <a:r>
              <a:rPr lang="ja-JP" altLang="en-US" sz="3600" dirty="0"/>
              <a:t>中山間地域等における小規模多機能型居宅介護の</a:t>
            </a:r>
            <a:r>
              <a:rPr lang="ja-JP" altLang="en-US" sz="3600" dirty="0" smtClean="0"/>
              <a:t>推進</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中山間</a:t>
            </a:r>
            <a:r>
              <a:rPr lang="ja-JP" altLang="en-US" dirty="0"/>
              <a:t>地域等に居住している登録者に対して、通常の事業の実施地域を越えて</a:t>
            </a:r>
            <a:r>
              <a:rPr lang="ja-JP" altLang="en-US" dirty="0" smtClean="0"/>
              <a:t>小規模</a:t>
            </a:r>
            <a:r>
              <a:rPr lang="ja-JP" altLang="en-US" dirty="0"/>
              <a:t>多機能型居宅介護を提供する場合は、新たな加算として評価する。</a:t>
            </a:r>
          </a:p>
          <a:p>
            <a:r>
              <a:rPr lang="ja-JP" altLang="en-US" dirty="0"/>
              <a:t>（新規） ⇒ 所定単位数の</a:t>
            </a:r>
            <a:r>
              <a:rPr lang="en-US" altLang="ja-JP" dirty="0"/>
              <a:t>100 </a:t>
            </a:r>
            <a:r>
              <a:rPr lang="ja-JP" altLang="en-US" dirty="0"/>
              <a:t>分の</a:t>
            </a:r>
            <a:r>
              <a:rPr lang="en-US" altLang="ja-JP" dirty="0"/>
              <a:t>5 </a:t>
            </a:r>
            <a:r>
              <a:rPr lang="ja-JP" altLang="en-US" dirty="0"/>
              <a:t>に相当する単位数を</a:t>
            </a:r>
            <a:r>
              <a:rPr lang="ja-JP" altLang="en-US" dirty="0" smtClean="0"/>
              <a:t>加算</a:t>
            </a:r>
            <a:endParaRPr lang="ja-JP" altLang="en-US" dirty="0"/>
          </a:p>
        </p:txBody>
      </p:sp>
    </p:spTree>
    <p:extLst>
      <p:ext uri="{BB962C8B-B14F-4D97-AF65-F5344CB8AC3E}">
        <p14:creationId xmlns:p14="http://schemas.microsoft.com/office/powerpoint/2010/main" val="305422866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総合マネジメント体制強化加算の創設</a:t>
            </a:r>
            <a:r>
              <a:rPr lang="ja-JP" altLang="en-US" sz="3200" dirty="0" smtClean="0"/>
              <a:t>等</a:t>
            </a:r>
            <a:endParaRPr kumimoji="1" lang="ja-JP" altLang="en-US" sz="32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smtClean="0"/>
              <a:t>定期</a:t>
            </a:r>
            <a:r>
              <a:rPr lang="ja-JP" altLang="en-US" sz="2800" dirty="0"/>
              <a:t>巡回・随時対応型訪問介護看護、小規模多機能型居宅介護及び複合型</a:t>
            </a:r>
            <a:r>
              <a:rPr lang="ja-JP" altLang="en-US" sz="2800" dirty="0" smtClean="0"/>
              <a:t>サービス</a:t>
            </a:r>
            <a:r>
              <a:rPr lang="ja-JP" altLang="en-US" sz="2800" dirty="0"/>
              <a:t>（看護小規模多機能型居宅介護）を提供する事業所は、日々変化し得る利用者</a:t>
            </a:r>
            <a:r>
              <a:rPr lang="ja-JP" altLang="en-US" sz="2800" dirty="0" smtClean="0"/>
              <a:t>の状態</a:t>
            </a:r>
            <a:r>
              <a:rPr lang="ja-JP" altLang="en-US" sz="2800" dirty="0"/>
              <a:t>を確認しつつ、一体的なサービスを適時・適切に提供するため、利用者の</a:t>
            </a:r>
            <a:r>
              <a:rPr lang="ja-JP" altLang="en-US" sz="2800" dirty="0" smtClean="0"/>
              <a:t>生活全般</a:t>
            </a:r>
            <a:r>
              <a:rPr lang="ja-JP" altLang="en-US" sz="2800" dirty="0"/>
              <a:t>に着目し、日頃から主治医や看護師、他の従業者といった多様な主体との</a:t>
            </a:r>
            <a:r>
              <a:rPr lang="ja-JP" altLang="en-US" sz="2800" dirty="0" smtClean="0"/>
              <a:t>意思疎通</a:t>
            </a:r>
            <a:r>
              <a:rPr lang="ja-JP" altLang="en-US" sz="2800" dirty="0"/>
              <a:t>等を図り、適切に連携するための体制構築に取り組むなどの積極的な体制</a:t>
            </a:r>
            <a:r>
              <a:rPr lang="ja-JP" altLang="en-US" sz="2800" dirty="0" smtClean="0"/>
              <a:t>整備に</a:t>
            </a:r>
            <a:r>
              <a:rPr lang="ja-JP" altLang="en-US" sz="2800" dirty="0"/>
              <a:t>ついて評価を行う。当該加算については区分支給限度基準額の算定に含めない</a:t>
            </a:r>
            <a:r>
              <a:rPr lang="ja-JP" altLang="en-US" sz="2800" dirty="0" smtClean="0"/>
              <a:t>こと</a:t>
            </a:r>
            <a:r>
              <a:rPr lang="ja-JP" altLang="en-US" sz="2800" dirty="0"/>
              <a:t>とする</a:t>
            </a:r>
            <a:r>
              <a:rPr lang="ja-JP" altLang="en-US" sz="2800" dirty="0" smtClean="0"/>
              <a:t>。</a:t>
            </a:r>
            <a:endParaRPr lang="en-US" altLang="ja-JP" sz="2800" dirty="0" smtClean="0"/>
          </a:p>
          <a:p>
            <a:r>
              <a:rPr lang="ja-JP" altLang="en-US" sz="2800" dirty="0"/>
              <a:t>総合マネジメント体制強化加算 </a:t>
            </a:r>
            <a:r>
              <a:rPr lang="en-US" altLang="ja-JP" sz="2800" dirty="0"/>
              <a:t>1,000 </a:t>
            </a:r>
            <a:r>
              <a:rPr lang="ja-JP" altLang="en-US" sz="2800" dirty="0"/>
              <a:t>単位／月</a:t>
            </a:r>
            <a:endParaRPr kumimoji="1" lang="ja-JP" altLang="en-US" sz="2800" dirty="0"/>
          </a:p>
        </p:txBody>
      </p:sp>
    </p:spTree>
    <p:extLst>
      <p:ext uri="{BB962C8B-B14F-4D97-AF65-F5344CB8AC3E}">
        <p14:creationId xmlns:p14="http://schemas.microsoft.com/office/powerpoint/2010/main" val="2696739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日常生活継続支援加算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ユニット型４６単位</a:t>
            </a:r>
            <a:endParaRPr kumimoji="1" lang="en-US" altLang="ja-JP" dirty="0" smtClean="0"/>
          </a:p>
          <a:p>
            <a:r>
              <a:rPr lang="ja-JP" altLang="en-US" dirty="0" smtClean="0"/>
              <a:t>従来型３６単位</a:t>
            </a:r>
            <a:endParaRPr lang="en-US" altLang="ja-JP" dirty="0" smtClean="0"/>
          </a:p>
          <a:p>
            <a:endParaRPr lang="en-US" altLang="ja-JP" dirty="0"/>
          </a:p>
          <a:p>
            <a:r>
              <a:rPr lang="ja-JP" altLang="en-US" dirty="0" smtClean="0"/>
              <a:t>ついたり、外れたりのタイミングは解釈通知待ち！</a:t>
            </a:r>
            <a:endParaRPr lang="en-US" altLang="ja-JP" dirty="0" smtClean="0"/>
          </a:p>
          <a:p>
            <a:r>
              <a:rPr lang="ja-JP" altLang="en-US" dirty="0"/>
              <a:t>加算</a:t>
            </a:r>
            <a:r>
              <a:rPr lang="ja-JP" altLang="en-US" dirty="0" smtClean="0"/>
              <a:t>が外れたとき、サービス提供体制強化加算を算定したいので、届け出は必要</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179920871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総合マネジメント体制強化加算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smtClean="0"/>
              <a:t>次</a:t>
            </a:r>
            <a:r>
              <a:rPr lang="ja-JP" altLang="en-US" sz="2400" dirty="0"/>
              <a:t>に掲げる基準のいずれにも適合すること。（定期巡回・随時対応型訪問介護看護、</a:t>
            </a:r>
            <a:r>
              <a:rPr lang="ja-JP" altLang="en-US" sz="2400" dirty="0" smtClean="0"/>
              <a:t>小</a:t>
            </a:r>
            <a:r>
              <a:rPr lang="zh-TW" altLang="en-US" sz="2400" dirty="0" smtClean="0"/>
              <a:t>規模</a:t>
            </a:r>
            <a:r>
              <a:rPr lang="zh-TW" altLang="en-US" sz="2400" dirty="0"/>
              <a:t>多機能型居宅介護、看護小規模多機能型居宅介護共通）</a:t>
            </a:r>
          </a:p>
          <a:p>
            <a:pPr>
              <a:buFont typeface="Wingdings" panose="05000000000000000000" pitchFamily="2" charset="2"/>
              <a:buChar char="l"/>
            </a:pPr>
            <a:r>
              <a:rPr lang="en-US" altLang="ja-JP" sz="2400" dirty="0"/>
              <a:t>(1</a:t>
            </a:r>
            <a:r>
              <a:rPr lang="en-US" altLang="ja-JP" sz="2400" u="sng" dirty="0">
                <a:solidFill>
                  <a:srgbClr val="FF0000"/>
                </a:solidFill>
              </a:rPr>
              <a:t>) </a:t>
            </a:r>
            <a:r>
              <a:rPr lang="ja-JP" altLang="en-US" sz="2400" u="sng" dirty="0">
                <a:solidFill>
                  <a:srgbClr val="FF0000"/>
                </a:solidFill>
              </a:rPr>
              <a:t>個別サービス計画</a:t>
            </a:r>
            <a:r>
              <a:rPr lang="ja-JP" altLang="en-US" sz="2400" dirty="0"/>
              <a:t>について、利用者の心身の状況や家族を取り巻く環境の</a:t>
            </a:r>
            <a:r>
              <a:rPr lang="ja-JP" altLang="en-US" sz="2400" dirty="0" smtClean="0"/>
              <a:t>変化を</a:t>
            </a:r>
            <a:r>
              <a:rPr lang="ja-JP" altLang="en-US" sz="2400" dirty="0"/>
              <a:t>踏まえ、介護職員や看護職員等の多職種協働により、</a:t>
            </a:r>
            <a:r>
              <a:rPr lang="ja-JP" altLang="en-US" sz="2400" u="sng" dirty="0">
                <a:solidFill>
                  <a:srgbClr val="FF0000"/>
                </a:solidFill>
              </a:rPr>
              <a:t>随時適切に見直しを</a:t>
            </a:r>
            <a:r>
              <a:rPr lang="ja-JP" altLang="en-US" sz="2400" u="sng" dirty="0" smtClean="0">
                <a:solidFill>
                  <a:srgbClr val="FF0000"/>
                </a:solidFill>
              </a:rPr>
              <a:t>行って</a:t>
            </a:r>
            <a:r>
              <a:rPr lang="ja-JP" altLang="en-US" sz="2400" u="sng" dirty="0">
                <a:solidFill>
                  <a:srgbClr val="FF0000"/>
                </a:solidFill>
              </a:rPr>
              <a:t>いる</a:t>
            </a:r>
            <a:r>
              <a:rPr lang="ja-JP" altLang="en-US" sz="2400" dirty="0"/>
              <a:t>こと。</a:t>
            </a:r>
          </a:p>
          <a:p>
            <a:pPr>
              <a:buFont typeface="Wingdings" panose="05000000000000000000" pitchFamily="2" charset="2"/>
              <a:buChar char="l"/>
            </a:pPr>
            <a:r>
              <a:rPr lang="en-US" altLang="ja-JP" sz="2400" dirty="0"/>
              <a:t>(2) </a:t>
            </a:r>
            <a:r>
              <a:rPr lang="ja-JP" altLang="en-US" sz="2400" dirty="0"/>
              <a:t>各サービスの特性に応じて、「病院又は診療所等に対し、日常的に、情報</a:t>
            </a:r>
            <a:r>
              <a:rPr lang="ja-JP" altLang="en-US" sz="2400" dirty="0" smtClean="0"/>
              <a:t>提供等</a:t>
            </a:r>
            <a:r>
              <a:rPr lang="ja-JP" altLang="en-US" sz="2400" dirty="0"/>
              <a:t>を行っている」（定期巡回・随時対応型訪問介護看護、看護小規模多機能型</a:t>
            </a:r>
            <a:r>
              <a:rPr lang="ja-JP" altLang="en-US" sz="2400" dirty="0" smtClean="0"/>
              <a:t>居宅介護</a:t>
            </a:r>
            <a:r>
              <a:rPr lang="ja-JP" altLang="en-US" sz="2400" dirty="0"/>
              <a:t>）、</a:t>
            </a:r>
            <a:r>
              <a:rPr lang="ja-JP" altLang="en-US" sz="2400" u="sng" dirty="0">
                <a:solidFill>
                  <a:srgbClr val="FF0000"/>
                </a:solidFill>
              </a:rPr>
              <a:t>「地域における活動への参加の機会が確保されている」</a:t>
            </a:r>
            <a:r>
              <a:rPr lang="ja-JP" altLang="en-US" sz="2400" dirty="0"/>
              <a:t>（小規模多機能型</a:t>
            </a:r>
            <a:r>
              <a:rPr lang="ja-JP" altLang="en-US" sz="2400" dirty="0" smtClean="0"/>
              <a:t>居宅</a:t>
            </a:r>
            <a:r>
              <a:rPr lang="ja-JP" altLang="en-US" sz="2400" dirty="0"/>
              <a:t>介護、看護小規模多機能型居宅介護）ことなどを要件としている。</a:t>
            </a:r>
            <a:endParaRPr kumimoji="1" lang="ja-JP" altLang="en-US" sz="2400" dirty="0"/>
          </a:p>
        </p:txBody>
      </p:sp>
    </p:spTree>
    <p:extLst>
      <p:ext uri="{BB962C8B-B14F-4D97-AF65-F5344CB8AC3E}">
        <p14:creationId xmlns:p14="http://schemas.microsoft.com/office/powerpoint/2010/main" val="266860847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小規模多機能まとめ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そのままでは、減収減益</a:t>
            </a:r>
            <a:endParaRPr lang="en-US" altLang="ja-JP" dirty="0" smtClean="0"/>
          </a:p>
          <a:p>
            <a:r>
              <a:rPr kumimoji="1" lang="ja-JP" altLang="en-US" dirty="0" smtClean="0"/>
              <a:t>処遇改善加算</a:t>
            </a:r>
            <a:r>
              <a:rPr kumimoji="1" lang="en-US" altLang="ja-JP" dirty="0" smtClean="0"/>
              <a:t>Ⅰ</a:t>
            </a:r>
            <a:r>
              <a:rPr kumimoji="1" lang="ja-JP" altLang="en-US" dirty="0" smtClean="0"/>
              <a:t>をとると増収減益</a:t>
            </a:r>
            <a:endParaRPr kumimoji="1" lang="en-US" altLang="ja-JP" dirty="0" smtClean="0"/>
          </a:p>
          <a:p>
            <a:r>
              <a:rPr lang="ja-JP" altLang="en-US" dirty="0"/>
              <a:t>加算</a:t>
            </a:r>
            <a:r>
              <a:rPr lang="ja-JP" altLang="en-US" dirty="0" smtClean="0"/>
              <a:t>を新たに取れれば、増収増益も可能</a:t>
            </a:r>
            <a:endParaRPr kumimoji="1" lang="ja-JP" altLang="en-US" dirty="0"/>
          </a:p>
        </p:txBody>
      </p:sp>
    </p:spTree>
    <p:extLst>
      <p:ext uri="{BB962C8B-B14F-4D97-AF65-F5344CB8AC3E}">
        <p14:creationId xmlns:p14="http://schemas.microsoft.com/office/powerpoint/2010/main" val="175489856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処遇改善は行うべき</a:t>
            </a:r>
            <a:endParaRPr kumimoji="1" lang="en-US" altLang="ja-JP" dirty="0" smtClean="0"/>
          </a:p>
          <a:p>
            <a:r>
              <a:rPr lang="ja-JP" altLang="en-US" dirty="0" smtClean="0"/>
              <a:t>介護</a:t>
            </a:r>
            <a:r>
              <a:rPr lang="ja-JP" altLang="en-US" dirty="0"/>
              <a:t>福祉士</a:t>
            </a:r>
            <a:r>
              <a:rPr lang="ja-JP" altLang="en-US" dirty="0" smtClean="0"/>
              <a:t>を増やす努力を</a:t>
            </a:r>
            <a:endParaRPr lang="en-US" altLang="ja-JP" dirty="0" smtClean="0"/>
          </a:p>
          <a:p>
            <a:r>
              <a:rPr kumimoji="1" lang="ja-JP" altLang="en-US" dirty="0" smtClean="0"/>
              <a:t>稼働率を上げることが必要</a:t>
            </a:r>
            <a:endParaRPr kumimoji="1" lang="en-US" altLang="ja-JP" dirty="0" smtClean="0"/>
          </a:p>
          <a:p>
            <a:r>
              <a:rPr lang="ja-JP" altLang="en-US" dirty="0" smtClean="0"/>
              <a:t>３</a:t>
            </a:r>
            <a:r>
              <a:rPr lang="ja-JP" altLang="en-US" dirty="0"/>
              <a:t>年間</a:t>
            </a:r>
            <a:r>
              <a:rPr lang="ja-JP" altLang="en-US" dirty="0" smtClean="0"/>
              <a:t>は我慢</a:t>
            </a:r>
            <a:endParaRPr lang="en-US" altLang="ja-JP" dirty="0" smtClean="0"/>
          </a:p>
          <a:p>
            <a:r>
              <a:rPr kumimoji="1" lang="ja-JP" altLang="en-US" dirty="0"/>
              <a:t>ケア</a:t>
            </a:r>
            <a:r>
              <a:rPr kumimoji="1" lang="ja-JP" altLang="en-US" dirty="0" smtClean="0"/>
              <a:t>の質を上げていかなければならない</a:t>
            </a:r>
            <a:endParaRPr kumimoji="1" lang="ja-JP" altLang="en-US" dirty="0"/>
          </a:p>
        </p:txBody>
      </p:sp>
    </p:spTree>
    <p:extLst>
      <p:ext uri="{BB962C8B-B14F-4D97-AF65-F5344CB8AC3E}">
        <p14:creationId xmlns:p14="http://schemas.microsoft.com/office/powerpoint/2010/main" val="2763326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サービス提供体制強化加算</a:t>
            </a:r>
            <a:endParaRPr kumimoji="1" lang="ja-JP" altLang="en-US" dirty="0"/>
          </a:p>
        </p:txBody>
      </p:sp>
      <p:sp>
        <p:nvSpPr>
          <p:cNvPr id="3" name="コンテンツ プレースホルダー 2"/>
          <p:cNvSpPr>
            <a:spLocks noGrp="1"/>
          </p:cNvSpPr>
          <p:nvPr>
            <p:ph idx="1"/>
          </p:nvPr>
        </p:nvSpPr>
        <p:spPr>
          <a:xfrm>
            <a:off x="10834" y="1484784"/>
            <a:ext cx="9144000" cy="4776936"/>
          </a:xfrm>
        </p:spPr>
        <p:txBody>
          <a:bodyPr/>
          <a:lstStyle/>
          <a:p>
            <a:r>
              <a:rPr lang="ja-JP" altLang="en-US" sz="2400" dirty="0" smtClean="0"/>
              <a:t>サービス</a:t>
            </a:r>
            <a:r>
              <a:rPr lang="ja-JP" altLang="en-US" sz="2400" dirty="0"/>
              <a:t>提供体制強化加算</a:t>
            </a:r>
            <a:r>
              <a:rPr lang="en-US" altLang="ja-JP" sz="2400" dirty="0"/>
              <a:t>(Ⅰ</a:t>
            </a:r>
            <a:r>
              <a:rPr lang="en-US" altLang="ja-JP" sz="2400" dirty="0" smtClean="0"/>
              <a:t>)</a:t>
            </a:r>
            <a:r>
              <a:rPr lang="ja-JP" altLang="en-US" sz="2400" dirty="0" smtClean="0"/>
              <a:t>イ　次</a:t>
            </a:r>
            <a:r>
              <a:rPr lang="ja-JP" altLang="en-US" sz="2400" dirty="0"/>
              <a:t>に掲げる基準のいずれに</a:t>
            </a:r>
            <a:r>
              <a:rPr lang="ja-JP" altLang="en-US" sz="2400" dirty="0" smtClean="0"/>
              <a:t>も適合</a:t>
            </a:r>
            <a:r>
              <a:rPr lang="ja-JP" altLang="en-US" sz="2400" dirty="0"/>
              <a:t>すること</a:t>
            </a:r>
            <a:r>
              <a:rPr lang="ja-JP" altLang="en-US" sz="2400" dirty="0" smtClean="0"/>
              <a:t>。</a:t>
            </a:r>
            <a:endParaRPr lang="en-US" altLang="ja-JP" sz="2400" dirty="0" smtClean="0"/>
          </a:p>
          <a:p>
            <a:pPr marL="0" indent="0">
              <a:buNone/>
            </a:pPr>
            <a:r>
              <a:rPr lang="ja-JP" altLang="en-US" sz="2400" dirty="0" smtClean="0"/>
              <a:t>　　　⑴ </a:t>
            </a:r>
            <a:r>
              <a:rPr lang="ja-JP" altLang="en-US" sz="2400" dirty="0"/>
              <a:t>指定介護老人福祉施設の介護職員の総数のうち、介護</a:t>
            </a:r>
            <a:r>
              <a:rPr lang="ja-JP" altLang="en-US" sz="2400" dirty="0" smtClean="0"/>
              <a:t>福祉</a:t>
            </a:r>
            <a:endParaRPr lang="en-US" altLang="ja-JP" sz="2400" dirty="0" smtClean="0"/>
          </a:p>
          <a:p>
            <a:pPr marL="0" indent="0">
              <a:buNone/>
            </a:pPr>
            <a:r>
              <a:rPr lang="ja-JP" altLang="en-US" sz="2400" dirty="0" smtClean="0"/>
              <a:t>　　　　　士の</a:t>
            </a:r>
            <a:r>
              <a:rPr lang="ja-JP" altLang="en-US" sz="2400" dirty="0"/>
              <a:t>占める割合が</a:t>
            </a:r>
            <a:r>
              <a:rPr lang="ja-JP" altLang="en-US" sz="2400" u="sng" dirty="0">
                <a:solidFill>
                  <a:srgbClr val="FF0000"/>
                </a:solidFill>
              </a:rPr>
              <a:t>百分の六十以上</a:t>
            </a:r>
            <a:r>
              <a:rPr lang="ja-JP" altLang="en-US" sz="2400" dirty="0"/>
              <a:t>であること。</a:t>
            </a:r>
          </a:p>
          <a:p>
            <a:pPr marL="0" indent="0">
              <a:buNone/>
            </a:pPr>
            <a:r>
              <a:rPr lang="ja-JP" altLang="en-US" sz="2400" dirty="0" smtClean="0"/>
              <a:t>　　　⑵ </a:t>
            </a:r>
            <a:r>
              <a:rPr lang="ja-JP" altLang="en-US" sz="2400" dirty="0"/>
              <a:t>通所介護費等算定方法第十二号に規定する基準のいずれ</a:t>
            </a:r>
            <a:r>
              <a:rPr lang="ja-JP" altLang="en-US" sz="2400" dirty="0" smtClean="0"/>
              <a:t>に</a:t>
            </a:r>
            <a:endParaRPr lang="en-US" altLang="ja-JP" sz="2400" dirty="0" smtClean="0"/>
          </a:p>
          <a:p>
            <a:pPr marL="0" indent="0">
              <a:buNone/>
            </a:pPr>
            <a:r>
              <a:rPr lang="ja-JP" altLang="en-US" sz="2400" dirty="0" smtClean="0"/>
              <a:t>　　　　　も該当しない</a:t>
            </a:r>
            <a:r>
              <a:rPr lang="ja-JP" altLang="en-US" sz="2400" dirty="0"/>
              <a:t>こと。</a:t>
            </a:r>
          </a:p>
          <a:p>
            <a:r>
              <a:rPr lang="ja-JP" altLang="en-US" sz="2400" dirty="0" smtClean="0"/>
              <a:t>サービス</a:t>
            </a:r>
            <a:r>
              <a:rPr lang="ja-JP" altLang="en-US" sz="2400" dirty="0"/>
              <a:t>提供体制強化加算</a:t>
            </a:r>
            <a:r>
              <a:rPr lang="en-US" altLang="ja-JP" sz="2400" dirty="0"/>
              <a:t>(Ⅰ)</a:t>
            </a:r>
            <a:r>
              <a:rPr lang="ja-JP" altLang="en-US" sz="2400" dirty="0" smtClean="0"/>
              <a:t>ロ　次</a:t>
            </a:r>
            <a:r>
              <a:rPr lang="ja-JP" altLang="en-US" sz="2400" dirty="0"/>
              <a:t>に掲げる基準のいずれに</a:t>
            </a:r>
            <a:r>
              <a:rPr lang="ja-JP" altLang="en-US" sz="2400" dirty="0" smtClean="0"/>
              <a:t>も適合</a:t>
            </a:r>
            <a:r>
              <a:rPr lang="ja-JP" altLang="en-US" sz="2400" dirty="0"/>
              <a:t>すること。</a:t>
            </a:r>
          </a:p>
          <a:p>
            <a:pPr marL="0" indent="0">
              <a:buNone/>
            </a:pPr>
            <a:r>
              <a:rPr lang="ja-JP" altLang="en-US" sz="2400" dirty="0" smtClean="0"/>
              <a:t>　　　⑴ </a:t>
            </a:r>
            <a:r>
              <a:rPr lang="ja-JP" altLang="en-US" sz="2400" dirty="0"/>
              <a:t>指定介護老人福祉施設の介護職員の総数のうち、介護</a:t>
            </a:r>
            <a:r>
              <a:rPr lang="ja-JP" altLang="en-US" sz="2400" dirty="0" smtClean="0"/>
              <a:t>福祉</a:t>
            </a:r>
            <a:endParaRPr lang="en-US" altLang="ja-JP" sz="2400" dirty="0" smtClean="0"/>
          </a:p>
          <a:p>
            <a:pPr marL="0" indent="0">
              <a:buNone/>
            </a:pPr>
            <a:r>
              <a:rPr lang="ja-JP" altLang="en-US" sz="2400" dirty="0"/>
              <a:t>　</a:t>
            </a:r>
            <a:r>
              <a:rPr lang="ja-JP" altLang="en-US" sz="2400" dirty="0" smtClean="0"/>
              <a:t>　　　　士の</a:t>
            </a:r>
            <a:r>
              <a:rPr lang="ja-JP" altLang="en-US" sz="2400" dirty="0"/>
              <a:t>占める割合が</a:t>
            </a:r>
            <a:r>
              <a:rPr lang="ja-JP" altLang="en-US" sz="2400" u="sng" dirty="0">
                <a:solidFill>
                  <a:srgbClr val="FF0000"/>
                </a:solidFill>
              </a:rPr>
              <a:t>百分の五十以上</a:t>
            </a:r>
            <a:r>
              <a:rPr lang="ja-JP" altLang="en-US" sz="2400" dirty="0"/>
              <a:t>であること。</a:t>
            </a:r>
          </a:p>
          <a:p>
            <a:pPr marL="0" indent="0">
              <a:buNone/>
            </a:pPr>
            <a:r>
              <a:rPr lang="ja-JP" altLang="en-US" sz="2400" dirty="0" smtClean="0"/>
              <a:t>　　　⑵ </a:t>
            </a:r>
            <a:r>
              <a:rPr lang="ja-JP" altLang="en-US" sz="2400" dirty="0"/>
              <a:t>イ⑵に該当するものであること。</a:t>
            </a:r>
            <a:endParaRPr kumimoji="1" lang="ja-JP" altLang="en-US" sz="2400" dirty="0"/>
          </a:p>
        </p:txBody>
      </p:sp>
    </p:spTree>
    <p:extLst>
      <p:ext uri="{BB962C8B-B14F-4D97-AF65-F5344CB8AC3E}">
        <p14:creationId xmlns:p14="http://schemas.microsoft.com/office/powerpoint/2010/main" val="1915719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サービス提供体制強化加算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⑴ サービス提供体制強化加算</a:t>
            </a:r>
            <a:r>
              <a:rPr lang="en-US" altLang="ja-JP" dirty="0"/>
              <a:t>(Ⅰ</a:t>
            </a:r>
            <a:r>
              <a:rPr lang="en-US" altLang="ja-JP" dirty="0" smtClean="0"/>
              <a:t>)</a:t>
            </a:r>
            <a:r>
              <a:rPr lang="ja-JP" altLang="en-US" dirty="0" smtClean="0"/>
              <a:t>イ</a:t>
            </a:r>
            <a:endParaRPr lang="en-US" altLang="ja-JP" dirty="0" smtClean="0"/>
          </a:p>
          <a:p>
            <a:pPr lvl="1"/>
            <a:r>
              <a:rPr lang="en-US" altLang="ja-JP" dirty="0" smtClean="0"/>
              <a:t>18</a:t>
            </a:r>
            <a:r>
              <a:rPr lang="ja-JP" altLang="en-US" dirty="0" smtClean="0"/>
              <a:t>単位</a:t>
            </a:r>
            <a:endParaRPr lang="en-US" altLang="ja-JP" dirty="0" smtClean="0"/>
          </a:p>
          <a:p>
            <a:r>
              <a:rPr lang="ja-JP" altLang="en-US" dirty="0"/>
              <a:t>⑵ サービス提供体制強化加算</a:t>
            </a:r>
            <a:r>
              <a:rPr lang="en-US" altLang="ja-JP" dirty="0"/>
              <a:t>(Ⅰ)</a:t>
            </a:r>
            <a:r>
              <a:rPr lang="ja-JP" altLang="en-US" dirty="0" smtClean="0"/>
              <a:t>ロ</a:t>
            </a:r>
            <a:endParaRPr lang="en-US" altLang="ja-JP" dirty="0" smtClean="0"/>
          </a:p>
          <a:p>
            <a:pPr lvl="1"/>
            <a:r>
              <a:rPr lang="en-US" altLang="ja-JP" dirty="0" smtClean="0"/>
              <a:t>12</a:t>
            </a:r>
            <a:r>
              <a:rPr lang="ja-JP" altLang="en-US" dirty="0"/>
              <a:t>単位</a:t>
            </a:r>
            <a:endParaRPr kumimoji="1" lang="ja-JP" altLang="en-US" dirty="0"/>
          </a:p>
        </p:txBody>
      </p:sp>
    </p:spTree>
    <p:extLst>
      <p:ext uri="{BB962C8B-B14F-4D97-AF65-F5344CB8AC3E}">
        <p14:creationId xmlns:p14="http://schemas.microsoft.com/office/powerpoint/2010/main" val="1125512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看取り介護加算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① 看取り介護加算</a:t>
            </a:r>
          </a:p>
          <a:p>
            <a:r>
              <a:rPr lang="ja-JP" altLang="en-US" sz="2800" dirty="0"/>
              <a:t>入所者及びその家族等の意向を尊重しつつ、看取りに関する理解の促進を図り、</a:t>
            </a:r>
            <a:r>
              <a:rPr lang="ja-JP" altLang="en-US" sz="2800" dirty="0" smtClean="0"/>
              <a:t>介護</a:t>
            </a:r>
            <a:r>
              <a:rPr lang="ja-JP" altLang="en-US" sz="2800" dirty="0"/>
              <a:t>福祉施設サービスにおける看取り介護の質を向上させるため、看取り介護の体制</a:t>
            </a:r>
            <a:r>
              <a:rPr lang="ja-JP" altLang="en-US" sz="2800" dirty="0" smtClean="0"/>
              <a:t>構築</a:t>
            </a:r>
            <a:r>
              <a:rPr lang="ja-JP" altLang="en-US" sz="2800" dirty="0"/>
              <a:t>・強化を</a:t>
            </a:r>
            <a:r>
              <a:rPr lang="en-US" altLang="ja-JP" sz="2800" dirty="0"/>
              <a:t>PDCA </a:t>
            </a:r>
            <a:r>
              <a:rPr lang="ja-JP" altLang="en-US" sz="2800" dirty="0"/>
              <a:t>サイクルにより推進することを要件として、死亡日以前４日</a:t>
            </a:r>
            <a:r>
              <a:rPr lang="ja-JP" altLang="en-US" sz="2800" dirty="0" smtClean="0"/>
              <a:t>以上</a:t>
            </a:r>
            <a:r>
              <a:rPr lang="en-US" altLang="ja-JP" sz="2800" dirty="0" smtClean="0"/>
              <a:t>30 </a:t>
            </a:r>
            <a:r>
              <a:rPr lang="ja-JP" altLang="en-US" sz="2800" dirty="0"/>
              <a:t>日以下における手厚い看取り介護の実施を図る。</a:t>
            </a:r>
          </a:p>
          <a:p>
            <a:r>
              <a:rPr lang="ja-JP" altLang="en-US" sz="2800" dirty="0"/>
              <a:t>死亡日以前</a:t>
            </a:r>
            <a:r>
              <a:rPr lang="en-US" altLang="ja-JP" sz="2800" dirty="0"/>
              <a:t>4 </a:t>
            </a:r>
            <a:r>
              <a:rPr lang="ja-JP" altLang="en-US" sz="2800" dirty="0"/>
              <a:t>日以上</a:t>
            </a:r>
            <a:r>
              <a:rPr lang="en-US" altLang="ja-JP" sz="2800" dirty="0"/>
              <a:t>30 </a:t>
            </a:r>
            <a:r>
              <a:rPr lang="ja-JP" altLang="en-US" sz="2800" dirty="0"/>
              <a:t>日以下 </a:t>
            </a:r>
            <a:r>
              <a:rPr lang="en-US" altLang="ja-JP" sz="2800" dirty="0"/>
              <a:t>80 </a:t>
            </a:r>
            <a:r>
              <a:rPr lang="ja-JP" altLang="en-US" sz="2800" dirty="0"/>
              <a:t>単位／日 ⇒ </a:t>
            </a:r>
            <a:r>
              <a:rPr lang="en-US" altLang="ja-JP" sz="2800" u="sng" dirty="0">
                <a:solidFill>
                  <a:srgbClr val="FF0000"/>
                </a:solidFill>
              </a:rPr>
              <a:t>144 </a:t>
            </a:r>
            <a:r>
              <a:rPr lang="ja-JP" altLang="en-US" sz="2800" u="sng" dirty="0">
                <a:solidFill>
                  <a:srgbClr val="FF0000"/>
                </a:solidFill>
              </a:rPr>
              <a:t>単位</a:t>
            </a:r>
            <a:r>
              <a:rPr lang="en-US" altLang="ja-JP" sz="2800" u="sng" dirty="0">
                <a:solidFill>
                  <a:srgbClr val="FF0000"/>
                </a:solidFill>
              </a:rPr>
              <a:t>/</a:t>
            </a:r>
            <a:r>
              <a:rPr lang="ja-JP" altLang="en-US" sz="2800" u="sng" dirty="0">
                <a:solidFill>
                  <a:srgbClr val="FF0000"/>
                </a:solidFill>
              </a:rPr>
              <a:t>日</a:t>
            </a:r>
          </a:p>
          <a:p>
            <a:r>
              <a:rPr lang="ja-JP" altLang="en-US" sz="2800" dirty="0" smtClean="0"/>
              <a:t>なお</a:t>
            </a:r>
            <a:r>
              <a:rPr lang="ja-JP" altLang="en-US" sz="2800" dirty="0"/>
              <a:t>、死亡日の前日及び前々日・死亡日については、現行と同様</a:t>
            </a:r>
            <a:endParaRPr kumimoji="1" lang="ja-JP" altLang="en-US" sz="2800" dirty="0"/>
          </a:p>
        </p:txBody>
      </p:sp>
    </p:spTree>
    <p:extLst>
      <p:ext uri="{BB962C8B-B14F-4D97-AF65-F5344CB8AC3E}">
        <p14:creationId xmlns:p14="http://schemas.microsoft.com/office/powerpoint/2010/main" val="111440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看取り介護加算新要件</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ハ　医師</a:t>
            </a:r>
            <a:r>
              <a:rPr lang="ja-JP" altLang="en-US" dirty="0"/>
              <a:t>、看護職員、介護職員、介護支援専門員その他の職種の</a:t>
            </a:r>
            <a:r>
              <a:rPr lang="ja-JP" altLang="en-US" dirty="0" smtClean="0"/>
              <a:t>者に</a:t>
            </a:r>
            <a:r>
              <a:rPr lang="ja-JP" altLang="en-US" dirty="0"/>
              <a:t>よる協議の上、当該指定介護老人福祉施設における看取りの</a:t>
            </a:r>
            <a:r>
              <a:rPr lang="ja-JP" altLang="en-US" dirty="0" smtClean="0"/>
              <a:t>実績</a:t>
            </a:r>
            <a:r>
              <a:rPr lang="ja-JP" altLang="en-US" dirty="0"/>
              <a:t>等を踏まえ、適宜、看取りに関する指針の見直しを行うこと。</a:t>
            </a:r>
            <a:endParaRPr kumimoji="1" lang="ja-JP" altLang="en-US" dirty="0"/>
          </a:p>
        </p:txBody>
      </p:sp>
    </p:spTree>
    <p:extLst>
      <p:ext uri="{BB962C8B-B14F-4D97-AF65-F5344CB8AC3E}">
        <p14:creationId xmlns:p14="http://schemas.microsoft.com/office/powerpoint/2010/main" val="705558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特養</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44593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看取り介護加算利用者要件</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400" dirty="0" smtClean="0"/>
              <a:t>イ　医師</a:t>
            </a:r>
            <a:r>
              <a:rPr lang="ja-JP" altLang="en-US" sz="2400" dirty="0"/>
              <a:t>が一般に認められている医学的知見に基づき回復の</a:t>
            </a:r>
            <a:r>
              <a:rPr lang="ja-JP" altLang="en-US" sz="2400" dirty="0" smtClean="0"/>
              <a:t>見込みが</a:t>
            </a:r>
            <a:r>
              <a:rPr lang="ja-JP" altLang="en-US" sz="2400" dirty="0"/>
              <a:t>ないと診断した者であること。</a:t>
            </a:r>
          </a:p>
          <a:p>
            <a:r>
              <a:rPr lang="ja-JP" altLang="en-US" sz="2400" dirty="0" smtClean="0"/>
              <a:t>ロ　医師</a:t>
            </a:r>
            <a:r>
              <a:rPr lang="ja-JP" altLang="en-US" sz="2400" dirty="0"/>
              <a:t>、看護職員、介護支援専門員その他の職種の者（以下</a:t>
            </a:r>
            <a:r>
              <a:rPr lang="ja-JP" altLang="en-US" sz="2400" dirty="0" smtClean="0"/>
              <a:t>この号</a:t>
            </a:r>
            <a:r>
              <a:rPr lang="ja-JP" altLang="en-US" sz="2400" dirty="0"/>
              <a:t>において「医師等」という。）が</a:t>
            </a:r>
            <a:r>
              <a:rPr lang="ja-JP" altLang="en-US" sz="2400" u="sng" dirty="0">
                <a:solidFill>
                  <a:srgbClr val="FF0000"/>
                </a:solidFill>
              </a:rPr>
              <a:t>共同で作成した</a:t>
            </a:r>
            <a:r>
              <a:rPr lang="ja-JP" altLang="en-US" sz="2400" dirty="0"/>
              <a:t>入所者の</a:t>
            </a:r>
            <a:r>
              <a:rPr lang="ja-JP" altLang="en-US" sz="2400" dirty="0" smtClean="0"/>
              <a:t>介護に</a:t>
            </a:r>
            <a:r>
              <a:rPr lang="ja-JP" altLang="en-US" sz="2400" dirty="0"/>
              <a:t>係る計画について、医師等のうちその内容に応じた適当な者</a:t>
            </a:r>
            <a:r>
              <a:rPr lang="ja-JP" altLang="en-US" sz="2400" dirty="0" smtClean="0"/>
              <a:t>から</a:t>
            </a:r>
            <a:r>
              <a:rPr lang="ja-JP" altLang="en-US" sz="2400" u="sng" dirty="0">
                <a:solidFill>
                  <a:srgbClr val="FF0000"/>
                </a:solidFill>
              </a:rPr>
              <a:t>説明を受け、当該計画について同意している者</a:t>
            </a:r>
            <a:r>
              <a:rPr lang="ja-JP" altLang="en-US" sz="2400" dirty="0"/>
              <a:t>（その家族等</a:t>
            </a:r>
            <a:r>
              <a:rPr lang="ja-JP" altLang="en-US" sz="2400" dirty="0" smtClean="0"/>
              <a:t>が説明</a:t>
            </a:r>
            <a:r>
              <a:rPr lang="ja-JP" altLang="en-US" sz="2400" dirty="0"/>
              <a:t>を受けた上で、同意している者を含む。）であること。</a:t>
            </a:r>
          </a:p>
          <a:p>
            <a:r>
              <a:rPr lang="ja-JP" altLang="en-US" sz="2400" dirty="0" smtClean="0"/>
              <a:t>ハ　看取り</a:t>
            </a:r>
            <a:r>
              <a:rPr lang="ja-JP" altLang="en-US" sz="2400" dirty="0"/>
              <a:t>に関する指針に基づき、入所者の状態又は家族の求め</a:t>
            </a:r>
            <a:r>
              <a:rPr lang="ja-JP" altLang="en-US" sz="2400" dirty="0" smtClean="0"/>
              <a:t>等に</a:t>
            </a:r>
            <a:r>
              <a:rPr lang="ja-JP" altLang="en-US" sz="2400" dirty="0"/>
              <a:t>応じ随時、医師等の相互の連携の下、</a:t>
            </a:r>
            <a:r>
              <a:rPr lang="ja-JP" altLang="en-US" sz="2400" u="sng" dirty="0">
                <a:solidFill>
                  <a:srgbClr val="FF0000"/>
                </a:solidFill>
              </a:rPr>
              <a:t>介護記録等入所者に</a:t>
            </a:r>
            <a:r>
              <a:rPr lang="ja-JP" altLang="en-US" sz="2400" u="sng" dirty="0" smtClean="0">
                <a:solidFill>
                  <a:srgbClr val="FF0000"/>
                </a:solidFill>
              </a:rPr>
              <a:t>関する</a:t>
            </a:r>
            <a:r>
              <a:rPr lang="ja-JP" altLang="en-US" sz="2400" u="sng" dirty="0">
                <a:solidFill>
                  <a:srgbClr val="FF0000"/>
                </a:solidFill>
              </a:rPr>
              <a:t>記録を活用し行われる介護についての説明を受け、同意した</a:t>
            </a:r>
            <a:r>
              <a:rPr lang="ja-JP" altLang="en-US" sz="2400" u="sng" dirty="0" smtClean="0">
                <a:solidFill>
                  <a:srgbClr val="FF0000"/>
                </a:solidFill>
              </a:rPr>
              <a:t>上で</a:t>
            </a:r>
            <a:r>
              <a:rPr lang="ja-JP" altLang="en-US" sz="2400" u="sng" dirty="0">
                <a:solidFill>
                  <a:srgbClr val="FF0000"/>
                </a:solidFill>
              </a:rPr>
              <a:t>介護を受けている者</a:t>
            </a:r>
            <a:r>
              <a:rPr lang="ja-JP" altLang="en-US" sz="2400" dirty="0"/>
              <a:t>（その家族等が説明を受け、同意した上</a:t>
            </a:r>
            <a:r>
              <a:rPr lang="ja-JP" altLang="en-US" sz="2400" dirty="0" smtClean="0"/>
              <a:t>で介護</a:t>
            </a:r>
            <a:r>
              <a:rPr lang="ja-JP" altLang="en-US" sz="2400" dirty="0"/>
              <a:t>を受けている者を含む。）であること。</a:t>
            </a:r>
            <a:endParaRPr kumimoji="1" lang="ja-JP" altLang="en-US" sz="2400" dirty="0"/>
          </a:p>
        </p:txBody>
      </p:sp>
    </p:spTree>
    <p:extLst>
      <p:ext uri="{BB962C8B-B14F-4D97-AF65-F5344CB8AC3E}">
        <p14:creationId xmlns:p14="http://schemas.microsoft.com/office/powerpoint/2010/main" val="807259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t>「特別養護老人ホーム」の職員に係る専従要件の</a:t>
            </a:r>
            <a:r>
              <a:rPr lang="ja-JP" altLang="en-US" sz="2400" dirty="0" smtClean="0"/>
              <a:t>緩和</a:t>
            </a:r>
            <a:endParaRPr kumimoji="1" lang="ja-JP" altLang="en-US" sz="2400" dirty="0"/>
          </a:p>
        </p:txBody>
      </p:sp>
      <p:sp>
        <p:nvSpPr>
          <p:cNvPr id="3" name="コンテンツ プレースホルダー 2"/>
          <p:cNvSpPr>
            <a:spLocks noGrp="1"/>
          </p:cNvSpPr>
          <p:nvPr>
            <p:ph idx="1"/>
          </p:nvPr>
        </p:nvSpPr>
        <p:spPr>
          <a:xfrm>
            <a:off x="251520" y="1196752"/>
            <a:ext cx="8640960" cy="4899248"/>
          </a:xfrm>
        </p:spPr>
        <p:txBody>
          <a:bodyPr/>
          <a:lstStyle/>
          <a:p>
            <a:r>
              <a:rPr lang="ja-JP" altLang="en-US" sz="2800" dirty="0"/>
              <a:t>② </a:t>
            </a:r>
            <a:r>
              <a:rPr lang="ja-JP" altLang="en-US" sz="2800" dirty="0" smtClean="0"/>
              <a:t>特別</a:t>
            </a:r>
            <a:r>
              <a:rPr lang="ja-JP" altLang="en-US" sz="2800" dirty="0"/>
              <a:t>養護老人ホームの</a:t>
            </a:r>
            <a:r>
              <a:rPr lang="ja-JP" altLang="en-US" sz="2800" u="sng" dirty="0">
                <a:solidFill>
                  <a:srgbClr val="FF0000"/>
                </a:solidFill>
              </a:rPr>
              <a:t>直接処遇職員による柔軟な地域貢献活動等の実施が可能</a:t>
            </a:r>
            <a:r>
              <a:rPr lang="ja-JP" altLang="en-US" sz="2800" dirty="0" smtClean="0"/>
              <a:t>となる</a:t>
            </a:r>
            <a:r>
              <a:rPr lang="ja-JP" altLang="en-US" sz="2800" dirty="0"/>
              <a:t>よう、特別養護老人ホームの職員に係る「専従」の要件は、「特別養護老人</a:t>
            </a:r>
            <a:r>
              <a:rPr lang="ja-JP" altLang="en-US" sz="2800" dirty="0" smtClean="0"/>
              <a:t>ホーム</a:t>
            </a:r>
            <a:r>
              <a:rPr lang="ja-JP" altLang="en-US" sz="2800" dirty="0"/>
              <a:t>の職員配置基準を満たす職員として割り当てられた職員について、その</a:t>
            </a:r>
            <a:r>
              <a:rPr lang="ja-JP" altLang="en-US" sz="2800" u="sng" dirty="0">
                <a:solidFill>
                  <a:srgbClr val="FF0000"/>
                </a:solidFill>
              </a:rPr>
              <a:t>勤務表上</a:t>
            </a:r>
            <a:r>
              <a:rPr lang="ja-JP" altLang="en-US" sz="2800" u="sng" dirty="0" smtClean="0">
                <a:solidFill>
                  <a:srgbClr val="FF0000"/>
                </a:solidFill>
              </a:rPr>
              <a:t>で割り当てられた</a:t>
            </a:r>
            <a:r>
              <a:rPr lang="ja-JP" altLang="en-US" sz="2800" u="sng" dirty="0">
                <a:solidFill>
                  <a:srgbClr val="FF0000"/>
                </a:solidFill>
              </a:rPr>
              <a:t>サービス提供に従事する時間帯において適用されるものである</a:t>
            </a:r>
            <a:r>
              <a:rPr lang="ja-JP" altLang="en-US" sz="2800" dirty="0"/>
              <a:t>」</a:t>
            </a:r>
            <a:r>
              <a:rPr lang="ja-JP" altLang="en-US" sz="2800" dirty="0" smtClean="0"/>
              <a:t>ことを</a:t>
            </a:r>
            <a:r>
              <a:rPr lang="ja-JP" altLang="en-US" sz="2800" dirty="0"/>
              <a:t>明確にする。（「特別養護老人ホームの設備及び運営に関する基準について」（</a:t>
            </a:r>
            <a:r>
              <a:rPr lang="ja-JP" altLang="en-US" sz="2800" dirty="0" smtClean="0"/>
              <a:t>平成</a:t>
            </a:r>
            <a:r>
              <a:rPr lang="en-US" altLang="ja-JP" sz="2800" dirty="0" smtClean="0"/>
              <a:t>12 </a:t>
            </a:r>
            <a:r>
              <a:rPr lang="ja-JP" altLang="en-US" sz="2800" dirty="0"/>
              <a:t>年</a:t>
            </a:r>
            <a:r>
              <a:rPr lang="en-US" altLang="ja-JP" sz="2800" dirty="0"/>
              <a:t>3 </a:t>
            </a:r>
            <a:r>
              <a:rPr lang="ja-JP" altLang="en-US" sz="2800" dirty="0"/>
              <a:t>月</a:t>
            </a:r>
            <a:r>
              <a:rPr lang="en-US" altLang="ja-JP" sz="2800" dirty="0"/>
              <a:t>17 </a:t>
            </a:r>
            <a:r>
              <a:rPr lang="ja-JP" altLang="en-US" sz="2800" dirty="0"/>
              <a:t>日老発</a:t>
            </a:r>
            <a:r>
              <a:rPr lang="en-US" altLang="ja-JP" sz="2800" dirty="0"/>
              <a:t>214 </a:t>
            </a:r>
            <a:r>
              <a:rPr lang="ja-JP" altLang="en-US" sz="2800" dirty="0"/>
              <a:t>号）の改正。）</a:t>
            </a:r>
            <a:endParaRPr kumimoji="1" lang="ja-JP" altLang="en-US" sz="2800" dirty="0"/>
          </a:p>
        </p:txBody>
      </p:sp>
    </p:spTree>
    <p:extLst>
      <p:ext uri="{BB962C8B-B14F-4D97-AF65-F5344CB8AC3E}">
        <p14:creationId xmlns:p14="http://schemas.microsoft.com/office/powerpoint/2010/main" val="2082315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在宅</a:t>
            </a:r>
            <a:r>
              <a:rPr lang="ja-JP" altLang="en-US" dirty="0"/>
              <a:t>・入所相互利用</a:t>
            </a:r>
            <a:r>
              <a:rPr lang="ja-JP" altLang="en-US" dirty="0" smtClean="0"/>
              <a:t>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地域</a:t>
            </a:r>
            <a:r>
              <a:rPr lang="ja-JP" altLang="en-US" dirty="0"/>
              <a:t>住民の在宅生活の継続を支援するため、在宅・入所相互利用加算の利用を</a:t>
            </a:r>
            <a:r>
              <a:rPr lang="ja-JP" altLang="en-US" dirty="0" smtClean="0"/>
              <a:t>促進</a:t>
            </a:r>
            <a:r>
              <a:rPr lang="ja-JP" altLang="en-US" dirty="0"/>
              <a:t>する観点から必要な算定要件及び単位数の見直しを行う。</a:t>
            </a:r>
          </a:p>
          <a:p>
            <a:r>
              <a:rPr lang="ja-JP" altLang="en-US" dirty="0"/>
              <a:t>在宅・入所相互利用加算 ３０単位 ⇒ </a:t>
            </a:r>
            <a:r>
              <a:rPr lang="ja-JP" altLang="en-US" u="sng" dirty="0">
                <a:solidFill>
                  <a:srgbClr val="FF0000"/>
                </a:solidFill>
              </a:rPr>
              <a:t>４０単位</a:t>
            </a:r>
            <a:endParaRPr kumimoji="1" lang="ja-JP" altLang="en-US" u="sng" dirty="0">
              <a:solidFill>
                <a:srgbClr val="FF0000"/>
              </a:solidFill>
            </a:endParaRPr>
          </a:p>
        </p:txBody>
      </p:sp>
    </p:spTree>
    <p:extLst>
      <p:ext uri="{BB962C8B-B14F-4D97-AF65-F5344CB8AC3E}">
        <p14:creationId xmlns:p14="http://schemas.microsoft.com/office/powerpoint/2010/main" val="2701511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在宅・入所相互利用加算</a:t>
            </a:r>
            <a:endParaRPr kumimoji="1" lang="ja-JP" altLang="en-US" dirty="0"/>
          </a:p>
        </p:txBody>
      </p:sp>
      <p:sp>
        <p:nvSpPr>
          <p:cNvPr id="3" name="コンテンツ プレースホルダー 2"/>
          <p:cNvSpPr>
            <a:spLocks noGrp="1"/>
          </p:cNvSpPr>
          <p:nvPr>
            <p:ph idx="1"/>
          </p:nvPr>
        </p:nvSpPr>
        <p:spPr>
          <a:xfrm>
            <a:off x="685800" y="1124744"/>
            <a:ext cx="7772400" cy="4971256"/>
          </a:xfrm>
        </p:spPr>
        <p:txBody>
          <a:bodyPr/>
          <a:lstStyle/>
          <a:p>
            <a:pPr marL="0" indent="0">
              <a:buNone/>
            </a:pPr>
            <a:r>
              <a:rPr lang="ja-JP" altLang="en-US" sz="2800" dirty="0"/>
              <a:t>（利用者の基準）</a:t>
            </a:r>
          </a:p>
          <a:p>
            <a:r>
              <a:rPr lang="ja-JP" altLang="en-US" sz="2800" dirty="0" smtClean="0"/>
              <a:t>在宅</a:t>
            </a:r>
            <a:r>
              <a:rPr lang="ja-JP" altLang="en-US" sz="2800" dirty="0"/>
              <a:t>生活を継続する観点から、複数の者であらかじめ在宅期間及び入所期間</a:t>
            </a:r>
            <a:r>
              <a:rPr lang="en-US" altLang="ja-JP" sz="2800" dirty="0"/>
              <a:t>(</a:t>
            </a:r>
            <a:r>
              <a:rPr lang="ja-JP" altLang="en-US" sz="2800" dirty="0" smtClean="0"/>
              <a:t>入所期間</a:t>
            </a:r>
            <a:r>
              <a:rPr lang="ja-JP" altLang="en-US" sz="2800" dirty="0"/>
              <a:t>が三月を超えるときは、三月を限度とする。</a:t>
            </a:r>
            <a:r>
              <a:rPr lang="en-US" altLang="ja-JP" sz="2800" dirty="0"/>
              <a:t>)</a:t>
            </a:r>
            <a:r>
              <a:rPr lang="ja-JP" altLang="en-US" sz="2800" dirty="0"/>
              <a:t>を定めて、当該施設の居室を</a:t>
            </a:r>
            <a:r>
              <a:rPr lang="ja-JP" altLang="en-US" sz="2800" dirty="0" smtClean="0"/>
              <a:t>計画的</a:t>
            </a:r>
            <a:r>
              <a:rPr lang="ja-JP" altLang="en-US" sz="2800" dirty="0"/>
              <a:t>に利用している者であること。（</a:t>
            </a:r>
            <a:r>
              <a:rPr lang="en-US" altLang="ja-JP" sz="2800" dirty="0"/>
              <a:t>※</a:t>
            </a:r>
            <a:r>
              <a:rPr lang="ja-JP" altLang="en-US" sz="2800" dirty="0"/>
              <a:t>１）</a:t>
            </a:r>
          </a:p>
          <a:p>
            <a:r>
              <a:rPr lang="en-US" altLang="ja-JP" sz="2800" dirty="0"/>
              <a:t>※</a:t>
            </a:r>
            <a:r>
              <a:rPr lang="ja-JP" altLang="en-US" sz="2800" dirty="0"/>
              <a:t>１：現行では、「同一の個室」の計画的な利用が必要となっている。</a:t>
            </a:r>
          </a:p>
          <a:p>
            <a:r>
              <a:rPr lang="ja-JP" altLang="en-US" sz="2800" dirty="0"/>
              <a:t>（注）：現行の要件である「要介護状態区分が要介護三、要介護四又は要介護五で</a:t>
            </a:r>
            <a:r>
              <a:rPr lang="ja-JP" altLang="en-US" sz="2800" dirty="0" smtClean="0"/>
              <a:t>ある</a:t>
            </a:r>
            <a:r>
              <a:rPr lang="ja-JP" altLang="en-US" sz="2800" dirty="0"/>
              <a:t>者であること」については、撤廃する。</a:t>
            </a:r>
            <a:endParaRPr kumimoji="1" lang="ja-JP" altLang="en-US" sz="2800" dirty="0"/>
          </a:p>
        </p:txBody>
      </p:sp>
    </p:spTree>
    <p:extLst>
      <p:ext uri="{BB962C8B-B14F-4D97-AF65-F5344CB8AC3E}">
        <p14:creationId xmlns:p14="http://schemas.microsoft.com/office/powerpoint/2010/main" val="772654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障害者</a:t>
            </a:r>
            <a:r>
              <a:rPr lang="ja-JP" altLang="en-US" dirty="0"/>
              <a:t>生活支援体制</a:t>
            </a:r>
            <a:r>
              <a:rPr lang="ja-JP" altLang="en-US" dirty="0" smtClean="0"/>
              <a:t>加算</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65 </a:t>
            </a:r>
            <a:r>
              <a:rPr lang="ja-JP" altLang="en-US" dirty="0"/>
              <a:t>歳以前より精神障害を有し、特別なケアが必要と考えられる重度の精神</a:t>
            </a:r>
            <a:r>
              <a:rPr lang="ja-JP" altLang="en-US" dirty="0" smtClean="0"/>
              <a:t>障害者</a:t>
            </a:r>
            <a:r>
              <a:rPr lang="ja-JP" altLang="en-US" dirty="0"/>
              <a:t>についても、障害者生活支援体制加算の対象となる障害者に追加するとともに</a:t>
            </a:r>
            <a:r>
              <a:rPr lang="ja-JP" altLang="en-US" dirty="0" smtClean="0"/>
              <a:t>、同加算</a:t>
            </a:r>
            <a:r>
              <a:rPr lang="ja-JP" altLang="en-US" dirty="0"/>
              <a:t>で配置を評価している「障害者生活支援員」について、精神障害者に</a:t>
            </a:r>
            <a:r>
              <a:rPr lang="ja-JP" altLang="en-US" dirty="0" smtClean="0"/>
              <a:t>対する生活</a:t>
            </a:r>
            <a:r>
              <a:rPr lang="ja-JP" altLang="en-US" dirty="0"/>
              <a:t>支援に関し専門性を有する者を新たに追加する</a:t>
            </a:r>
            <a:r>
              <a:rPr lang="ja-JP" altLang="en-US" dirty="0" smtClean="0"/>
              <a:t>。</a:t>
            </a:r>
            <a:endParaRPr lang="en-US" altLang="ja-JP" dirty="0" smtClean="0"/>
          </a:p>
          <a:p>
            <a:r>
              <a:rPr lang="ja-JP" altLang="en-US" dirty="0"/>
              <a:t>単位数</a:t>
            </a:r>
            <a:r>
              <a:rPr lang="ja-JP" altLang="en-US" dirty="0" smtClean="0"/>
              <a:t>は変更なし</a:t>
            </a:r>
            <a:endParaRPr kumimoji="1" lang="ja-JP" altLang="en-US" dirty="0"/>
          </a:p>
        </p:txBody>
      </p:sp>
    </p:spTree>
    <p:extLst>
      <p:ext uri="{BB962C8B-B14F-4D97-AF65-F5344CB8AC3E}">
        <p14:creationId xmlns:p14="http://schemas.microsoft.com/office/powerpoint/2010/main" val="3104156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障害者生活支援体制</a:t>
            </a:r>
            <a:r>
              <a:rPr lang="ja-JP" altLang="en-US" sz="4000" dirty="0" smtClean="0"/>
              <a:t>加算の要件</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lstStyle/>
          <a:p>
            <a:r>
              <a:rPr lang="ja-JP" altLang="en-US" sz="2400" dirty="0" smtClean="0"/>
              <a:t>算定</a:t>
            </a:r>
            <a:r>
              <a:rPr lang="ja-JP" altLang="en-US" sz="2400" dirty="0"/>
              <a:t>要件等（変更点に係る部分を抜粋。）</a:t>
            </a:r>
          </a:p>
          <a:p>
            <a:pPr marL="0" indent="0">
              <a:buNone/>
            </a:pPr>
            <a:r>
              <a:rPr lang="ja-JP" altLang="en-US" sz="2400" dirty="0" smtClean="0"/>
              <a:t>  （</a:t>
            </a:r>
            <a:r>
              <a:rPr lang="ja-JP" altLang="en-US" sz="2400" dirty="0"/>
              <a:t>利用者の基準）</a:t>
            </a:r>
          </a:p>
          <a:p>
            <a:r>
              <a:rPr lang="ja-JP" altLang="en-US" sz="2400" dirty="0"/>
              <a:t>視覚、聴覚若しくは言語機能に重度の障害のある者又は重度の知的障害者若しくは</a:t>
            </a:r>
            <a:r>
              <a:rPr lang="ja-JP" altLang="en-US" sz="2400" dirty="0" smtClean="0"/>
              <a:t>精神</a:t>
            </a:r>
            <a:r>
              <a:rPr lang="ja-JP" altLang="en-US" sz="2400" dirty="0"/>
              <a:t>障害者</a:t>
            </a:r>
          </a:p>
          <a:p>
            <a:pPr marL="0" indent="0">
              <a:buNone/>
            </a:pPr>
            <a:r>
              <a:rPr lang="ja-JP" altLang="en-US" sz="2400" dirty="0" smtClean="0"/>
              <a:t>  （</a:t>
            </a:r>
            <a:r>
              <a:rPr lang="ja-JP" altLang="en-US" sz="2400" dirty="0"/>
              <a:t>障害者生活支援員の基準）</a:t>
            </a:r>
          </a:p>
          <a:p>
            <a:r>
              <a:rPr lang="ja-JP" altLang="en-US" sz="2400" dirty="0"/>
              <a:t>次に掲げる障害の区分に応じ、それぞれ次に掲げる者</a:t>
            </a:r>
          </a:p>
          <a:p>
            <a:r>
              <a:rPr lang="ja-JP" altLang="en-US" sz="2400" dirty="0" smtClean="0"/>
              <a:t>視覚</a:t>
            </a:r>
            <a:r>
              <a:rPr lang="ja-JP" altLang="en-US" sz="2400" dirty="0"/>
              <a:t>障害 点字の指導、点訳、歩行支援等を行うことができる者</a:t>
            </a:r>
          </a:p>
          <a:p>
            <a:r>
              <a:rPr lang="ja-JP" altLang="en-US" sz="2400" dirty="0" smtClean="0"/>
              <a:t>聴覚</a:t>
            </a:r>
            <a:r>
              <a:rPr lang="ja-JP" altLang="en-US" sz="2400" dirty="0"/>
              <a:t>障害又は言語機能障害 手話通訳等を行うことができる者</a:t>
            </a:r>
          </a:p>
          <a:p>
            <a:r>
              <a:rPr lang="ja-JP" altLang="en-US" sz="2400" dirty="0" smtClean="0"/>
              <a:t>知的</a:t>
            </a:r>
            <a:r>
              <a:rPr lang="ja-JP" altLang="en-US" sz="2400" dirty="0"/>
              <a:t>障害 知的障害者福祉法</a:t>
            </a:r>
            <a:r>
              <a:rPr lang="en-US" altLang="ja-JP" sz="2400" dirty="0"/>
              <a:t>(</a:t>
            </a:r>
            <a:r>
              <a:rPr lang="ja-JP" altLang="en-US" sz="2400" dirty="0"/>
              <a:t>昭和三十五年法律第三十七号</a:t>
            </a:r>
            <a:r>
              <a:rPr lang="en-US" altLang="ja-JP" sz="2400" dirty="0" smtClean="0"/>
              <a:t>)</a:t>
            </a:r>
          </a:p>
          <a:p>
            <a:pPr marL="0" indent="0">
              <a:buNone/>
            </a:pPr>
            <a:r>
              <a:rPr lang="en-US" altLang="ja-JP" sz="2400" dirty="0"/>
              <a:t> </a:t>
            </a:r>
            <a:r>
              <a:rPr lang="en-US" altLang="ja-JP" sz="2400" dirty="0" smtClean="0"/>
              <a:t>    </a:t>
            </a:r>
            <a:r>
              <a:rPr lang="ja-JP" altLang="en-US" sz="2400" dirty="0" smtClean="0"/>
              <a:t>第十四条</a:t>
            </a:r>
            <a:r>
              <a:rPr lang="ja-JP" altLang="en-US" sz="2400" dirty="0"/>
              <a:t>各号に</a:t>
            </a:r>
            <a:r>
              <a:rPr lang="ja-JP" altLang="en-US" sz="2400" dirty="0" smtClean="0"/>
              <a:t>掲げる</a:t>
            </a:r>
            <a:r>
              <a:rPr lang="ja-JP" altLang="en-US" sz="2400" dirty="0"/>
              <a:t>者又はこれらに準ずる者</a:t>
            </a:r>
          </a:p>
          <a:p>
            <a:r>
              <a:rPr lang="ja-JP" altLang="en-US" sz="2400" dirty="0" smtClean="0"/>
              <a:t>精神</a:t>
            </a:r>
            <a:r>
              <a:rPr lang="ja-JP" altLang="en-US" sz="2400" dirty="0"/>
              <a:t>障害 精神保健福祉士又は精神保健及び精神障害者福祉に関する法律</a:t>
            </a:r>
            <a:r>
              <a:rPr lang="ja-JP" altLang="en-US" sz="2400" dirty="0" smtClean="0"/>
              <a:t>施行令第十二条</a:t>
            </a:r>
            <a:r>
              <a:rPr lang="ja-JP" altLang="en-US" sz="2400" dirty="0"/>
              <a:t>各号に掲げる者</a:t>
            </a:r>
            <a:endParaRPr kumimoji="1" lang="ja-JP" altLang="en-US" sz="2400" dirty="0"/>
          </a:p>
        </p:txBody>
      </p:sp>
    </p:spTree>
    <p:extLst>
      <p:ext uri="{BB962C8B-B14F-4D97-AF65-F5344CB8AC3E}">
        <p14:creationId xmlns:p14="http://schemas.microsoft.com/office/powerpoint/2010/main" val="1460943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多床室</a:t>
            </a:r>
            <a:r>
              <a:rPr lang="ja-JP" altLang="en-US" dirty="0"/>
              <a:t>における居住費</a:t>
            </a:r>
            <a:r>
              <a:rPr lang="ja-JP" altLang="en-US" dirty="0" smtClean="0"/>
              <a:t>負担</a:t>
            </a:r>
            <a:endParaRPr kumimoji="1" lang="ja-JP" altLang="en-US" dirty="0"/>
          </a:p>
        </p:txBody>
      </p:sp>
      <p:sp>
        <p:nvSpPr>
          <p:cNvPr id="3" name="コンテンツ プレースホルダー 2"/>
          <p:cNvSpPr>
            <a:spLocks noGrp="1"/>
          </p:cNvSpPr>
          <p:nvPr>
            <p:ph idx="1"/>
          </p:nvPr>
        </p:nvSpPr>
        <p:spPr>
          <a:xfrm>
            <a:off x="0" y="1124744"/>
            <a:ext cx="9144000" cy="4971256"/>
          </a:xfrm>
        </p:spPr>
        <p:txBody>
          <a:bodyPr/>
          <a:lstStyle/>
          <a:p>
            <a:r>
              <a:rPr lang="ja-JP" altLang="en-US" sz="2800" dirty="0" smtClean="0"/>
              <a:t>介護</a:t>
            </a:r>
            <a:r>
              <a:rPr lang="ja-JP" altLang="en-US" sz="2800" dirty="0"/>
              <a:t>老人福祉施設の多床室の入所者のうち、一定の所得を有する入所者に</a:t>
            </a:r>
            <a:r>
              <a:rPr lang="ja-JP" altLang="en-US" sz="2800" dirty="0" smtClean="0"/>
              <a:t>ついては</a:t>
            </a:r>
            <a:r>
              <a:rPr lang="ja-JP" altLang="en-US" sz="2800" dirty="0"/>
              <a:t>、現行の光熱水費相当分に加え、室料相当分の負担を居住費として求める。</a:t>
            </a:r>
            <a:r>
              <a:rPr lang="ja-JP" altLang="en-US" sz="2800" dirty="0" smtClean="0"/>
              <a:t>ただし</a:t>
            </a:r>
            <a:r>
              <a:rPr lang="ja-JP" altLang="en-US" sz="2800" dirty="0"/>
              <a:t>、「低所得者を支える多床室」との指摘もあることを踏まえ、低所得者に配慮</a:t>
            </a:r>
            <a:r>
              <a:rPr lang="ja-JP" altLang="en-US" sz="2800" dirty="0" smtClean="0"/>
              <a:t>する観点</a:t>
            </a:r>
            <a:r>
              <a:rPr lang="ja-JP" altLang="en-US" sz="2800" dirty="0"/>
              <a:t>から、利用者負担第１段階から第３段階までの者については、補足給付を</a:t>
            </a:r>
            <a:r>
              <a:rPr lang="ja-JP" altLang="en-US" sz="2800" dirty="0" smtClean="0"/>
              <a:t>支給する</a:t>
            </a:r>
            <a:r>
              <a:rPr lang="ja-JP" altLang="en-US" sz="2800" dirty="0"/>
              <a:t>ことにより、利用者負担を増加させないこととする。（短期入所生活介護に</a:t>
            </a:r>
            <a:r>
              <a:rPr lang="ja-JP" altLang="en-US" sz="2800" dirty="0" smtClean="0"/>
              <a:t>ついて</a:t>
            </a:r>
            <a:r>
              <a:rPr lang="ja-JP" altLang="en-US" sz="2800" dirty="0"/>
              <a:t>も同様の見直しを行う。）</a:t>
            </a:r>
          </a:p>
          <a:p>
            <a:r>
              <a:rPr lang="ja-JP" altLang="en-US" sz="2800" dirty="0"/>
              <a:t>なお、当該見直しについては、</a:t>
            </a:r>
            <a:r>
              <a:rPr lang="ja-JP" altLang="en-US" sz="2800" u="sng" dirty="0">
                <a:solidFill>
                  <a:srgbClr val="FF0000"/>
                </a:solidFill>
              </a:rPr>
              <a:t>平成２７年８月から行う</a:t>
            </a:r>
            <a:r>
              <a:rPr lang="ja-JP" altLang="en-US" sz="2800" dirty="0"/>
              <a:t>こととする。</a:t>
            </a:r>
            <a:endParaRPr kumimoji="1" lang="ja-JP" altLang="en-US" sz="2800" dirty="0"/>
          </a:p>
        </p:txBody>
      </p:sp>
    </p:spTree>
    <p:extLst>
      <p:ext uri="{BB962C8B-B14F-4D97-AF65-F5344CB8AC3E}">
        <p14:creationId xmlns:p14="http://schemas.microsoft.com/office/powerpoint/2010/main" val="198390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多床室の室料</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95758886"/>
              </p:ext>
            </p:extLst>
          </p:nvPr>
        </p:nvGraphicFramePr>
        <p:xfrm>
          <a:off x="650652" y="2060848"/>
          <a:ext cx="5145484" cy="1828800"/>
        </p:xfrm>
        <a:graphic>
          <a:graphicData uri="http://schemas.openxmlformats.org/drawingml/2006/table">
            <a:tbl>
              <a:tblPr bandRow="1">
                <a:tableStyleId>{5C22544A-7EE6-4342-B048-85BDC9FD1C3A}</a:tableStyleId>
              </a:tblPr>
              <a:tblGrid>
                <a:gridCol w="3886200"/>
                <a:gridCol w="1259284"/>
              </a:tblGrid>
              <a:tr h="370840">
                <a:tc>
                  <a:txBody>
                    <a:bodyPr/>
                    <a:lstStyle/>
                    <a:p>
                      <a:r>
                        <a:rPr kumimoji="1" lang="ja-JP" altLang="en-US" sz="2400" dirty="0" smtClean="0"/>
                        <a:t>基準費用額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第３段階負担限度額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第２段階負担限度額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第一段階負担限度額</a:t>
                      </a:r>
                      <a:endParaRPr kumimoji="1" lang="ja-JP" altLang="en-US" sz="2400" dirty="0"/>
                    </a:p>
                  </a:txBody>
                  <a:tcPr/>
                </a:tc>
                <a:tc>
                  <a:txBody>
                    <a:bodyPr/>
                    <a:lstStyle/>
                    <a:p>
                      <a:pPr algn="r"/>
                      <a:r>
                        <a:rPr kumimoji="1" lang="ja-JP" altLang="en-US" sz="2400" dirty="0" smtClean="0"/>
                        <a:t>０</a:t>
                      </a:r>
                      <a:endParaRPr kumimoji="1" lang="ja-JP" altLang="en-US" sz="2400" dirty="0"/>
                    </a:p>
                  </a:txBody>
                  <a:tcPr/>
                </a:tc>
              </a:tr>
            </a:tbl>
          </a:graphicData>
        </a:graphic>
      </p:graphicFrame>
      <p:graphicFrame>
        <p:nvGraphicFramePr>
          <p:cNvPr id="5" name="コンテンツ プレースホルダー 3"/>
          <p:cNvGraphicFramePr>
            <a:graphicFrameLocks noGrp="1"/>
          </p:cNvGraphicFramePr>
          <p:nvPr>
            <p:ph idx="1"/>
            <p:extLst>
              <p:ext uri="{D42A27DB-BD31-4B8C-83A1-F6EECF244321}">
                <p14:modId xmlns:p14="http://schemas.microsoft.com/office/powerpoint/2010/main" val="411680608"/>
              </p:ext>
            </p:extLst>
          </p:nvPr>
        </p:nvGraphicFramePr>
        <p:xfrm>
          <a:off x="650528" y="4797152"/>
          <a:ext cx="5145608" cy="1828800"/>
        </p:xfrm>
        <a:graphic>
          <a:graphicData uri="http://schemas.openxmlformats.org/drawingml/2006/table">
            <a:tbl>
              <a:tblPr bandRow="1">
                <a:tableStyleId>{5C22544A-7EE6-4342-B048-85BDC9FD1C3A}</a:tableStyleId>
              </a:tblPr>
              <a:tblGrid>
                <a:gridCol w="3921472"/>
                <a:gridCol w="1224136"/>
              </a:tblGrid>
              <a:tr h="370840">
                <a:tc>
                  <a:txBody>
                    <a:bodyPr/>
                    <a:lstStyle/>
                    <a:p>
                      <a:r>
                        <a:rPr kumimoji="1" lang="ja-JP" altLang="en-US" sz="2400" dirty="0" smtClean="0"/>
                        <a:t>基準費用額</a:t>
                      </a:r>
                      <a:endParaRPr kumimoji="1" lang="ja-JP" altLang="en-US" sz="2400" dirty="0"/>
                    </a:p>
                  </a:txBody>
                  <a:tcPr/>
                </a:tc>
                <a:tc>
                  <a:txBody>
                    <a:bodyPr/>
                    <a:lstStyle/>
                    <a:p>
                      <a:pPr algn="r"/>
                      <a:r>
                        <a:rPr kumimoji="1" lang="ja-JP" altLang="en-US" sz="2400" dirty="0" smtClean="0"/>
                        <a:t>８４０</a:t>
                      </a:r>
                      <a:endParaRPr kumimoji="1" lang="ja-JP" altLang="en-US" sz="2400" dirty="0"/>
                    </a:p>
                  </a:txBody>
                  <a:tcPr/>
                </a:tc>
              </a:tr>
              <a:tr h="277232">
                <a:tc>
                  <a:txBody>
                    <a:bodyPr/>
                    <a:lstStyle/>
                    <a:p>
                      <a:r>
                        <a:rPr kumimoji="1" lang="ja-JP" altLang="en-US" sz="2400" dirty="0" smtClean="0"/>
                        <a:t>第３段階負担限度額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第２段階負担限度額</a:t>
                      </a:r>
                      <a:endParaRPr kumimoji="1" lang="ja-JP" altLang="en-US" sz="2400" dirty="0"/>
                    </a:p>
                  </a:txBody>
                  <a:tcPr/>
                </a:tc>
                <a:tc>
                  <a:txBody>
                    <a:bodyPr/>
                    <a:lstStyle/>
                    <a:p>
                      <a:pPr algn="r"/>
                      <a:r>
                        <a:rPr kumimoji="1" lang="ja-JP" altLang="en-US" sz="2400" dirty="0" smtClean="0"/>
                        <a:t>３７０</a:t>
                      </a:r>
                      <a:endParaRPr kumimoji="1" lang="ja-JP" altLang="en-US" sz="2400" dirty="0"/>
                    </a:p>
                  </a:txBody>
                  <a:tcPr/>
                </a:tc>
              </a:tr>
              <a:tr h="370840">
                <a:tc>
                  <a:txBody>
                    <a:bodyPr/>
                    <a:lstStyle/>
                    <a:p>
                      <a:r>
                        <a:rPr kumimoji="1" lang="ja-JP" altLang="en-US" sz="2400" dirty="0" smtClean="0"/>
                        <a:t>第一段階負担限度額</a:t>
                      </a:r>
                      <a:endParaRPr kumimoji="1" lang="ja-JP" altLang="en-US" sz="2400" dirty="0"/>
                    </a:p>
                  </a:txBody>
                  <a:tcPr/>
                </a:tc>
                <a:tc>
                  <a:txBody>
                    <a:bodyPr/>
                    <a:lstStyle/>
                    <a:p>
                      <a:pPr algn="r"/>
                      <a:r>
                        <a:rPr kumimoji="1" lang="ja-JP" altLang="en-US" sz="2400" dirty="0" smtClean="0"/>
                        <a:t>０</a:t>
                      </a:r>
                      <a:endParaRPr kumimoji="1" lang="ja-JP" altLang="en-US" sz="2400" dirty="0"/>
                    </a:p>
                  </a:txBody>
                  <a:tcPr/>
                </a:tc>
              </a:tr>
            </a:tbl>
          </a:graphicData>
        </a:graphic>
      </p:graphicFrame>
      <p:sp>
        <p:nvSpPr>
          <p:cNvPr id="6" name="テキスト ボックス 5"/>
          <p:cNvSpPr txBox="1"/>
          <p:nvPr/>
        </p:nvSpPr>
        <p:spPr>
          <a:xfrm>
            <a:off x="685800" y="1412776"/>
            <a:ext cx="2662064" cy="461665"/>
          </a:xfrm>
          <a:prstGeom prst="rect">
            <a:avLst/>
          </a:prstGeom>
          <a:noFill/>
        </p:spPr>
        <p:txBody>
          <a:bodyPr wrap="square" rtlCol="0">
            <a:spAutoFit/>
          </a:bodyPr>
          <a:lstStyle/>
          <a:p>
            <a:r>
              <a:rPr kumimoji="1" lang="ja-JP" altLang="en-US" sz="2400" dirty="0" smtClean="0"/>
              <a:t>平成２７年４月から</a:t>
            </a:r>
            <a:endParaRPr kumimoji="1" lang="ja-JP" altLang="en-US" sz="2400" dirty="0"/>
          </a:p>
        </p:txBody>
      </p:sp>
      <p:sp>
        <p:nvSpPr>
          <p:cNvPr id="7" name="テキスト ボックス 6"/>
          <p:cNvSpPr txBox="1"/>
          <p:nvPr/>
        </p:nvSpPr>
        <p:spPr>
          <a:xfrm>
            <a:off x="685800" y="4077072"/>
            <a:ext cx="2662064" cy="461665"/>
          </a:xfrm>
          <a:prstGeom prst="rect">
            <a:avLst/>
          </a:prstGeom>
          <a:noFill/>
        </p:spPr>
        <p:txBody>
          <a:bodyPr wrap="square" rtlCol="0">
            <a:spAutoFit/>
          </a:bodyPr>
          <a:lstStyle/>
          <a:p>
            <a:r>
              <a:rPr kumimoji="1" lang="ja-JP" altLang="en-US" sz="2400" dirty="0" smtClean="0"/>
              <a:t>平成２７年８月から</a:t>
            </a:r>
            <a:endParaRPr kumimoji="1" lang="ja-JP" altLang="en-US" sz="2400" dirty="0"/>
          </a:p>
        </p:txBody>
      </p:sp>
      <p:sp>
        <p:nvSpPr>
          <p:cNvPr id="8" name="テキスト ボックス 7"/>
          <p:cNvSpPr txBox="1"/>
          <p:nvPr/>
        </p:nvSpPr>
        <p:spPr>
          <a:xfrm>
            <a:off x="6156176" y="5301208"/>
            <a:ext cx="2808312" cy="646331"/>
          </a:xfrm>
          <a:prstGeom prst="rect">
            <a:avLst/>
          </a:prstGeom>
          <a:noFill/>
        </p:spPr>
        <p:txBody>
          <a:bodyPr wrap="square" rtlCol="0">
            <a:spAutoFit/>
          </a:bodyPr>
          <a:lstStyle/>
          <a:p>
            <a:r>
              <a:rPr kumimoji="1" lang="ja-JP" altLang="en-US" dirty="0" smtClean="0"/>
              <a:t>基本サービス費が４７単位下がります</a:t>
            </a:r>
            <a:endParaRPr kumimoji="1" lang="ja-JP" altLang="en-US" dirty="0"/>
          </a:p>
        </p:txBody>
      </p:sp>
    </p:spTree>
    <p:extLst>
      <p:ext uri="{BB962C8B-B14F-4D97-AF65-F5344CB8AC3E}">
        <p14:creationId xmlns:p14="http://schemas.microsoft.com/office/powerpoint/2010/main" val="3752634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endParaRPr kumimoji="1" lang="ja-JP" altLang="en-US" dirty="0"/>
          </a:p>
        </p:txBody>
      </p:sp>
      <p:sp>
        <p:nvSpPr>
          <p:cNvPr id="3" name="コンテンツ プレースホルダー 2"/>
          <p:cNvSpPr>
            <a:spLocks noGrp="1"/>
          </p:cNvSpPr>
          <p:nvPr>
            <p:ph idx="1"/>
          </p:nvPr>
        </p:nvSpPr>
        <p:spPr>
          <a:xfrm>
            <a:off x="0" y="1052736"/>
            <a:ext cx="9144000" cy="5616624"/>
          </a:xfrm>
        </p:spPr>
        <p:txBody>
          <a:bodyPr/>
          <a:lstStyle/>
          <a:p>
            <a:r>
              <a:rPr lang="ja-JP" altLang="en-US" sz="2400" dirty="0"/>
              <a:t>５）介護保険施設等入所者の口腔・栄養管理（地域密着型介護老人福祉施設入所者</a:t>
            </a:r>
            <a:r>
              <a:rPr lang="ja-JP" altLang="en-US" sz="2400" dirty="0" smtClean="0"/>
              <a:t>生活介護</a:t>
            </a:r>
            <a:r>
              <a:rPr lang="ja-JP" altLang="en-US" sz="2400" dirty="0"/>
              <a:t>を含む。）</a:t>
            </a:r>
          </a:p>
          <a:p>
            <a:r>
              <a:rPr lang="ja-JP" altLang="en-US" sz="2400" dirty="0"/>
              <a:t>① 経口維持加算の充実</a:t>
            </a:r>
          </a:p>
          <a:p>
            <a:r>
              <a:rPr lang="ja-JP" altLang="en-US" sz="2400" dirty="0"/>
              <a:t>経口維持加算については、摂食・嚥下障害を有する入所者や食事摂取に関する</a:t>
            </a:r>
            <a:r>
              <a:rPr lang="ja-JP" altLang="en-US" sz="2400" dirty="0" smtClean="0"/>
              <a:t>認知</a:t>
            </a:r>
            <a:r>
              <a:rPr lang="ja-JP" altLang="en-US" sz="2400" dirty="0"/>
              <a:t>機能の低下が著しい入所者の経口維持支援を充実させる観点から、多職種に</a:t>
            </a:r>
            <a:r>
              <a:rPr lang="ja-JP" altLang="en-US" sz="2400" dirty="0" smtClean="0"/>
              <a:t>よる食事</a:t>
            </a:r>
            <a:r>
              <a:rPr lang="ja-JP" altLang="en-US" sz="2400" dirty="0"/>
              <a:t>の観察（ミールラウンド）や会議等の取組のプロセス及び咀嚼能力等の口腔</a:t>
            </a:r>
            <a:r>
              <a:rPr lang="ja-JP" altLang="en-US" sz="2400" dirty="0" smtClean="0"/>
              <a:t>機能</a:t>
            </a:r>
            <a:r>
              <a:rPr lang="ja-JP" altLang="en-US" sz="2400" dirty="0"/>
              <a:t>を含む摂食・嚥下機能を踏まえた経口維持支援を充実させる</a:t>
            </a:r>
            <a:r>
              <a:rPr lang="ja-JP" altLang="en-US" sz="2400" dirty="0" smtClean="0"/>
              <a:t>。</a:t>
            </a:r>
            <a:endParaRPr lang="en-US" altLang="ja-JP" sz="2400" dirty="0" smtClean="0"/>
          </a:p>
          <a:p>
            <a:r>
              <a:rPr lang="ja-JP" altLang="en-US" sz="2400" dirty="0" smtClean="0"/>
              <a:t>経口</a:t>
            </a:r>
            <a:r>
              <a:rPr lang="ja-JP" altLang="en-US" sz="2400" dirty="0"/>
              <a:t>維持加算</a:t>
            </a:r>
            <a:r>
              <a:rPr lang="en-US" altLang="ja-JP" sz="2400" dirty="0"/>
              <a:t>(</a:t>
            </a:r>
            <a:r>
              <a:rPr lang="en-US" altLang="ja-JP" sz="2400" dirty="0" smtClean="0"/>
              <a:t>Ⅰ)</a:t>
            </a:r>
            <a:r>
              <a:rPr lang="ja-JP" altLang="en-US" sz="2400" dirty="0" smtClean="0"/>
              <a:t> </a:t>
            </a:r>
            <a:r>
              <a:rPr lang="ja-JP" altLang="en-US" sz="2400" u="sng" dirty="0">
                <a:solidFill>
                  <a:srgbClr val="FF0000"/>
                </a:solidFill>
              </a:rPr>
              <a:t>（１月につき） ４００単位</a:t>
            </a:r>
          </a:p>
          <a:p>
            <a:r>
              <a:rPr lang="ja-JP" altLang="en-US" sz="2400" dirty="0"/>
              <a:t>又は</a:t>
            </a:r>
          </a:p>
          <a:p>
            <a:r>
              <a:rPr lang="ja-JP" altLang="en-US" sz="2400" dirty="0"/>
              <a:t>経口維持加算</a:t>
            </a:r>
            <a:r>
              <a:rPr lang="en-US" altLang="ja-JP" sz="2400" dirty="0"/>
              <a:t>(</a:t>
            </a:r>
            <a:r>
              <a:rPr lang="en-US" altLang="ja-JP" sz="2400" dirty="0" smtClean="0"/>
              <a:t>Ⅱ)</a:t>
            </a:r>
            <a:r>
              <a:rPr lang="ja-JP" altLang="en-US" sz="2400" dirty="0" smtClean="0"/>
              <a:t> </a:t>
            </a:r>
            <a:r>
              <a:rPr lang="ja-JP" altLang="en-US" sz="2400" u="sng" dirty="0" smtClean="0">
                <a:solidFill>
                  <a:srgbClr val="FF0000"/>
                </a:solidFill>
              </a:rPr>
              <a:t>（</a:t>
            </a:r>
            <a:r>
              <a:rPr lang="ja-JP" altLang="en-US" sz="2400" u="sng" dirty="0">
                <a:solidFill>
                  <a:srgbClr val="FF0000"/>
                </a:solidFill>
              </a:rPr>
              <a:t>１月につき） １００単位</a:t>
            </a:r>
            <a:endParaRPr kumimoji="1" lang="ja-JP" altLang="en-US" sz="2400" u="sng" dirty="0">
              <a:solidFill>
                <a:srgbClr val="FF0000"/>
              </a:solidFill>
            </a:endParaRPr>
          </a:p>
        </p:txBody>
      </p:sp>
    </p:spTree>
    <p:extLst>
      <p:ext uri="{BB962C8B-B14F-4D97-AF65-F5344CB8AC3E}">
        <p14:creationId xmlns:p14="http://schemas.microsoft.com/office/powerpoint/2010/main" val="28549987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スクリーニングの廃止！</a:t>
            </a:r>
            <a:endParaRPr kumimoji="1" lang="en-US" altLang="ja-JP" dirty="0" smtClean="0"/>
          </a:p>
          <a:p>
            <a:pPr lvl="1"/>
            <a:r>
              <a:rPr lang="ja-JP" altLang="en-US" dirty="0" smtClean="0"/>
              <a:t>解釈</a:t>
            </a:r>
            <a:r>
              <a:rPr lang="ja-JP" altLang="en-US" dirty="0"/>
              <a:t>通知</a:t>
            </a:r>
            <a:r>
              <a:rPr lang="ja-JP" altLang="en-US" dirty="0" smtClean="0"/>
              <a:t>に書かれるはず</a:t>
            </a:r>
            <a:endParaRPr kumimoji="1" lang="en-US" altLang="ja-JP" dirty="0" smtClean="0"/>
          </a:p>
          <a:p>
            <a:r>
              <a:rPr lang="ja-JP" altLang="en-US" dirty="0" smtClean="0"/>
              <a:t>だいぶ</a:t>
            </a:r>
            <a:r>
              <a:rPr lang="ja-JP" altLang="en-US" dirty="0"/>
              <a:t>取</a:t>
            </a:r>
            <a:r>
              <a:rPr lang="ja-JP" altLang="en-US" dirty="0" smtClean="0"/>
              <a:t>りやすくなる！</a:t>
            </a:r>
            <a:endParaRPr lang="en-US" altLang="ja-JP" dirty="0" smtClean="0"/>
          </a:p>
          <a:p>
            <a:endParaRPr kumimoji="1" lang="ja-JP" altLang="en-US" dirty="0"/>
          </a:p>
        </p:txBody>
      </p:sp>
    </p:spTree>
    <p:extLst>
      <p:ext uri="{BB962C8B-B14F-4D97-AF65-F5344CB8AC3E}">
        <p14:creationId xmlns:p14="http://schemas.microsoft.com/office/powerpoint/2010/main" val="89731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a:t>
            </a:r>
            <a:r>
              <a:rPr lang="ja-JP" altLang="en-US" dirty="0"/>
              <a:t>報酬</a:t>
            </a:r>
            <a:r>
              <a:rPr lang="ja-JP" altLang="en-US" dirty="0" smtClean="0"/>
              <a:t>の減額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ユニット型要介護５</a:t>
            </a:r>
            <a:endParaRPr kumimoji="1" lang="en-US" altLang="ja-JP" dirty="0" smtClean="0"/>
          </a:p>
          <a:p>
            <a:pPr lvl="1"/>
            <a:r>
              <a:rPr lang="ja-JP" altLang="en-US" dirty="0" smtClean="0"/>
              <a:t>現行９４７単位→改訂８９４単位</a:t>
            </a:r>
            <a:endParaRPr lang="en-US" altLang="ja-JP" dirty="0" smtClean="0"/>
          </a:p>
          <a:p>
            <a:pPr lvl="1"/>
            <a:r>
              <a:rPr kumimoji="1" lang="ja-JP" altLang="en-US" dirty="0" smtClean="0"/>
              <a:t>５．６％減</a:t>
            </a:r>
            <a:endParaRPr kumimoji="1" lang="en-US" altLang="ja-JP" dirty="0" smtClean="0"/>
          </a:p>
          <a:p>
            <a:r>
              <a:rPr kumimoji="1" lang="ja-JP" altLang="en-US" dirty="0" smtClean="0"/>
              <a:t>従来型要介護５</a:t>
            </a:r>
            <a:endParaRPr kumimoji="1" lang="en-US" altLang="ja-JP" dirty="0" smtClean="0"/>
          </a:p>
          <a:p>
            <a:pPr lvl="1"/>
            <a:r>
              <a:rPr lang="ja-JP" altLang="en-US" dirty="0" smtClean="0"/>
              <a:t>現行９１２単位→改訂８６１単位</a:t>
            </a:r>
            <a:endParaRPr lang="en-US" altLang="ja-JP" dirty="0" smtClean="0"/>
          </a:p>
          <a:p>
            <a:pPr lvl="1"/>
            <a:r>
              <a:rPr kumimoji="1" lang="ja-JP" altLang="en-US" dirty="0" smtClean="0"/>
              <a:t>５．６％減</a:t>
            </a:r>
            <a:endParaRPr lang="en-US" altLang="ja-JP" dirty="0"/>
          </a:p>
          <a:p>
            <a:pPr lvl="1"/>
            <a:endParaRPr kumimoji="1" lang="en-US" altLang="ja-JP" dirty="0" smtClean="0"/>
          </a:p>
          <a:p>
            <a:r>
              <a:rPr lang="ja-JP" altLang="en-US" dirty="0" smtClean="0"/>
              <a:t>この減少幅をどうするか？</a:t>
            </a:r>
            <a:endParaRPr kumimoji="1" lang="en-US" altLang="ja-JP" dirty="0" smtClean="0"/>
          </a:p>
          <a:p>
            <a:pPr lvl="1"/>
            <a:endParaRPr kumimoji="1" lang="ja-JP" altLang="en-US" dirty="0"/>
          </a:p>
        </p:txBody>
      </p:sp>
    </p:spTree>
    <p:extLst>
      <p:ext uri="{BB962C8B-B14F-4D97-AF65-F5344CB8AC3E}">
        <p14:creationId xmlns:p14="http://schemas.microsoft.com/office/powerpoint/2010/main" val="10024780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r>
              <a:rPr kumimoji="1" lang="en-US" altLang="ja-JP" dirty="0" smtClean="0"/>
              <a:t>Ⅰ</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a:t>注１ ⑴については、別に厚生労働大臣が定める基準に適合する</a:t>
            </a:r>
            <a:r>
              <a:rPr lang="ja-JP" altLang="en-US" sz="2400" dirty="0" smtClean="0"/>
              <a:t>指</a:t>
            </a:r>
            <a:r>
              <a:rPr lang="ja-JP" altLang="en-US" sz="2400" dirty="0"/>
              <a:t>定介護老人福祉施設において、</a:t>
            </a:r>
            <a:r>
              <a:rPr lang="ja-JP" altLang="en-US" sz="2400" u="sng" dirty="0">
                <a:solidFill>
                  <a:srgbClr val="FF0000"/>
                </a:solidFill>
              </a:rPr>
              <a:t>現に経口により食事を摂取</a:t>
            </a:r>
            <a:r>
              <a:rPr lang="ja-JP" altLang="en-US" sz="2400" u="sng" dirty="0" smtClean="0">
                <a:solidFill>
                  <a:srgbClr val="FF0000"/>
                </a:solidFill>
              </a:rPr>
              <a:t>する</a:t>
            </a:r>
            <a:r>
              <a:rPr lang="ja-JP" altLang="en-US" sz="2400" u="sng" dirty="0">
                <a:solidFill>
                  <a:srgbClr val="FF0000"/>
                </a:solidFill>
              </a:rPr>
              <a:t>者であって、摂食機能障害を有し、誤嚥が認められる入所者</a:t>
            </a:r>
            <a:r>
              <a:rPr lang="ja-JP" altLang="en-US" sz="2400" dirty="0" smtClean="0"/>
              <a:t>に</a:t>
            </a:r>
            <a:r>
              <a:rPr lang="ja-JP" altLang="en-US" sz="2400" dirty="0"/>
              <a:t>対して、</a:t>
            </a:r>
            <a:r>
              <a:rPr lang="ja-JP" altLang="en-US" sz="2400" u="sng" dirty="0">
                <a:solidFill>
                  <a:srgbClr val="FF0000"/>
                </a:solidFill>
              </a:rPr>
              <a:t>医師又は歯科医師の指示に基づき、</a:t>
            </a:r>
            <a:r>
              <a:rPr lang="ja-JP" altLang="en-US" sz="2400" dirty="0"/>
              <a:t>医師、歯科医師</a:t>
            </a:r>
            <a:r>
              <a:rPr lang="ja-JP" altLang="en-US" sz="2400" dirty="0" smtClean="0"/>
              <a:t>、</a:t>
            </a:r>
            <a:r>
              <a:rPr lang="ja-JP" altLang="en-US" sz="2400" dirty="0"/>
              <a:t>管理栄養士、看護師、介護支援専門員</a:t>
            </a:r>
            <a:r>
              <a:rPr lang="ja-JP" altLang="en-US" sz="2400" u="sng" dirty="0">
                <a:solidFill>
                  <a:srgbClr val="FF0000"/>
                </a:solidFill>
              </a:rPr>
              <a:t>その他の職種の者が</a:t>
            </a:r>
            <a:r>
              <a:rPr lang="ja-JP" altLang="en-US" sz="2400" u="sng" dirty="0" smtClean="0">
                <a:solidFill>
                  <a:srgbClr val="FF0000"/>
                </a:solidFill>
              </a:rPr>
              <a:t>共同</a:t>
            </a:r>
            <a:r>
              <a:rPr lang="ja-JP" altLang="en-US" sz="2400" u="sng" dirty="0">
                <a:solidFill>
                  <a:srgbClr val="FF0000"/>
                </a:solidFill>
              </a:rPr>
              <a:t>して、</a:t>
            </a:r>
            <a:r>
              <a:rPr lang="ja-JP" altLang="en-US" sz="2400" dirty="0"/>
              <a:t>入所者の栄養管理をするための</a:t>
            </a:r>
            <a:r>
              <a:rPr lang="ja-JP" altLang="en-US" sz="2400" u="sng" dirty="0">
                <a:solidFill>
                  <a:srgbClr val="FF0000"/>
                </a:solidFill>
              </a:rPr>
              <a:t>食事の観察及び会議等</a:t>
            </a:r>
            <a:r>
              <a:rPr lang="ja-JP" altLang="en-US" sz="2400" u="sng" dirty="0" smtClean="0">
                <a:solidFill>
                  <a:srgbClr val="FF0000"/>
                </a:solidFill>
              </a:rPr>
              <a:t>を</a:t>
            </a:r>
            <a:r>
              <a:rPr lang="ja-JP" altLang="en-US" sz="2400" u="sng" dirty="0">
                <a:solidFill>
                  <a:srgbClr val="FF0000"/>
                </a:solidFill>
              </a:rPr>
              <a:t>行い</a:t>
            </a:r>
            <a:r>
              <a:rPr lang="ja-JP" altLang="en-US" sz="2400" dirty="0"/>
              <a:t>、入所者ごとに、経口による継続的な食事の摂取を</a:t>
            </a:r>
            <a:r>
              <a:rPr lang="ja-JP" altLang="en-US" sz="2400" dirty="0" smtClean="0"/>
              <a:t>進める</a:t>
            </a:r>
            <a:r>
              <a:rPr lang="ja-JP" altLang="en-US" sz="2400" dirty="0"/>
              <a:t>ための</a:t>
            </a:r>
            <a:r>
              <a:rPr lang="ja-JP" altLang="en-US" sz="2400" u="sng" dirty="0">
                <a:solidFill>
                  <a:srgbClr val="FF0000"/>
                </a:solidFill>
              </a:rPr>
              <a:t>経口維持計画を作成し</a:t>
            </a:r>
            <a:r>
              <a:rPr lang="ja-JP" altLang="en-US" sz="2400" dirty="0"/>
              <a:t>ている場合であって、当該計画</a:t>
            </a:r>
            <a:r>
              <a:rPr lang="ja-JP" altLang="en-US" sz="2400" dirty="0" smtClean="0"/>
              <a:t>に</a:t>
            </a:r>
            <a:r>
              <a:rPr lang="ja-JP" altLang="en-US" sz="2400" dirty="0"/>
              <a:t>従い、</a:t>
            </a:r>
            <a:r>
              <a:rPr lang="ja-JP" altLang="en-US" sz="2400" u="sng" dirty="0">
                <a:solidFill>
                  <a:srgbClr val="FF0000"/>
                </a:solidFill>
              </a:rPr>
              <a:t>医師又は歯科医師の指示</a:t>
            </a:r>
            <a:r>
              <a:rPr lang="ja-JP" altLang="en-US" sz="2400" dirty="0"/>
              <a:t>（歯科医師が指示を行う場合</a:t>
            </a:r>
            <a:r>
              <a:rPr lang="ja-JP" altLang="en-US" sz="2400" dirty="0" smtClean="0"/>
              <a:t>に</a:t>
            </a:r>
            <a:r>
              <a:rPr lang="ja-JP" altLang="en-US" sz="2400" dirty="0"/>
              <a:t>あっては、当該指示を受ける管理栄養士等が医師の指導を</a:t>
            </a:r>
            <a:r>
              <a:rPr lang="ja-JP" altLang="en-US" sz="2400" dirty="0" smtClean="0"/>
              <a:t>受け</a:t>
            </a:r>
            <a:r>
              <a:rPr lang="ja-JP" altLang="en-US" sz="2400" dirty="0"/>
              <a:t>ている場合に限る。注３において</a:t>
            </a:r>
            <a:r>
              <a:rPr lang="ja-JP" altLang="en-US" sz="2400" dirty="0" smtClean="0"/>
              <a:t>同じ）</a:t>
            </a:r>
            <a:r>
              <a:rPr lang="ja-JP" altLang="en-US" sz="2400" u="sng" dirty="0" smtClean="0">
                <a:solidFill>
                  <a:srgbClr val="FF0000"/>
                </a:solidFill>
              </a:rPr>
              <a:t>を受けた</a:t>
            </a:r>
            <a:r>
              <a:rPr lang="ja-JP" altLang="en-US" sz="2400" u="sng" dirty="0">
                <a:solidFill>
                  <a:srgbClr val="FF0000"/>
                </a:solidFill>
              </a:rPr>
              <a:t>管理栄養士</a:t>
            </a:r>
            <a:r>
              <a:rPr lang="ja-JP" altLang="en-US" sz="2400" u="sng" dirty="0" smtClean="0">
                <a:solidFill>
                  <a:srgbClr val="FF0000"/>
                </a:solidFill>
              </a:rPr>
              <a:t>又</a:t>
            </a:r>
            <a:r>
              <a:rPr lang="ja-JP" altLang="en-US" sz="2400" u="sng" dirty="0">
                <a:solidFill>
                  <a:srgbClr val="FF0000"/>
                </a:solidFill>
              </a:rPr>
              <a:t>は栄養士が、栄養管理を行った</a:t>
            </a:r>
            <a:r>
              <a:rPr lang="ja-JP" altLang="en-US" sz="2400" dirty="0"/>
              <a:t>場合に、当該計画が作成</a:t>
            </a:r>
            <a:r>
              <a:rPr lang="ja-JP" altLang="en-US" sz="2400" dirty="0" smtClean="0"/>
              <a:t>された</a:t>
            </a:r>
            <a:r>
              <a:rPr lang="ja-JP" altLang="en-US" sz="2400" dirty="0"/>
              <a:t>日の属する月から起算して６月以内の期間に限り、１月に</a:t>
            </a:r>
            <a:r>
              <a:rPr lang="ja-JP" altLang="en-US" sz="2400" dirty="0" smtClean="0"/>
              <a:t>つき</a:t>
            </a:r>
            <a:r>
              <a:rPr lang="ja-JP" altLang="en-US" sz="2400" dirty="0"/>
              <a:t>所定単位数を加算する。ただし、経口移行加算を算定して</a:t>
            </a:r>
            <a:r>
              <a:rPr lang="ja-JP" altLang="en-US" sz="2400" dirty="0" smtClean="0"/>
              <a:t>いる</a:t>
            </a:r>
            <a:r>
              <a:rPr lang="ja-JP" altLang="en-US" sz="2400" dirty="0"/>
              <a:t>場合又は栄養マネジメント加算を算定していない場合は算定</a:t>
            </a:r>
            <a:r>
              <a:rPr lang="ja-JP" altLang="en-US" sz="2400" dirty="0" smtClean="0"/>
              <a:t>しない</a:t>
            </a:r>
            <a:r>
              <a:rPr lang="ja-JP" altLang="en-US" sz="2400" dirty="0"/>
              <a:t>。</a:t>
            </a:r>
            <a:endParaRPr kumimoji="1" lang="ja-JP" altLang="en-US" sz="2400" dirty="0"/>
          </a:p>
        </p:txBody>
      </p:sp>
    </p:spTree>
    <p:extLst>
      <p:ext uri="{BB962C8B-B14F-4D97-AF65-F5344CB8AC3E}">
        <p14:creationId xmlns:p14="http://schemas.microsoft.com/office/powerpoint/2010/main" val="3480856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a:t>
            </a:r>
            <a:r>
              <a:rPr kumimoji="1" lang="en-US" altLang="ja-JP" dirty="0" smtClean="0"/>
              <a:t>Ⅱ</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２ ⑵については、</a:t>
            </a:r>
            <a:r>
              <a:rPr lang="ja-JP" altLang="en-US" sz="2800" u="sng" dirty="0">
                <a:solidFill>
                  <a:srgbClr val="FF0000"/>
                </a:solidFill>
              </a:rPr>
              <a:t>協力歯科医療機関を定めている指定介護</a:t>
            </a:r>
            <a:r>
              <a:rPr lang="ja-JP" altLang="en-US" sz="2800" u="sng" dirty="0" smtClean="0">
                <a:solidFill>
                  <a:srgbClr val="FF0000"/>
                </a:solidFill>
              </a:rPr>
              <a:t>老人福祉</a:t>
            </a:r>
            <a:r>
              <a:rPr lang="ja-JP" altLang="en-US" sz="2800" u="sng" dirty="0">
                <a:solidFill>
                  <a:srgbClr val="FF0000"/>
                </a:solidFill>
              </a:rPr>
              <a:t>施設が、経口維持加算</a:t>
            </a:r>
            <a:r>
              <a:rPr lang="en-US" altLang="ja-JP" sz="2800" u="sng" dirty="0">
                <a:solidFill>
                  <a:srgbClr val="FF0000"/>
                </a:solidFill>
              </a:rPr>
              <a:t>(Ⅰ)</a:t>
            </a:r>
            <a:r>
              <a:rPr lang="ja-JP" altLang="en-US" sz="2800" u="sng" dirty="0">
                <a:solidFill>
                  <a:srgbClr val="FF0000"/>
                </a:solidFill>
              </a:rPr>
              <a:t>を算定している場合であって</a:t>
            </a:r>
            <a:r>
              <a:rPr lang="ja-JP" altLang="en-US" sz="2800" dirty="0"/>
              <a:t>、</a:t>
            </a:r>
            <a:r>
              <a:rPr lang="ja-JP" altLang="en-US" sz="2800" dirty="0" smtClean="0"/>
              <a:t>入所者</a:t>
            </a:r>
            <a:r>
              <a:rPr lang="ja-JP" altLang="en-US" sz="2800" dirty="0"/>
              <a:t>の経口による継続的な食事の摂取を支援するための食事</a:t>
            </a:r>
            <a:r>
              <a:rPr lang="ja-JP" altLang="en-US" sz="2800" dirty="0" smtClean="0"/>
              <a:t>の観察</a:t>
            </a:r>
            <a:r>
              <a:rPr lang="ja-JP" altLang="en-US" sz="2800" dirty="0"/>
              <a:t>及び</a:t>
            </a:r>
            <a:r>
              <a:rPr lang="ja-JP" altLang="en-US" sz="2800" dirty="0">
                <a:solidFill>
                  <a:srgbClr val="FF0000"/>
                </a:solidFill>
              </a:rPr>
              <a:t>会議等に、医師</a:t>
            </a:r>
            <a:r>
              <a:rPr lang="ja-JP" altLang="en-US" sz="2800" dirty="0"/>
              <a:t>（指定介護老人福祉施設の人員、</a:t>
            </a:r>
            <a:r>
              <a:rPr lang="ja-JP" altLang="en-US" sz="2800" dirty="0" smtClean="0"/>
              <a:t>設備及び</a:t>
            </a:r>
            <a:r>
              <a:rPr lang="ja-JP" altLang="en-US" sz="2800" dirty="0"/>
              <a:t>運営に関する基準第２条第１項第１号に規定する医師を</a:t>
            </a:r>
            <a:r>
              <a:rPr lang="ja-JP" altLang="en-US" sz="2800" dirty="0" smtClean="0"/>
              <a:t>除く</a:t>
            </a:r>
            <a:r>
              <a:rPr lang="ja-JP" altLang="en-US" sz="2800" dirty="0"/>
              <a:t>。）、</a:t>
            </a:r>
            <a:r>
              <a:rPr lang="ja-JP" altLang="en-US" sz="2800" u="sng" dirty="0">
                <a:solidFill>
                  <a:srgbClr val="FF0000"/>
                </a:solidFill>
              </a:rPr>
              <a:t>歯科医師、歯科衛生士又は言語聴覚士が加わった場合</a:t>
            </a:r>
            <a:r>
              <a:rPr lang="ja-JP" altLang="en-US" sz="2800" dirty="0"/>
              <a:t>は</a:t>
            </a:r>
            <a:r>
              <a:rPr lang="ja-JP" altLang="en-US" sz="2800" dirty="0" smtClean="0"/>
              <a:t>、１月</a:t>
            </a:r>
            <a:r>
              <a:rPr lang="ja-JP" altLang="en-US" sz="2800" dirty="0"/>
              <a:t>につき所定単位数を加算する。</a:t>
            </a:r>
            <a:endParaRPr kumimoji="1" lang="ja-JP" altLang="en-US" sz="2800" dirty="0"/>
          </a:p>
        </p:txBody>
      </p:sp>
    </p:spTree>
    <p:extLst>
      <p:ext uri="{BB962C8B-B14F-4D97-AF65-F5344CB8AC3E}">
        <p14:creationId xmlns:p14="http://schemas.microsoft.com/office/powerpoint/2010/main" val="41503007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経口維持加算共通</a:t>
            </a:r>
            <a:endParaRPr kumimoji="1" lang="ja-JP" altLang="en-US" dirty="0"/>
          </a:p>
        </p:txBody>
      </p:sp>
      <p:sp>
        <p:nvSpPr>
          <p:cNvPr id="3" name="コンテンツ プレースホルダー 2"/>
          <p:cNvSpPr>
            <a:spLocks noGrp="1"/>
          </p:cNvSpPr>
          <p:nvPr>
            <p:ph idx="1"/>
          </p:nvPr>
        </p:nvSpPr>
        <p:spPr/>
        <p:txBody>
          <a:bodyPr/>
          <a:lstStyle/>
          <a:p>
            <a:r>
              <a:rPr lang="ja-JP" altLang="en-US" dirty="0"/>
              <a:t>３ 経口による継続的な食事の摂取を進めるための経口維持</a:t>
            </a:r>
            <a:r>
              <a:rPr lang="ja-JP" altLang="en-US" dirty="0" smtClean="0"/>
              <a:t>計画</a:t>
            </a:r>
            <a:r>
              <a:rPr lang="ja-JP" altLang="en-US" dirty="0"/>
              <a:t>が作成された日の属する月から起算して</a:t>
            </a:r>
            <a:r>
              <a:rPr lang="ja-JP" altLang="en-US" u="sng" dirty="0">
                <a:solidFill>
                  <a:srgbClr val="FF0000"/>
                </a:solidFill>
              </a:rPr>
              <a:t>６月を超えた場合で</a:t>
            </a:r>
            <a:r>
              <a:rPr lang="ja-JP" altLang="en-US" u="sng" dirty="0" smtClean="0">
                <a:solidFill>
                  <a:srgbClr val="FF0000"/>
                </a:solidFill>
              </a:rPr>
              <a:t>あ</a:t>
            </a:r>
            <a:r>
              <a:rPr lang="ja-JP" altLang="en-US" u="sng" dirty="0">
                <a:solidFill>
                  <a:srgbClr val="FF0000"/>
                </a:solidFill>
              </a:rPr>
              <a:t>っても、</a:t>
            </a:r>
            <a:r>
              <a:rPr lang="ja-JP" altLang="en-US" dirty="0">
                <a:solidFill>
                  <a:srgbClr val="FF0000"/>
                </a:solidFill>
              </a:rPr>
              <a:t>摂食機能障害を有し、誤嚥が認められる入所者で</a:t>
            </a:r>
            <a:r>
              <a:rPr lang="ja-JP" altLang="en-US" dirty="0" smtClean="0">
                <a:solidFill>
                  <a:srgbClr val="FF0000"/>
                </a:solidFill>
              </a:rPr>
              <a:t>あっ</a:t>
            </a:r>
            <a:r>
              <a:rPr lang="ja-JP" altLang="en-US" dirty="0">
                <a:solidFill>
                  <a:srgbClr val="FF0000"/>
                </a:solidFill>
              </a:rPr>
              <a:t>て、</a:t>
            </a:r>
            <a:r>
              <a:rPr lang="ja-JP" altLang="en-US" dirty="0"/>
              <a:t>医師又は歯科医師の</a:t>
            </a:r>
            <a:r>
              <a:rPr lang="ja-JP" altLang="en-US" u="sng" dirty="0">
                <a:solidFill>
                  <a:srgbClr val="FF0000"/>
                </a:solidFill>
              </a:rPr>
              <a:t>指示に基づき</a:t>
            </a:r>
            <a:r>
              <a:rPr lang="ja-JP" altLang="en-US" dirty="0"/>
              <a:t>、継続して誤嚥防止の</a:t>
            </a:r>
            <a:r>
              <a:rPr lang="ja-JP" altLang="en-US" dirty="0" smtClean="0"/>
              <a:t>た</a:t>
            </a:r>
            <a:r>
              <a:rPr lang="ja-JP" altLang="en-US" dirty="0"/>
              <a:t>めの食事の摂取を進めるための</a:t>
            </a:r>
            <a:r>
              <a:rPr lang="ja-JP" altLang="en-US" u="sng" dirty="0">
                <a:solidFill>
                  <a:srgbClr val="FF0000"/>
                </a:solidFill>
              </a:rPr>
              <a:t>特別な管理が必要とされる</a:t>
            </a:r>
            <a:r>
              <a:rPr lang="ja-JP" altLang="en-US" u="sng" dirty="0" smtClean="0">
                <a:solidFill>
                  <a:srgbClr val="FF0000"/>
                </a:solidFill>
              </a:rPr>
              <a:t>もの</a:t>
            </a:r>
            <a:r>
              <a:rPr lang="ja-JP" altLang="en-US" u="sng" dirty="0">
                <a:solidFill>
                  <a:srgbClr val="FF0000"/>
                </a:solidFill>
              </a:rPr>
              <a:t>に対しては、引き続き当該加算を算定できるものとする。</a:t>
            </a:r>
            <a:endParaRPr kumimoji="1" lang="ja-JP" altLang="en-US" u="sng" dirty="0">
              <a:solidFill>
                <a:srgbClr val="FF0000"/>
              </a:solidFill>
            </a:endParaRPr>
          </a:p>
        </p:txBody>
      </p:sp>
    </p:spTree>
    <p:extLst>
      <p:ext uri="{BB962C8B-B14F-4D97-AF65-F5344CB8AC3E}">
        <p14:creationId xmlns:p14="http://schemas.microsoft.com/office/powerpoint/2010/main" val="3190834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経口移行加算の</a:t>
            </a:r>
            <a:r>
              <a:rPr lang="ja-JP" altLang="en-US" dirty="0" smtClean="0"/>
              <a:t>充実</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経口</a:t>
            </a:r>
            <a:r>
              <a:rPr lang="ja-JP" altLang="en-US" dirty="0"/>
              <a:t>移行加算については、経管栄養により食事を摂取している入所者の摂食・</a:t>
            </a:r>
            <a:r>
              <a:rPr lang="ja-JP" altLang="en-US" dirty="0" smtClean="0"/>
              <a:t>嚥下</a:t>
            </a:r>
            <a:r>
              <a:rPr lang="ja-JP" altLang="en-US" dirty="0"/>
              <a:t>機能を踏まえた経口移行支援を充実させる</a:t>
            </a:r>
            <a:r>
              <a:rPr lang="ja-JP" altLang="en-US" dirty="0" smtClean="0"/>
              <a:t>。</a:t>
            </a:r>
            <a:endParaRPr lang="en-US" altLang="ja-JP" dirty="0" smtClean="0"/>
          </a:p>
          <a:p>
            <a:endParaRPr kumimoji="1" lang="en-US" altLang="ja-JP" dirty="0"/>
          </a:p>
          <a:p>
            <a:r>
              <a:rPr lang="ja-JP" altLang="en-US" dirty="0"/>
              <a:t>経口移行加算（１日につき） ２８単位 </a:t>
            </a:r>
            <a:r>
              <a:rPr lang="ja-JP" altLang="en-US" dirty="0" smtClean="0"/>
              <a:t>⇒（</a:t>
            </a:r>
            <a:r>
              <a:rPr lang="ja-JP" altLang="en-US" dirty="0"/>
              <a:t>１日につき） ２８</a:t>
            </a:r>
            <a:r>
              <a:rPr lang="ja-JP" altLang="en-US" dirty="0" smtClean="0"/>
              <a:t>単位</a:t>
            </a:r>
            <a:endParaRPr lang="en-US" altLang="ja-JP" dirty="0" smtClean="0"/>
          </a:p>
          <a:p>
            <a:r>
              <a:rPr lang="ja-JP" altLang="en-US" dirty="0"/>
              <a:t>単位数</a:t>
            </a:r>
            <a:r>
              <a:rPr lang="ja-JP" altLang="en-US" dirty="0" smtClean="0"/>
              <a:t>は変わらない</a:t>
            </a:r>
            <a:endParaRPr kumimoji="1" lang="ja-JP" altLang="en-US" dirty="0"/>
          </a:p>
        </p:txBody>
      </p:sp>
    </p:spTree>
    <p:extLst>
      <p:ext uri="{BB962C8B-B14F-4D97-AF65-F5344CB8AC3E}">
        <p14:creationId xmlns:p14="http://schemas.microsoft.com/office/powerpoint/2010/main" val="240239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経口移行加算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算定</a:t>
            </a:r>
            <a:r>
              <a:rPr lang="ja-JP" altLang="en-US" dirty="0"/>
              <a:t>要件等（変更点のみ）</a:t>
            </a:r>
          </a:p>
          <a:p>
            <a:r>
              <a:rPr lang="ja-JP" altLang="en-US" dirty="0" smtClean="0"/>
              <a:t>経口</a:t>
            </a:r>
            <a:r>
              <a:rPr lang="ja-JP" altLang="en-US" dirty="0"/>
              <a:t>移行計画に従い、医師の指示を受けた管理栄養士又は栄養士による栄養管理</a:t>
            </a:r>
            <a:r>
              <a:rPr lang="ja-JP" altLang="en-US" dirty="0" smtClean="0"/>
              <a:t>及び</a:t>
            </a:r>
            <a:r>
              <a:rPr lang="ja-JP" altLang="en-US" u="sng" dirty="0">
                <a:solidFill>
                  <a:srgbClr val="FF0000"/>
                </a:solidFill>
              </a:rPr>
              <a:t>言語聴覚士又は看護職員による支援が行われた場合、</a:t>
            </a:r>
            <a:r>
              <a:rPr lang="ja-JP" altLang="en-US" dirty="0"/>
              <a:t>１日につき算定。</a:t>
            </a:r>
          </a:p>
          <a:p>
            <a:r>
              <a:rPr lang="ja-JP" altLang="en-US" dirty="0" smtClean="0"/>
              <a:t>栄養</a:t>
            </a:r>
            <a:r>
              <a:rPr lang="ja-JP" altLang="en-US" dirty="0"/>
              <a:t>マネジメント加算を算定していない場合は算定しない</a:t>
            </a:r>
            <a:endParaRPr kumimoji="1" lang="ja-JP" altLang="en-US" dirty="0"/>
          </a:p>
        </p:txBody>
      </p:sp>
    </p:spTree>
    <p:extLst>
      <p:ext uri="{BB962C8B-B14F-4D97-AF65-F5344CB8AC3E}">
        <p14:creationId xmlns:p14="http://schemas.microsoft.com/office/powerpoint/2010/main" val="3471888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加算内容に応じた名称の</a:t>
            </a:r>
            <a:r>
              <a:rPr lang="ja-JP" altLang="en-US" dirty="0" smtClean="0"/>
              <a:t>変更</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口腔</a:t>
            </a:r>
            <a:r>
              <a:rPr lang="ja-JP" altLang="en-US" dirty="0"/>
              <a:t>機能維持管理体制加算、口腔機能維持管理加算については、入所者の適切</a:t>
            </a:r>
            <a:r>
              <a:rPr lang="ja-JP" altLang="en-US" dirty="0" smtClean="0"/>
              <a:t>な口腔</a:t>
            </a:r>
            <a:r>
              <a:rPr lang="ja-JP" altLang="en-US" dirty="0"/>
              <a:t>衛生管理の普及を推進するため、</a:t>
            </a:r>
            <a:r>
              <a:rPr lang="ja-JP" altLang="en-US" u="sng" dirty="0">
                <a:solidFill>
                  <a:srgbClr val="FF0000"/>
                </a:solidFill>
              </a:rPr>
              <a:t>口腔衛生管理体制加算、口腔衛生管理加算</a:t>
            </a:r>
            <a:r>
              <a:rPr lang="ja-JP" altLang="en-US" dirty="0" smtClean="0"/>
              <a:t>に名称</a:t>
            </a:r>
            <a:r>
              <a:rPr lang="ja-JP" altLang="en-US" dirty="0"/>
              <a:t>を変更する</a:t>
            </a:r>
            <a:r>
              <a:rPr lang="ja-JP" altLang="en-US" dirty="0" smtClean="0"/>
              <a:t>。</a:t>
            </a:r>
            <a:endParaRPr lang="en-US" altLang="ja-JP" dirty="0" smtClean="0"/>
          </a:p>
          <a:p>
            <a:endParaRPr kumimoji="1" lang="en-US" altLang="ja-JP" dirty="0"/>
          </a:p>
          <a:p>
            <a:r>
              <a:rPr lang="ja-JP" altLang="en-US" dirty="0" smtClean="0"/>
              <a:t>単位数は変わらない</a:t>
            </a:r>
            <a:endParaRPr kumimoji="1" lang="ja-JP" altLang="en-US" dirty="0"/>
          </a:p>
        </p:txBody>
      </p:sp>
    </p:spTree>
    <p:extLst>
      <p:ext uri="{BB962C8B-B14F-4D97-AF65-F5344CB8AC3E}">
        <p14:creationId xmlns:p14="http://schemas.microsoft.com/office/powerpoint/2010/main" val="808200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療養食加算の</a:t>
            </a:r>
            <a:r>
              <a:rPr lang="ja-JP" altLang="en-US" dirty="0" smtClean="0"/>
              <a:t>見直し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療養食</a:t>
            </a:r>
            <a:r>
              <a:rPr lang="ja-JP" altLang="en-US" dirty="0"/>
              <a:t>加算については、入所者の摂食・嚥下機能面の取組を充実させる観点から</a:t>
            </a:r>
            <a:r>
              <a:rPr lang="ja-JP" altLang="en-US" dirty="0" smtClean="0"/>
              <a:t>、</a:t>
            </a:r>
            <a:r>
              <a:rPr lang="ja-JP" altLang="en-US" u="sng" dirty="0" smtClean="0">
                <a:solidFill>
                  <a:srgbClr val="FF0000"/>
                </a:solidFill>
              </a:rPr>
              <a:t>経口</a:t>
            </a:r>
            <a:r>
              <a:rPr lang="ja-JP" altLang="en-US" u="sng" dirty="0">
                <a:solidFill>
                  <a:srgbClr val="FF0000"/>
                </a:solidFill>
              </a:rPr>
              <a:t>移行加算又は経口維持加算の併算定を可能</a:t>
            </a:r>
            <a:r>
              <a:rPr lang="ja-JP" altLang="en-US" dirty="0"/>
              <a:t>にするとともに、評価を見直す。</a:t>
            </a:r>
          </a:p>
          <a:p>
            <a:r>
              <a:rPr lang="ja-JP" altLang="en-US" dirty="0"/>
              <a:t>療養食加算（１日につき） ２３単位 ⇒ （１日につき） </a:t>
            </a:r>
            <a:r>
              <a:rPr lang="ja-JP" altLang="en-US" u="sng" dirty="0">
                <a:solidFill>
                  <a:srgbClr val="FF0000"/>
                </a:solidFill>
              </a:rPr>
              <a:t>１８単位</a:t>
            </a:r>
            <a:endParaRPr kumimoji="1" lang="ja-JP" altLang="en-US" u="sng" dirty="0">
              <a:solidFill>
                <a:srgbClr val="FF0000"/>
              </a:solidFill>
            </a:endParaRPr>
          </a:p>
        </p:txBody>
      </p:sp>
    </p:spTree>
    <p:extLst>
      <p:ext uri="{BB962C8B-B14F-4D97-AF65-F5344CB8AC3E}">
        <p14:creationId xmlns:p14="http://schemas.microsoft.com/office/powerpoint/2010/main" val="2842917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特養まとめ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稼働率を高めに保っておくことは必須</a:t>
            </a:r>
            <a:endParaRPr kumimoji="1" lang="en-US" altLang="ja-JP" dirty="0" smtClean="0"/>
          </a:p>
          <a:p>
            <a:pPr lvl="1"/>
            <a:r>
              <a:rPr lang="ja-JP" altLang="en-US" dirty="0" smtClean="0"/>
              <a:t>水分ケアや誤嚥の予防、健康管理が重要</a:t>
            </a:r>
            <a:endParaRPr lang="en-US" altLang="ja-JP" dirty="0" smtClean="0"/>
          </a:p>
          <a:p>
            <a:pPr lvl="1"/>
            <a:r>
              <a:rPr kumimoji="1" lang="ja-JP" altLang="en-US" dirty="0" smtClean="0"/>
              <a:t>入所のリードタイムを短くする</a:t>
            </a:r>
            <a:endParaRPr kumimoji="1" lang="en-US" altLang="ja-JP" dirty="0" smtClean="0"/>
          </a:p>
          <a:p>
            <a:pPr lvl="2"/>
            <a:r>
              <a:rPr lang="ja-JP" altLang="en-US" dirty="0"/>
              <a:t>相談員</a:t>
            </a:r>
            <a:r>
              <a:rPr lang="ja-JP" altLang="en-US" dirty="0" smtClean="0"/>
              <a:t>の役割大</a:t>
            </a:r>
            <a:endParaRPr lang="en-US" altLang="ja-JP" dirty="0" smtClean="0"/>
          </a:p>
          <a:p>
            <a:r>
              <a:rPr kumimoji="1" lang="ja-JP" altLang="en-US" dirty="0" smtClean="0"/>
              <a:t>日常継続支援</a:t>
            </a:r>
            <a:r>
              <a:rPr kumimoji="1" lang="ja-JP" altLang="en-US" dirty="0"/>
              <a:t>加算</a:t>
            </a:r>
            <a:r>
              <a:rPr kumimoji="1" lang="ja-JP" altLang="en-US" dirty="0" smtClean="0"/>
              <a:t>は取りに行く！</a:t>
            </a:r>
            <a:endParaRPr kumimoji="1" lang="en-US" altLang="ja-JP" dirty="0" smtClean="0"/>
          </a:p>
          <a:p>
            <a:pPr lvl="1"/>
            <a:r>
              <a:rPr lang="ja-JP" altLang="en-US" dirty="0" smtClean="0"/>
              <a:t>介護福祉士の数を増やす努力を！</a:t>
            </a:r>
            <a:endParaRPr lang="en-US" altLang="ja-JP" dirty="0" smtClean="0"/>
          </a:p>
          <a:p>
            <a:r>
              <a:rPr kumimoji="1" lang="ja-JP" altLang="en-US" dirty="0" smtClean="0"/>
              <a:t>経口維持加算を視野に入れる</a:t>
            </a:r>
            <a:endParaRPr kumimoji="1" lang="ja-JP" altLang="en-US" dirty="0"/>
          </a:p>
        </p:txBody>
      </p:sp>
    </p:spTree>
    <p:extLst>
      <p:ext uri="{BB962C8B-B14F-4D97-AF65-F5344CB8AC3E}">
        <p14:creationId xmlns:p14="http://schemas.microsoft.com/office/powerpoint/2010/main" val="41848312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短期入所生活介護</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605052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一単位当たりの単価</a:t>
            </a:r>
            <a:endParaRPr kumimoji="1" lang="ja-JP" altLang="en-US" dirty="0"/>
          </a:p>
        </p:txBody>
      </p:sp>
      <p:sp>
        <p:nvSpPr>
          <p:cNvPr id="5" name="コンテンツ プレースホルダー 4"/>
          <p:cNvSpPr>
            <a:spLocks noGrp="1"/>
          </p:cNvSpPr>
          <p:nvPr>
            <p:ph idx="1"/>
          </p:nvPr>
        </p:nvSpPr>
        <p:spPr/>
        <p:txBody>
          <a:bodyPr/>
          <a:lstStyle/>
          <a:p>
            <a:r>
              <a:rPr lang="zh-TW" altLang="en-US" dirty="0"/>
              <a:t>短期入所生活介護（４５％） ⇒ 短期入所生活介護（５５％</a:t>
            </a:r>
            <a:r>
              <a:rPr lang="zh-TW" altLang="en-US" dirty="0" smtClean="0"/>
              <a:t>）</a:t>
            </a:r>
            <a:endParaRPr lang="en-US" altLang="zh-TW" dirty="0" smtClean="0"/>
          </a:p>
          <a:p>
            <a:endParaRPr kumimoji="1" lang="en-US" altLang="ja-JP" dirty="0"/>
          </a:p>
          <a:p>
            <a:endParaRPr lang="en-US" altLang="ja-JP" dirty="0" smtClean="0"/>
          </a:p>
          <a:p>
            <a:r>
              <a:rPr kumimoji="1" lang="ja-JP" altLang="en-US" dirty="0" smtClean="0"/>
              <a:t>その他の地域以外は、ベースアップ！</a:t>
            </a:r>
            <a:endParaRPr kumimoji="1" lang="ja-JP" altLang="en-US" dirty="0"/>
          </a:p>
        </p:txBody>
      </p:sp>
    </p:spTree>
    <p:extLst>
      <p:ext uri="{BB962C8B-B14F-4D97-AF65-F5344CB8AC3E}">
        <p14:creationId xmlns:p14="http://schemas.microsoft.com/office/powerpoint/2010/main" val="3790585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日常生活継続支援加算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日常継続支援加算</a:t>
            </a:r>
            <a:endParaRPr kumimoji="1" lang="en-US" altLang="ja-JP" dirty="0" smtClean="0"/>
          </a:p>
          <a:p>
            <a:pPr lvl="1"/>
            <a:r>
              <a:rPr lang="ja-JP" altLang="en-US" dirty="0" smtClean="0"/>
              <a:t>現行２３単位</a:t>
            </a:r>
            <a:endParaRPr lang="en-US" altLang="ja-JP" dirty="0" smtClean="0"/>
          </a:p>
          <a:p>
            <a:pPr lvl="1"/>
            <a:r>
              <a:rPr kumimoji="1" lang="ja-JP" altLang="en-US" dirty="0" smtClean="0"/>
              <a:t>改訂ユニット型４６単位</a:t>
            </a:r>
            <a:endParaRPr kumimoji="1" lang="en-US" altLang="ja-JP" dirty="0" smtClean="0"/>
          </a:p>
          <a:p>
            <a:pPr lvl="1"/>
            <a:r>
              <a:rPr lang="ja-JP" altLang="en-US" dirty="0" smtClean="0"/>
              <a:t>改訂従来型３６単位</a:t>
            </a:r>
            <a:endParaRPr lang="en-US" altLang="ja-JP" dirty="0" smtClean="0"/>
          </a:p>
          <a:p>
            <a:pPr lvl="1"/>
            <a:endParaRPr kumimoji="1" lang="en-US" altLang="ja-JP" dirty="0"/>
          </a:p>
          <a:p>
            <a:pPr lvl="1"/>
            <a:r>
              <a:rPr lang="ja-JP" altLang="en-US" dirty="0" smtClean="0"/>
              <a:t>処遇改善加算と日常継続支援加算が増額</a:t>
            </a:r>
            <a:endParaRPr lang="en-US" altLang="ja-JP" dirty="0" smtClean="0"/>
          </a:p>
          <a:p>
            <a:pPr lvl="1"/>
            <a:r>
              <a:rPr kumimoji="1" lang="ja-JP" altLang="en-US" dirty="0" smtClean="0"/>
              <a:t>処遇改善</a:t>
            </a:r>
            <a:r>
              <a:rPr kumimoji="1" lang="ja-JP" altLang="en-US" dirty="0"/>
              <a:t>加算</a:t>
            </a:r>
            <a:r>
              <a:rPr kumimoji="1" lang="ja-JP" altLang="en-US" dirty="0" smtClean="0"/>
              <a:t>はそのまま支出されるので、経常差額には影響しない</a:t>
            </a:r>
            <a:endParaRPr kumimoji="1" lang="ja-JP" altLang="en-US" dirty="0"/>
          </a:p>
        </p:txBody>
      </p:sp>
    </p:spTree>
    <p:extLst>
      <p:ext uri="{BB962C8B-B14F-4D97-AF65-F5344CB8AC3E}">
        <p14:creationId xmlns:p14="http://schemas.microsoft.com/office/powerpoint/2010/main" val="32938825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基本サービス費の減額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要介護５併設多床室</a:t>
            </a:r>
            <a:endParaRPr kumimoji="1" lang="en-US" altLang="ja-JP" dirty="0" smtClean="0"/>
          </a:p>
          <a:p>
            <a:r>
              <a:rPr lang="ja-JP" altLang="en-US" dirty="0" smtClean="0"/>
              <a:t>現行９６</a:t>
            </a:r>
            <a:r>
              <a:rPr lang="ja-JP" altLang="en-US" dirty="0"/>
              <a:t>４</a:t>
            </a:r>
            <a:r>
              <a:rPr lang="ja-JP" altLang="en-US" dirty="0" smtClean="0"/>
              <a:t>単位→改定９１３単位（８月まで）</a:t>
            </a:r>
            <a:endParaRPr lang="en-US" altLang="ja-JP" dirty="0" smtClean="0"/>
          </a:p>
          <a:p>
            <a:pPr lvl="1"/>
            <a:r>
              <a:rPr kumimoji="1" lang="ja-JP" altLang="en-US" dirty="0" smtClean="0"/>
              <a:t>５１単位減　　</a:t>
            </a:r>
            <a:r>
              <a:rPr lang="ja-JP" altLang="en-US" dirty="0"/>
              <a:t>５．３</a:t>
            </a:r>
            <a:r>
              <a:rPr lang="en-US" altLang="ja-JP" dirty="0"/>
              <a:t>%</a:t>
            </a:r>
            <a:r>
              <a:rPr lang="ja-JP" altLang="en-US" dirty="0" smtClean="0"/>
              <a:t>減</a:t>
            </a:r>
            <a:endParaRPr lang="en-US" altLang="ja-JP" dirty="0"/>
          </a:p>
          <a:p>
            <a:r>
              <a:rPr lang="ja-JP" altLang="en-US" dirty="0" smtClean="0"/>
              <a:t>要介護５併設型ユニット個室</a:t>
            </a:r>
            <a:endParaRPr lang="en-US" altLang="ja-JP" dirty="0" smtClean="0"/>
          </a:p>
          <a:p>
            <a:r>
              <a:rPr lang="ja-JP" altLang="en-US" dirty="0" smtClean="0"/>
              <a:t>現行９９８単位→改定９４６単位</a:t>
            </a:r>
            <a:endParaRPr lang="en-US" altLang="ja-JP" dirty="0" smtClean="0"/>
          </a:p>
          <a:p>
            <a:pPr lvl="1"/>
            <a:r>
              <a:rPr lang="ja-JP" altLang="en-US" dirty="0" smtClean="0"/>
              <a:t>５２単位減　　５．２％減</a:t>
            </a:r>
            <a:endParaRPr lang="ja-JP" altLang="en-US" dirty="0"/>
          </a:p>
        </p:txBody>
      </p:sp>
    </p:spTree>
    <p:extLst>
      <p:ext uri="{BB962C8B-B14F-4D97-AF65-F5344CB8AC3E}">
        <p14:creationId xmlns:p14="http://schemas.microsoft.com/office/powerpoint/2010/main" val="802840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従来型多床室</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86069673"/>
              </p:ext>
            </p:extLst>
          </p:nvPr>
        </p:nvGraphicFramePr>
        <p:xfrm>
          <a:off x="0" y="936404"/>
          <a:ext cx="9144002" cy="5455920"/>
        </p:xfrm>
        <a:graphic>
          <a:graphicData uri="http://schemas.openxmlformats.org/drawingml/2006/table">
            <a:tbl>
              <a:tblPr firstRow="1" bandRow="1">
                <a:tableStyleId>{5C22544A-7EE6-4342-B048-85BDC9FD1C3A}</a:tableStyleId>
              </a:tblPr>
              <a:tblGrid>
                <a:gridCol w="4716016"/>
                <a:gridCol w="1584176"/>
                <a:gridCol w="1368152"/>
                <a:gridCol w="1475658"/>
              </a:tblGrid>
              <a:tr h="370840">
                <a:tc>
                  <a:txBody>
                    <a:bodyPr/>
                    <a:lstStyle/>
                    <a:p>
                      <a:r>
                        <a:rPr kumimoji="1" lang="ja-JP" altLang="en-US" sz="2000" dirty="0" smtClean="0"/>
                        <a:t>単位数</a:t>
                      </a:r>
                      <a:endParaRPr kumimoji="1" lang="ja-JP" altLang="en-US" sz="2000" dirty="0"/>
                    </a:p>
                  </a:txBody>
                  <a:tcPr/>
                </a:tc>
                <a:tc>
                  <a:txBody>
                    <a:bodyPr/>
                    <a:lstStyle/>
                    <a:p>
                      <a:pPr algn="r"/>
                      <a:r>
                        <a:rPr kumimoji="1" lang="ja-JP" altLang="en-US" sz="2000" dirty="0" smtClean="0"/>
                        <a:t>現行</a:t>
                      </a:r>
                      <a:endParaRPr kumimoji="1" lang="ja-JP" altLang="en-US" sz="2000" dirty="0"/>
                    </a:p>
                  </a:txBody>
                  <a:tcPr/>
                </a:tc>
                <a:tc>
                  <a:txBody>
                    <a:bodyPr/>
                    <a:lstStyle/>
                    <a:p>
                      <a:pPr algn="r"/>
                      <a:r>
                        <a:rPr kumimoji="1" lang="ja-JP" altLang="en-US" sz="2000" dirty="0" smtClean="0"/>
                        <a:t>改定</a:t>
                      </a:r>
                      <a:endParaRPr kumimoji="1" lang="ja-JP" altLang="en-US" sz="2000" dirty="0"/>
                    </a:p>
                  </a:txBody>
                  <a:tcPr/>
                </a:tc>
                <a:tc>
                  <a:txBody>
                    <a:bodyPr/>
                    <a:lstStyle/>
                    <a:p>
                      <a:pPr algn="r"/>
                      <a:r>
                        <a:rPr kumimoji="1" lang="ja-JP" altLang="en-US" sz="2000" dirty="0" smtClean="0"/>
                        <a:t>差異</a:t>
                      </a:r>
                      <a:endParaRPr kumimoji="1" lang="ja-JP" altLang="en-US" sz="2000" dirty="0"/>
                    </a:p>
                  </a:txBody>
                  <a:tcPr/>
                </a:tc>
              </a:tr>
              <a:tr h="370840">
                <a:tc>
                  <a:txBody>
                    <a:bodyPr/>
                    <a:lstStyle/>
                    <a:p>
                      <a:r>
                        <a:rPr kumimoji="1" lang="ja-JP" altLang="en-US" sz="2000" dirty="0" smtClean="0"/>
                        <a:t>基本サービス費</a:t>
                      </a:r>
                      <a:endParaRPr kumimoji="1" lang="ja-JP" altLang="en-US" sz="2000" dirty="0"/>
                    </a:p>
                  </a:txBody>
                  <a:tcPr/>
                </a:tc>
                <a:tc>
                  <a:txBody>
                    <a:bodyPr/>
                    <a:lstStyle/>
                    <a:p>
                      <a:pPr algn="r"/>
                      <a:r>
                        <a:rPr kumimoji="1" lang="ja-JP" altLang="en-US" sz="2000" dirty="0" smtClean="0"/>
                        <a:t>９６４</a:t>
                      </a:r>
                      <a:endParaRPr kumimoji="1" lang="ja-JP" altLang="en-US" sz="2000" dirty="0"/>
                    </a:p>
                  </a:txBody>
                  <a:tcPr/>
                </a:tc>
                <a:tc>
                  <a:txBody>
                    <a:bodyPr/>
                    <a:lstStyle/>
                    <a:p>
                      <a:pPr algn="r"/>
                      <a:r>
                        <a:rPr kumimoji="1" lang="ja-JP" altLang="en-US" sz="2000" dirty="0" smtClean="0"/>
                        <a:t>９１３</a:t>
                      </a:r>
                      <a:endParaRPr kumimoji="1" lang="ja-JP" altLang="en-US" sz="2000" dirty="0"/>
                    </a:p>
                  </a:txBody>
                  <a:tcPr/>
                </a:tc>
                <a:tc>
                  <a:txBody>
                    <a:bodyPr/>
                    <a:lstStyle/>
                    <a:p>
                      <a:pPr algn="r"/>
                      <a:r>
                        <a:rPr kumimoji="1" lang="ja-JP" altLang="en-US" sz="2000" dirty="0" smtClean="0"/>
                        <a:t>－５１</a:t>
                      </a:r>
                      <a:endParaRPr kumimoji="1" lang="ja-JP" altLang="en-US" sz="2000" dirty="0"/>
                    </a:p>
                  </a:txBody>
                  <a:tcPr/>
                </a:tc>
              </a:tr>
              <a:tr h="370840">
                <a:tc>
                  <a:txBody>
                    <a:bodyPr/>
                    <a:lstStyle/>
                    <a:p>
                      <a:r>
                        <a:rPr kumimoji="1" lang="ja-JP" altLang="en-US" sz="2000" dirty="0" smtClean="0"/>
                        <a:t>個別機能訓練体制加算</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サービス提供体制加算</a:t>
                      </a:r>
                      <a:r>
                        <a:rPr kumimoji="1" lang="en-US" altLang="ja-JP" sz="2000" dirty="0" smtClean="0"/>
                        <a:t>Ⅰ</a:t>
                      </a:r>
                      <a:r>
                        <a:rPr kumimoji="1" lang="ja-JP" altLang="en-US" sz="2000" dirty="0" smtClean="0"/>
                        <a:t>ロ</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r>
                        <a:rPr kumimoji="1" lang="ja-JP" altLang="en-US" sz="2000" dirty="0" smtClean="0"/>
                        <a:t>１２</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夜勤職員配置加算</a:t>
                      </a:r>
                      <a:endParaRPr kumimoji="1" lang="ja-JP" altLang="en-US" sz="2000" dirty="0"/>
                    </a:p>
                  </a:txBody>
                  <a:tcPr/>
                </a:tc>
                <a:tc>
                  <a:txBody>
                    <a:bodyPr/>
                    <a:lstStyle/>
                    <a:p>
                      <a:pPr algn="r"/>
                      <a:r>
                        <a:rPr kumimoji="1" lang="ja-JP" altLang="en-US" sz="2000" dirty="0" smtClean="0"/>
                        <a:t>１３</a:t>
                      </a:r>
                      <a:endParaRPr kumimoji="1" lang="ja-JP" altLang="en-US" sz="2000" dirty="0"/>
                    </a:p>
                  </a:txBody>
                  <a:tcPr/>
                </a:tc>
                <a:tc>
                  <a:txBody>
                    <a:bodyPr/>
                    <a:lstStyle/>
                    <a:p>
                      <a:pPr algn="r"/>
                      <a:r>
                        <a:rPr kumimoji="1" lang="ja-JP" altLang="en-US" sz="2000" dirty="0" smtClean="0"/>
                        <a:t>１３</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看護体制加算</a:t>
                      </a:r>
                      <a:r>
                        <a:rPr kumimoji="1" lang="en-US" altLang="ja-JP" sz="2000" dirty="0" smtClean="0"/>
                        <a:t>Ⅰ</a:t>
                      </a:r>
                      <a:endParaRPr kumimoji="1" lang="ja-JP" altLang="en-US" sz="2000" dirty="0"/>
                    </a:p>
                  </a:txBody>
                  <a:tcPr/>
                </a:tc>
                <a:tc>
                  <a:txBody>
                    <a:bodyPr/>
                    <a:lstStyle/>
                    <a:p>
                      <a:pPr algn="r"/>
                      <a:r>
                        <a:rPr kumimoji="1" lang="ja-JP" altLang="en-US" sz="2000" dirty="0" smtClean="0"/>
                        <a:t>４</a:t>
                      </a:r>
                      <a:endParaRPr kumimoji="1" lang="ja-JP" altLang="en-US" sz="2000" dirty="0"/>
                    </a:p>
                  </a:txBody>
                  <a:tcPr/>
                </a:tc>
                <a:tc>
                  <a:txBody>
                    <a:bodyPr/>
                    <a:lstStyle/>
                    <a:p>
                      <a:pPr algn="r"/>
                      <a:r>
                        <a:rPr kumimoji="1" lang="ja-JP" altLang="en-US" sz="2000" dirty="0" smtClean="0"/>
                        <a:t>４</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看護体制加算</a:t>
                      </a:r>
                      <a:r>
                        <a:rPr kumimoji="1" lang="en-US" altLang="ja-JP" sz="2000" dirty="0" smtClean="0"/>
                        <a:t>Ⅱ</a:t>
                      </a:r>
                      <a:endParaRPr kumimoji="1" lang="ja-JP" altLang="en-US" sz="2000" dirty="0"/>
                    </a:p>
                  </a:txBody>
                  <a:tcPr/>
                </a:tc>
                <a:tc>
                  <a:txBody>
                    <a:bodyPr/>
                    <a:lstStyle/>
                    <a:p>
                      <a:pPr algn="r"/>
                      <a:r>
                        <a:rPr kumimoji="1" lang="ja-JP" altLang="en-US" sz="2000" dirty="0" smtClean="0"/>
                        <a:t>８</a:t>
                      </a:r>
                      <a:endParaRPr kumimoji="1" lang="ja-JP" altLang="en-US" sz="2000" dirty="0"/>
                    </a:p>
                  </a:txBody>
                  <a:tcPr/>
                </a:tc>
                <a:tc>
                  <a:txBody>
                    <a:bodyPr/>
                    <a:lstStyle/>
                    <a:p>
                      <a:pPr algn="r"/>
                      <a:r>
                        <a:rPr kumimoji="1" lang="ja-JP" altLang="en-US" sz="2000" dirty="0" smtClean="0"/>
                        <a:t>８</a:t>
                      </a:r>
                      <a:endParaRPr kumimoji="1" lang="ja-JP" altLang="en-US" sz="2000" dirty="0"/>
                    </a:p>
                  </a:txBody>
                  <a:tcPr/>
                </a:tc>
                <a:tc>
                  <a:txBody>
                    <a:bodyPr/>
                    <a:lstStyle/>
                    <a:p>
                      <a:pPr algn="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rtl="0" fontAlgn="ctr"/>
                      <a:r>
                        <a:rPr lang="ja-JP" altLang="en-US" sz="2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１０１３</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rtl="0" fontAlgn="ctr"/>
                      <a:r>
                        <a:rPr lang="ja-JP" altLang="en-US" sz="20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９６２</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a:r>
                        <a:rPr kumimoji="1" lang="ja-JP" altLang="en-US" sz="2000" dirty="0" smtClean="0"/>
                        <a:t>－５１</a:t>
                      </a:r>
                      <a:endParaRPr kumimoji="1" lang="ja-JP" altLang="en-US" sz="2000" dirty="0"/>
                    </a:p>
                  </a:txBody>
                  <a:tcPr/>
                </a:tc>
              </a:tr>
              <a:tr h="370840">
                <a:tc>
                  <a:txBody>
                    <a:bodyPr/>
                    <a:lstStyle/>
                    <a:p>
                      <a:endParaRPr kumimoji="1" lang="ja-JP" altLang="en-US" sz="2000" dirty="0"/>
                    </a:p>
                  </a:txBody>
                  <a:tcPr/>
                </a:tc>
                <a:tc>
                  <a:txBody>
                    <a:bodyPr/>
                    <a:lstStyle/>
                    <a:p>
                      <a:pPr algn="r"/>
                      <a:endParaRPr kumimoji="1" lang="ja-JP" altLang="en-US" sz="2000" dirty="0"/>
                    </a:p>
                  </a:txBody>
                  <a:tcPr/>
                </a:tc>
                <a:tc>
                  <a:txBody>
                    <a:bodyPr/>
                    <a:lstStyle/>
                    <a:p>
                      <a:pPr algn="r"/>
                      <a:endParaRPr kumimoji="1" lang="ja-JP" altLang="en-US" sz="2000" dirty="0"/>
                    </a:p>
                  </a:txBody>
                  <a:tcPr/>
                </a:tc>
                <a:tc>
                  <a:txBody>
                    <a:bodyPr/>
                    <a:lstStyle/>
                    <a:p>
                      <a:pPr algn="r"/>
                      <a:r>
                        <a:rPr kumimoji="1" lang="ja-JP" altLang="en-US" sz="2000" dirty="0" smtClean="0"/>
                        <a:t>－５．２％</a:t>
                      </a:r>
                      <a:endParaRPr kumimoji="1" lang="en-US" altLang="ja-JP" sz="2000" dirty="0" smtClean="0"/>
                    </a:p>
                  </a:txBody>
                  <a:tcPr/>
                </a:tc>
              </a:tr>
              <a:tr h="370840">
                <a:tc>
                  <a:txBody>
                    <a:bodyPr/>
                    <a:lstStyle/>
                    <a:p>
                      <a:r>
                        <a:rPr kumimoji="1" lang="ja-JP" altLang="en-US" sz="2000" dirty="0" smtClean="0"/>
                        <a:t>個別機能訓練加算</a:t>
                      </a:r>
                      <a:endParaRPr kumimoji="1" lang="ja-JP" altLang="en-US" sz="2000" dirty="0"/>
                    </a:p>
                  </a:txBody>
                  <a:tcPr/>
                </a:tc>
                <a:tc>
                  <a:txBody>
                    <a:bodyPr/>
                    <a:lstStyle/>
                    <a:p>
                      <a:pPr algn="r"/>
                      <a:endParaRPr kumimoji="1" lang="ja-JP" altLang="en-US" sz="2000" dirty="0"/>
                    </a:p>
                  </a:txBody>
                  <a:tcPr/>
                </a:tc>
                <a:tc>
                  <a:txBody>
                    <a:bodyPr/>
                    <a:lstStyle/>
                    <a:p>
                      <a:pPr algn="r"/>
                      <a:r>
                        <a:rPr kumimoji="1" lang="ja-JP" altLang="en-US" sz="2000" dirty="0" smtClean="0"/>
                        <a:t>５６</a:t>
                      </a:r>
                      <a:endParaRPr kumimoji="1" lang="en-US" altLang="ja-JP" sz="2000" dirty="0" smtClean="0"/>
                    </a:p>
                  </a:txBody>
                  <a:tcPr/>
                </a:tc>
                <a:tc>
                  <a:txBody>
                    <a:bodyPr/>
                    <a:lstStyle/>
                    <a:p>
                      <a:pPr algn="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a:r>
                        <a:rPr kumimoji="1" lang="ja-JP" altLang="en-US" sz="2000" dirty="0" smtClean="0"/>
                        <a:t>１０１３</a:t>
                      </a:r>
                      <a:endParaRPr kumimoji="1" lang="ja-JP" altLang="en-US" sz="2000" dirty="0"/>
                    </a:p>
                  </a:txBody>
                  <a:tcPr/>
                </a:tc>
                <a:tc>
                  <a:txBody>
                    <a:bodyPr/>
                    <a:lstStyle/>
                    <a:p>
                      <a:pPr algn="r"/>
                      <a:r>
                        <a:rPr kumimoji="1" lang="ja-JP" altLang="en-US" sz="2000" dirty="0" smtClean="0"/>
                        <a:t>１０１８</a:t>
                      </a:r>
                      <a:endParaRPr kumimoji="1" lang="ja-JP" altLang="en-US" sz="2000" dirty="0"/>
                    </a:p>
                  </a:txBody>
                  <a:tcPr/>
                </a:tc>
                <a:tc>
                  <a:txBody>
                    <a:bodyPr/>
                    <a:lstStyle/>
                    <a:p>
                      <a:pPr algn="r"/>
                      <a:r>
                        <a:rPr kumimoji="1" lang="ja-JP" altLang="en-US" sz="2000" dirty="0" smtClean="0"/>
                        <a:t>＋５</a:t>
                      </a:r>
                      <a:endParaRPr kumimoji="1" lang="ja-JP" altLang="en-US" sz="2000" dirty="0"/>
                    </a:p>
                  </a:txBody>
                  <a:tcPr/>
                </a:tc>
              </a:tr>
              <a:tr h="370840">
                <a:tc>
                  <a:txBody>
                    <a:bodyPr/>
                    <a:lstStyle/>
                    <a:p>
                      <a:r>
                        <a:rPr kumimoji="1" lang="ja-JP" altLang="en-US" sz="2000" dirty="0" smtClean="0"/>
                        <a:t>処遇改善加算</a:t>
                      </a:r>
                      <a:r>
                        <a:rPr kumimoji="1" lang="en-US" altLang="ja-JP" sz="2000" dirty="0" smtClean="0"/>
                        <a:t>Ⅰ</a:t>
                      </a:r>
                      <a:r>
                        <a:rPr kumimoji="1" lang="ja-JP" altLang="en-US" sz="2000" dirty="0" smtClean="0"/>
                        <a:t>（個別機能訓練加算をとらない場合）</a:t>
                      </a:r>
                      <a:endParaRPr kumimoji="1" lang="ja-JP" altLang="en-US" sz="2000" dirty="0"/>
                    </a:p>
                  </a:txBody>
                  <a:tcPr/>
                </a:tc>
                <a:tc>
                  <a:txBody>
                    <a:bodyPr/>
                    <a:lstStyle/>
                    <a:p>
                      <a:pPr algn="r"/>
                      <a:r>
                        <a:rPr kumimoji="1" lang="ja-JP" altLang="en-US" sz="2000" dirty="0" smtClean="0"/>
                        <a:t>３３</a:t>
                      </a:r>
                      <a:endParaRPr kumimoji="1" lang="ja-JP" altLang="en-US" sz="2000" dirty="0"/>
                    </a:p>
                  </a:txBody>
                  <a:tcPr/>
                </a:tc>
                <a:tc>
                  <a:txBody>
                    <a:bodyPr/>
                    <a:lstStyle/>
                    <a:p>
                      <a:pPr algn="r"/>
                      <a:r>
                        <a:rPr kumimoji="1" lang="ja-JP" altLang="en-US" sz="2000" dirty="0" smtClean="0"/>
                        <a:t>５７</a:t>
                      </a:r>
                      <a:endParaRPr kumimoji="1" lang="ja-JP" altLang="en-US" sz="2000" dirty="0"/>
                    </a:p>
                  </a:txBody>
                  <a:tcPr/>
                </a:tc>
                <a:tc>
                  <a:txBody>
                    <a:bodyPr/>
                    <a:lstStyle/>
                    <a:p>
                      <a:pPr algn="r"/>
                      <a:r>
                        <a:rPr kumimoji="1" lang="ja-JP" altLang="en-US" sz="2000" dirty="0" smtClean="0"/>
                        <a:t>＋２４</a:t>
                      </a: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a:r>
                        <a:rPr kumimoji="1" lang="ja-JP" altLang="en-US" sz="2000" dirty="0" smtClean="0"/>
                        <a:t>１０４６</a:t>
                      </a:r>
                      <a:endParaRPr kumimoji="1" lang="ja-JP" altLang="en-US" sz="2000" dirty="0"/>
                    </a:p>
                  </a:txBody>
                  <a:tcPr/>
                </a:tc>
                <a:tc>
                  <a:txBody>
                    <a:bodyPr/>
                    <a:lstStyle/>
                    <a:p>
                      <a:pPr algn="r"/>
                      <a:r>
                        <a:rPr kumimoji="1" lang="ja-JP" altLang="en-US" sz="2000" dirty="0" smtClean="0"/>
                        <a:t>１０１９</a:t>
                      </a:r>
                      <a:endParaRPr kumimoji="1" lang="ja-JP" altLang="en-US" sz="2000" dirty="0"/>
                    </a:p>
                  </a:txBody>
                  <a:tcPr/>
                </a:tc>
                <a:tc>
                  <a:txBody>
                    <a:bodyPr/>
                    <a:lstStyle/>
                    <a:p>
                      <a:pPr algn="r"/>
                      <a:r>
                        <a:rPr kumimoji="1" lang="ja-JP" altLang="en-US" sz="2000" dirty="0" smtClean="0"/>
                        <a:t>－２．６</a:t>
                      </a:r>
                      <a:r>
                        <a:rPr kumimoji="1" lang="en-US" altLang="ja-JP" sz="2000" dirty="0" smtClean="0"/>
                        <a:t>%</a:t>
                      </a:r>
                      <a:endParaRPr kumimoji="1" lang="ja-JP" altLang="en-US" sz="2000" dirty="0"/>
                    </a:p>
                  </a:txBody>
                  <a:tcPr/>
                </a:tc>
              </a:tr>
            </a:tbl>
          </a:graphicData>
        </a:graphic>
      </p:graphicFrame>
      <p:sp>
        <p:nvSpPr>
          <p:cNvPr id="5" name="テキスト ボックス 4"/>
          <p:cNvSpPr txBox="1"/>
          <p:nvPr/>
        </p:nvSpPr>
        <p:spPr>
          <a:xfrm>
            <a:off x="685800" y="6465128"/>
            <a:ext cx="7198568" cy="369332"/>
          </a:xfrm>
          <a:prstGeom prst="rect">
            <a:avLst/>
          </a:prstGeom>
          <a:noFill/>
        </p:spPr>
        <p:txBody>
          <a:bodyPr wrap="square" rtlCol="0">
            <a:spAutoFit/>
          </a:bodyPr>
          <a:lstStyle/>
          <a:p>
            <a:r>
              <a:rPr kumimoji="1" lang="ja-JP" altLang="en-US" u="sng" dirty="0" smtClean="0">
                <a:solidFill>
                  <a:srgbClr val="FF0000"/>
                </a:solidFill>
              </a:rPr>
              <a:t>新たな加算をとらなければ減収減益！</a:t>
            </a:r>
            <a:endParaRPr kumimoji="1" lang="ja-JP" altLang="en-US" u="sng" dirty="0">
              <a:solidFill>
                <a:srgbClr val="FF0000"/>
              </a:solidFill>
            </a:endParaRPr>
          </a:p>
        </p:txBody>
      </p:sp>
    </p:spTree>
    <p:extLst>
      <p:ext uri="{BB962C8B-B14F-4D97-AF65-F5344CB8AC3E}">
        <p14:creationId xmlns:p14="http://schemas.microsoft.com/office/powerpoint/2010/main" val="5865810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緊急短期入所に係る加算の</a:t>
            </a:r>
            <a:r>
              <a:rPr lang="ja-JP" altLang="en-US" sz="4000" dirty="0" smtClean="0"/>
              <a:t>見直し</a:t>
            </a:r>
            <a:endParaRPr kumimoji="1" lang="ja-JP" altLang="en-US" sz="4000" dirty="0"/>
          </a:p>
        </p:txBody>
      </p:sp>
      <p:sp>
        <p:nvSpPr>
          <p:cNvPr id="3" name="コンテンツ プレースホルダー 2"/>
          <p:cNvSpPr>
            <a:spLocks noGrp="1"/>
          </p:cNvSpPr>
          <p:nvPr>
            <p:ph idx="1"/>
          </p:nvPr>
        </p:nvSpPr>
        <p:spPr/>
        <p:txBody>
          <a:bodyPr/>
          <a:lstStyle/>
          <a:p>
            <a:r>
              <a:rPr lang="ja-JP" altLang="en-US" sz="2400" dirty="0" smtClean="0"/>
              <a:t>短期</a:t>
            </a:r>
            <a:r>
              <a:rPr lang="ja-JP" altLang="en-US" sz="2400" dirty="0"/>
              <a:t>入所生活介護において、緊急時の円滑な受入れが促進されるよう、緊急</a:t>
            </a:r>
            <a:r>
              <a:rPr lang="ja-JP" altLang="en-US" sz="2400" dirty="0" smtClean="0"/>
              <a:t>短期入所</a:t>
            </a:r>
            <a:r>
              <a:rPr lang="ja-JP" altLang="en-US" sz="2400" dirty="0"/>
              <a:t>に係る加算を見直し、空床確保の体制を評価する緊急短期入所体制確保加算</a:t>
            </a:r>
            <a:r>
              <a:rPr lang="ja-JP" altLang="en-US" sz="2400" dirty="0" smtClean="0"/>
              <a:t>について</a:t>
            </a:r>
            <a:r>
              <a:rPr lang="ja-JP" altLang="en-US" sz="2400" dirty="0"/>
              <a:t>は、廃止する。</a:t>
            </a:r>
          </a:p>
          <a:p>
            <a:r>
              <a:rPr lang="ja-JP" altLang="en-US" sz="2400" dirty="0"/>
              <a:t>一方、居宅サービス計画において計画的に行うこととなっていない短期入所</a:t>
            </a:r>
            <a:r>
              <a:rPr lang="ja-JP" altLang="en-US" sz="2400" dirty="0" smtClean="0"/>
              <a:t>生活介護</a:t>
            </a:r>
            <a:r>
              <a:rPr lang="ja-JP" altLang="en-US" sz="2400" dirty="0"/>
              <a:t>を緊急的に行う場合を評価する緊急短期入所受入加算については、要件を</a:t>
            </a:r>
            <a:r>
              <a:rPr lang="ja-JP" altLang="en-US" sz="2400" dirty="0" smtClean="0"/>
              <a:t>緩和する</a:t>
            </a:r>
            <a:r>
              <a:rPr lang="ja-JP" altLang="en-US" sz="2400" dirty="0"/>
              <a:t>とともに充実を図る。</a:t>
            </a:r>
          </a:p>
          <a:p>
            <a:r>
              <a:rPr lang="ja-JP" altLang="en-US" sz="2400" dirty="0"/>
              <a:t>緊急短期入所体制確保加算 </a:t>
            </a:r>
            <a:r>
              <a:rPr lang="en-US" altLang="ja-JP" sz="2400" dirty="0"/>
              <a:t>40 </a:t>
            </a:r>
            <a:r>
              <a:rPr lang="ja-JP" altLang="en-US" sz="2400" dirty="0"/>
              <a:t>単位／日 ⇒ 廃止</a:t>
            </a:r>
          </a:p>
          <a:p>
            <a:r>
              <a:rPr lang="ja-JP" altLang="en-US" sz="2400" dirty="0"/>
              <a:t>緊急短期入所受入加算 </a:t>
            </a:r>
            <a:r>
              <a:rPr lang="en-US" altLang="ja-JP" sz="2400" dirty="0"/>
              <a:t>60 </a:t>
            </a:r>
            <a:r>
              <a:rPr lang="ja-JP" altLang="en-US" sz="2400" dirty="0"/>
              <a:t>単位／日 ⇒ </a:t>
            </a:r>
            <a:r>
              <a:rPr lang="en-US" altLang="ja-JP" sz="2400" dirty="0"/>
              <a:t>90 </a:t>
            </a:r>
            <a:r>
              <a:rPr lang="ja-JP" altLang="en-US" sz="2400" dirty="0"/>
              <a:t>単位／日</a:t>
            </a:r>
            <a:endParaRPr kumimoji="1" lang="ja-JP" altLang="en-US" sz="2400" dirty="0"/>
          </a:p>
        </p:txBody>
      </p:sp>
    </p:spTree>
    <p:extLst>
      <p:ext uri="{BB962C8B-B14F-4D97-AF65-F5344CB8AC3E}">
        <p14:creationId xmlns:p14="http://schemas.microsoft.com/office/powerpoint/2010/main" val="5525841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緊急短期入所受入加算</a:t>
            </a:r>
            <a:endParaRPr kumimoji="1" lang="ja-JP" altLang="en-US" dirty="0"/>
          </a:p>
        </p:txBody>
      </p:sp>
      <p:sp>
        <p:nvSpPr>
          <p:cNvPr id="3" name="コンテンツ プレースホルダー 2"/>
          <p:cNvSpPr>
            <a:spLocks noGrp="1"/>
          </p:cNvSpPr>
          <p:nvPr>
            <p:ph idx="1"/>
          </p:nvPr>
        </p:nvSpPr>
        <p:spPr>
          <a:xfrm>
            <a:off x="0" y="1196752"/>
            <a:ext cx="9144000" cy="4899248"/>
          </a:xfrm>
        </p:spPr>
        <p:txBody>
          <a:bodyPr/>
          <a:lstStyle/>
          <a:p>
            <a:r>
              <a:rPr lang="en-US" altLang="ja-JP" dirty="0" smtClean="0"/>
              <a:t> </a:t>
            </a:r>
            <a:r>
              <a:rPr lang="ja-JP" altLang="en-US" dirty="0"/>
              <a:t>別に厚生労働大臣が定める者に対し、居宅サービス計画に</a:t>
            </a:r>
            <a:r>
              <a:rPr lang="ja-JP" altLang="en-US" dirty="0" smtClean="0"/>
              <a:t>おい</a:t>
            </a:r>
            <a:r>
              <a:rPr lang="ja-JP" altLang="en-US" dirty="0"/>
              <a:t>て</a:t>
            </a:r>
            <a:r>
              <a:rPr lang="ja-JP" altLang="en-US" u="sng" dirty="0">
                <a:solidFill>
                  <a:srgbClr val="FF0000"/>
                </a:solidFill>
              </a:rPr>
              <a:t>計画的に行うこととなっていない指定短期入所生活介護を</a:t>
            </a:r>
            <a:r>
              <a:rPr lang="ja-JP" altLang="en-US" u="sng" dirty="0" smtClean="0">
                <a:solidFill>
                  <a:srgbClr val="FF0000"/>
                </a:solidFill>
              </a:rPr>
              <a:t>緊急</a:t>
            </a:r>
            <a:r>
              <a:rPr lang="ja-JP" altLang="en-US" u="sng" dirty="0">
                <a:solidFill>
                  <a:srgbClr val="FF0000"/>
                </a:solidFill>
              </a:rPr>
              <a:t>に行った場合</a:t>
            </a:r>
            <a:r>
              <a:rPr lang="ja-JP" altLang="en-US" dirty="0"/>
              <a:t>は、緊急短期入所受入加算として当該指定短期</a:t>
            </a:r>
            <a:r>
              <a:rPr lang="ja-JP" altLang="en-US" dirty="0" smtClean="0"/>
              <a:t>入所</a:t>
            </a:r>
            <a:r>
              <a:rPr lang="ja-JP" altLang="en-US" dirty="0"/>
              <a:t>生活介護を行った日から起算して７日（利用者の日常生活上の</a:t>
            </a:r>
            <a:r>
              <a:rPr lang="ja-JP" altLang="en-US" dirty="0" smtClean="0"/>
              <a:t>世</a:t>
            </a:r>
            <a:r>
              <a:rPr lang="ja-JP" altLang="en-US" dirty="0"/>
              <a:t>話を行う家族の疾病等やむを得ない事情がある場合は、</a:t>
            </a:r>
            <a:r>
              <a:rPr lang="en-US" altLang="ja-JP" dirty="0"/>
              <a:t>14</a:t>
            </a:r>
            <a:r>
              <a:rPr lang="ja-JP" altLang="en-US" dirty="0"/>
              <a:t>日）</a:t>
            </a:r>
            <a:r>
              <a:rPr lang="ja-JP" altLang="en-US" dirty="0" smtClean="0"/>
              <a:t>を</a:t>
            </a:r>
            <a:r>
              <a:rPr lang="ja-JP" altLang="en-US" dirty="0"/>
              <a:t>限度として、１日につき</a:t>
            </a:r>
            <a:r>
              <a:rPr lang="en-US" altLang="ja-JP" dirty="0"/>
              <a:t>90</a:t>
            </a:r>
            <a:r>
              <a:rPr lang="ja-JP" altLang="en-US" dirty="0"/>
              <a:t>単位を所定単位数に加算する。ただし</a:t>
            </a:r>
            <a:r>
              <a:rPr lang="ja-JP" altLang="en-US" dirty="0" smtClean="0"/>
              <a:t>、</a:t>
            </a:r>
            <a:r>
              <a:rPr lang="ja-JP" altLang="en-US" dirty="0"/>
              <a:t>注８（認知症行動・心理症状緊急受入</a:t>
            </a:r>
            <a:r>
              <a:rPr lang="ja-JP" altLang="en-US" dirty="0" smtClean="0"/>
              <a:t>加算）を</a:t>
            </a:r>
            <a:r>
              <a:rPr lang="ja-JP" altLang="en-US" dirty="0"/>
              <a:t>算定している場合は、算定しない</a:t>
            </a:r>
            <a:r>
              <a:rPr lang="ja-JP" altLang="en-US" sz="3600" dirty="0"/>
              <a:t>。</a:t>
            </a:r>
            <a:endParaRPr kumimoji="1" lang="ja-JP" altLang="en-US" sz="3600" dirty="0"/>
          </a:p>
        </p:txBody>
      </p:sp>
    </p:spTree>
    <p:extLst>
      <p:ext uri="{BB962C8B-B14F-4D97-AF65-F5344CB8AC3E}">
        <p14:creationId xmlns:p14="http://schemas.microsoft.com/office/powerpoint/2010/main" val="1381758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緊急時における基準</a:t>
            </a:r>
            <a:r>
              <a:rPr lang="ja-JP" altLang="en-US" dirty="0" smtClean="0"/>
              <a:t>緩和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利用者</a:t>
            </a:r>
            <a:r>
              <a:rPr lang="ja-JP" altLang="en-US" dirty="0"/>
              <a:t>の状態や家族等の事情により、介護支援専門員が緊急やむを得ないと</a:t>
            </a:r>
            <a:r>
              <a:rPr lang="ja-JP" altLang="en-US" dirty="0" smtClean="0"/>
              <a:t>認めた</a:t>
            </a:r>
            <a:r>
              <a:rPr lang="ja-JP" altLang="en-US" dirty="0"/>
              <a:t>場合などの一定の条件下においては、専用の居室以外の静養室での受入れを</a:t>
            </a:r>
            <a:r>
              <a:rPr lang="ja-JP" altLang="en-US" dirty="0" smtClean="0"/>
              <a:t>可能と</a:t>
            </a:r>
            <a:r>
              <a:rPr lang="ja-JP" altLang="en-US" dirty="0"/>
              <a:t>する。</a:t>
            </a:r>
            <a:endParaRPr kumimoji="1" lang="ja-JP" altLang="en-US" dirty="0"/>
          </a:p>
        </p:txBody>
      </p:sp>
    </p:spTree>
    <p:extLst>
      <p:ext uri="{BB962C8B-B14F-4D97-AF65-F5344CB8AC3E}">
        <p14:creationId xmlns:p14="http://schemas.microsoft.com/office/powerpoint/2010/main" val="4641131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個別機能訓練加算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en-US" altLang="ja-JP" dirty="0"/>
              <a:t>ADL</a:t>
            </a:r>
            <a:r>
              <a:rPr lang="ja-JP" altLang="en-US" dirty="0"/>
              <a:t>・</a:t>
            </a:r>
            <a:r>
              <a:rPr lang="en-US" altLang="ja-JP" dirty="0"/>
              <a:t>IADL </a:t>
            </a:r>
            <a:r>
              <a:rPr lang="ja-JP" altLang="en-US" dirty="0"/>
              <a:t>の維持・向上を目的とした機能訓練を実施している事業所の評価</a:t>
            </a:r>
          </a:p>
          <a:p>
            <a:r>
              <a:rPr lang="ja-JP" altLang="en-US" dirty="0"/>
              <a:t>事業所が利用者の住まいを訪問して</a:t>
            </a:r>
            <a:r>
              <a:rPr lang="ja-JP" altLang="en-US" dirty="0" smtClean="0"/>
              <a:t>個別機能</a:t>
            </a:r>
            <a:r>
              <a:rPr lang="ja-JP" altLang="en-US" dirty="0"/>
              <a:t>訓練計画を作成した上で、専従</a:t>
            </a:r>
            <a:r>
              <a:rPr lang="ja-JP" altLang="en-US" dirty="0" smtClean="0"/>
              <a:t>として</a:t>
            </a:r>
            <a:r>
              <a:rPr lang="ja-JP" altLang="en-US" dirty="0"/>
              <a:t>配置された機能訓練指導員が、</a:t>
            </a:r>
            <a:r>
              <a:rPr lang="en-US" altLang="ja-JP" dirty="0"/>
              <a:t>ADL</a:t>
            </a:r>
            <a:r>
              <a:rPr lang="ja-JP" altLang="en-US" dirty="0"/>
              <a:t>・</a:t>
            </a:r>
            <a:r>
              <a:rPr lang="en-US" altLang="ja-JP" dirty="0"/>
              <a:t>IADL </a:t>
            </a:r>
            <a:r>
              <a:rPr lang="ja-JP" altLang="en-US" dirty="0"/>
              <a:t>の維持・向上を目的として実施</a:t>
            </a:r>
            <a:r>
              <a:rPr lang="ja-JP" altLang="en-US" dirty="0" smtClean="0"/>
              <a:t>する</a:t>
            </a:r>
            <a:r>
              <a:rPr lang="ja-JP" altLang="en-US" dirty="0"/>
              <a:t>個別の機能訓練を実施する場合には、新たな加算として評価する。</a:t>
            </a:r>
          </a:p>
          <a:p>
            <a:r>
              <a:rPr lang="zh-TW" altLang="en-US" dirty="0"/>
              <a:t>個別機能訓練加算（新規） ⇒ </a:t>
            </a:r>
            <a:r>
              <a:rPr lang="en-US" altLang="zh-TW" dirty="0"/>
              <a:t>56 </a:t>
            </a:r>
            <a:r>
              <a:rPr lang="zh-TW" altLang="en-US" dirty="0"/>
              <a:t>単位／日</a:t>
            </a:r>
            <a:endParaRPr kumimoji="1" lang="ja-JP" altLang="en-US" dirty="0"/>
          </a:p>
        </p:txBody>
      </p:sp>
    </p:spTree>
    <p:extLst>
      <p:ext uri="{BB962C8B-B14F-4D97-AF65-F5344CB8AC3E}">
        <p14:creationId xmlns:p14="http://schemas.microsoft.com/office/powerpoint/2010/main" val="32427249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個別機能訓練加算の算定要件</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pPr marL="0" indent="0">
              <a:buNone/>
            </a:pPr>
            <a:r>
              <a:rPr lang="ja-JP" altLang="en-US" sz="2400" dirty="0" smtClean="0"/>
              <a:t> 次</a:t>
            </a:r>
            <a:r>
              <a:rPr lang="ja-JP" altLang="en-US" sz="2400" dirty="0"/>
              <a:t>に掲げる基準のいずれにも適合すること。</a:t>
            </a:r>
          </a:p>
          <a:p>
            <a:r>
              <a:rPr lang="ja-JP" altLang="en-US" sz="2400" dirty="0"/>
              <a:t>⑴ 専ら機能訓練指導員の職務に従事する理学療法士等を一名</a:t>
            </a:r>
            <a:r>
              <a:rPr lang="ja-JP" altLang="en-US" sz="2400" dirty="0" smtClean="0"/>
              <a:t>以上配置</a:t>
            </a:r>
            <a:r>
              <a:rPr lang="ja-JP" altLang="en-US" sz="2400" dirty="0"/>
              <a:t>していること。</a:t>
            </a:r>
          </a:p>
          <a:p>
            <a:r>
              <a:rPr lang="ja-JP" altLang="en-US" sz="2400" dirty="0"/>
              <a:t>⑵ 機能訓練指導員等が共同して、利用者の生活機能向上に</a:t>
            </a:r>
            <a:r>
              <a:rPr lang="ja-JP" altLang="en-US" sz="2400" dirty="0" smtClean="0"/>
              <a:t>資するよう</a:t>
            </a:r>
            <a:r>
              <a:rPr lang="ja-JP" altLang="en-US" sz="2400" dirty="0"/>
              <a:t>利用者ごとの心身の状況を重視した個別機能訓練計画を</a:t>
            </a:r>
            <a:r>
              <a:rPr lang="ja-JP" altLang="en-US" sz="2400" dirty="0" smtClean="0"/>
              <a:t>作成して</a:t>
            </a:r>
            <a:r>
              <a:rPr lang="ja-JP" altLang="en-US" sz="2400" dirty="0"/>
              <a:t>いること。</a:t>
            </a:r>
          </a:p>
          <a:p>
            <a:r>
              <a:rPr lang="ja-JP" altLang="en-US" sz="2400" dirty="0"/>
              <a:t>⑶ 個別機能訓練計画に基づき、利用者の生活機能向上を目的と</a:t>
            </a:r>
            <a:r>
              <a:rPr lang="ja-JP" altLang="en-US" sz="2400" dirty="0" smtClean="0"/>
              <a:t>する</a:t>
            </a:r>
            <a:r>
              <a:rPr lang="ja-JP" altLang="en-US" sz="2400" dirty="0"/>
              <a:t>機能訓練の項目を準備し、理学療法士等が、利用者の心身の</a:t>
            </a:r>
            <a:r>
              <a:rPr lang="ja-JP" altLang="en-US" sz="2400" dirty="0" smtClean="0"/>
              <a:t>状況</a:t>
            </a:r>
            <a:r>
              <a:rPr lang="ja-JP" altLang="en-US" sz="2400" dirty="0"/>
              <a:t>に応じた機能訓練を適切に提供していること。</a:t>
            </a:r>
          </a:p>
          <a:p>
            <a:r>
              <a:rPr lang="ja-JP" altLang="en-US" sz="2400" dirty="0"/>
              <a:t>⑷ 機能訓練指導員等が利用者の居宅を訪問した上で、個別機能</a:t>
            </a:r>
            <a:r>
              <a:rPr lang="ja-JP" altLang="en-US" sz="2400" dirty="0" smtClean="0"/>
              <a:t>訓練</a:t>
            </a:r>
            <a:r>
              <a:rPr lang="ja-JP" altLang="en-US" sz="2400" dirty="0"/>
              <a:t>計画を作成し、その後三月ごとに一回以上、利用者の居宅を</a:t>
            </a:r>
            <a:r>
              <a:rPr lang="ja-JP" altLang="en-US" sz="2400" dirty="0" smtClean="0"/>
              <a:t>訪問</a:t>
            </a:r>
            <a:r>
              <a:rPr lang="ja-JP" altLang="en-US" sz="2400" dirty="0"/>
              <a:t>した上で、当該利用者又はその家族に対して、機能訓練の</a:t>
            </a:r>
            <a:r>
              <a:rPr lang="ja-JP" altLang="en-US" sz="2400" dirty="0" smtClean="0"/>
              <a:t>内容と</a:t>
            </a:r>
            <a:r>
              <a:rPr lang="ja-JP" altLang="en-US" sz="2400" dirty="0"/>
              <a:t>個別機能訓練計画</a:t>
            </a:r>
            <a:r>
              <a:rPr lang="ja-JP" altLang="en-US" sz="2400" dirty="0" smtClean="0"/>
              <a:t>の</a:t>
            </a:r>
            <a:r>
              <a:rPr lang="ja-JP" altLang="en-US" sz="2400" dirty="0"/>
              <a:t>進捗状況等を説明し、訓練内容の見直し</a:t>
            </a:r>
            <a:r>
              <a:rPr lang="ja-JP" altLang="en-US" sz="2400" dirty="0" smtClean="0"/>
              <a:t>等を</a:t>
            </a:r>
            <a:r>
              <a:rPr lang="ja-JP" altLang="en-US" sz="2400" dirty="0"/>
              <a:t>行っていること。</a:t>
            </a:r>
            <a:endParaRPr kumimoji="1" lang="ja-JP" altLang="en-US" sz="2400" dirty="0"/>
          </a:p>
        </p:txBody>
      </p:sp>
    </p:spTree>
    <p:extLst>
      <p:ext uri="{BB962C8B-B14F-4D97-AF65-F5344CB8AC3E}">
        <p14:creationId xmlns:p14="http://schemas.microsoft.com/office/powerpoint/2010/main" val="31925371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個別機能訓練体制加算を算定しているのであれば、頑張れば算定可能！</a:t>
            </a:r>
            <a:endParaRPr kumimoji="1" lang="ja-JP" altLang="en-US" dirty="0"/>
          </a:p>
        </p:txBody>
      </p:sp>
    </p:spTree>
    <p:extLst>
      <p:ext uri="{BB962C8B-B14F-4D97-AF65-F5344CB8AC3E}">
        <p14:creationId xmlns:p14="http://schemas.microsoft.com/office/powerpoint/2010/main" val="11062868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医療連携強化加算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重度者への対応の強化</a:t>
            </a:r>
          </a:p>
          <a:p>
            <a:r>
              <a:rPr lang="ja-JP" altLang="en-US" dirty="0"/>
              <a:t>重度者の増加に対応するため、急変の予測や早期発見等のために看護職員に</a:t>
            </a:r>
            <a:r>
              <a:rPr lang="ja-JP" altLang="en-US" dirty="0" smtClean="0"/>
              <a:t>よる定期的</a:t>
            </a:r>
            <a:r>
              <a:rPr lang="ja-JP" altLang="en-US" dirty="0"/>
              <a:t>な巡視や、主治の医師と連絡が取れない等の場合における対応に係る</a:t>
            </a:r>
            <a:r>
              <a:rPr lang="ja-JP" altLang="en-US" dirty="0" smtClean="0"/>
              <a:t>取決めを</a:t>
            </a:r>
            <a:r>
              <a:rPr lang="ja-JP" altLang="en-US" dirty="0"/>
              <a:t>事前に行うなどの要件を満たし、実際に重度な利用者を受け入れた場合には、</a:t>
            </a:r>
            <a:r>
              <a:rPr lang="ja-JP" altLang="en-US" dirty="0" smtClean="0"/>
              <a:t>新た</a:t>
            </a:r>
            <a:r>
              <a:rPr lang="ja-JP" altLang="en-US" dirty="0"/>
              <a:t>な加算として評価する。</a:t>
            </a:r>
          </a:p>
          <a:p>
            <a:r>
              <a:rPr lang="zh-TW" altLang="en-US" dirty="0"/>
              <a:t>医療連携強化加算（新規） ⇒ </a:t>
            </a:r>
            <a:r>
              <a:rPr lang="en-US" altLang="zh-TW" dirty="0"/>
              <a:t>58 </a:t>
            </a:r>
            <a:r>
              <a:rPr lang="zh-TW" altLang="en-US" dirty="0"/>
              <a:t>単位／日</a:t>
            </a:r>
            <a:endParaRPr kumimoji="1" lang="ja-JP" altLang="en-US" dirty="0"/>
          </a:p>
        </p:txBody>
      </p:sp>
    </p:spTree>
    <p:extLst>
      <p:ext uri="{BB962C8B-B14F-4D97-AF65-F5344CB8AC3E}">
        <p14:creationId xmlns:p14="http://schemas.microsoft.com/office/powerpoint/2010/main" val="22405396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医療連携強化</a:t>
            </a:r>
            <a:r>
              <a:rPr lang="zh-TW" altLang="en-US" dirty="0" smtClean="0"/>
              <a:t>加算</a:t>
            </a:r>
            <a:r>
              <a:rPr lang="ja-JP" altLang="en-US" dirty="0" smtClean="0"/>
              <a:t>の算定要件</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pPr marL="0" indent="0">
              <a:buNone/>
            </a:pPr>
            <a:r>
              <a:rPr lang="ja-JP" altLang="en-US" sz="1800" dirty="0" smtClean="0"/>
              <a:t> （</a:t>
            </a:r>
            <a:r>
              <a:rPr lang="ja-JP" altLang="en-US" sz="1800" dirty="0"/>
              <a:t>事業所要件）</a:t>
            </a:r>
          </a:p>
          <a:p>
            <a:pPr marL="0" indent="0">
              <a:buNone/>
            </a:pPr>
            <a:r>
              <a:rPr lang="ja-JP" altLang="en-US" sz="1800" dirty="0" smtClean="0"/>
              <a:t>   以下</a:t>
            </a:r>
            <a:r>
              <a:rPr lang="ja-JP" altLang="en-US" sz="1800" dirty="0"/>
              <a:t>のいずれにも適合すること。</a:t>
            </a:r>
          </a:p>
          <a:p>
            <a:r>
              <a:rPr lang="ja-JP" altLang="en-US" sz="1800" dirty="0" smtClean="0"/>
              <a:t>看護</a:t>
            </a:r>
            <a:r>
              <a:rPr lang="ja-JP" altLang="en-US" sz="1800" dirty="0"/>
              <a:t>体制加算（</a:t>
            </a:r>
            <a:r>
              <a:rPr lang="en-US" altLang="ja-JP" sz="1800" dirty="0"/>
              <a:t>Ⅱ</a:t>
            </a:r>
            <a:r>
              <a:rPr lang="ja-JP" altLang="en-US" sz="1800" dirty="0"/>
              <a:t>）を算定していること。</a:t>
            </a:r>
          </a:p>
          <a:p>
            <a:r>
              <a:rPr lang="ja-JP" altLang="en-US" sz="1800" dirty="0" smtClean="0"/>
              <a:t>急変</a:t>
            </a:r>
            <a:r>
              <a:rPr lang="ja-JP" altLang="en-US" sz="1800" dirty="0"/>
              <a:t>の予測や早期発見等のため、看護職員による定期的な巡視を行っていること</a:t>
            </a:r>
          </a:p>
          <a:p>
            <a:r>
              <a:rPr lang="ja-JP" altLang="en-US" sz="1800" dirty="0" smtClean="0"/>
              <a:t>主</a:t>
            </a:r>
            <a:r>
              <a:rPr lang="ja-JP" altLang="en-US" sz="1800" dirty="0"/>
              <a:t>治の医師と連絡が取れない等の場合に備えて、あらかじめ協力医療機関を定め、</a:t>
            </a:r>
          </a:p>
          <a:p>
            <a:r>
              <a:rPr lang="ja-JP" altLang="en-US" sz="1800" dirty="0"/>
              <a:t>緊急やむを得ない場合の対応に係る取り決めを行っていること。</a:t>
            </a:r>
          </a:p>
          <a:p>
            <a:r>
              <a:rPr lang="ja-JP" altLang="en-US" sz="1800" dirty="0" smtClean="0"/>
              <a:t>急変</a:t>
            </a:r>
            <a:r>
              <a:rPr lang="ja-JP" altLang="en-US" sz="1800" dirty="0"/>
              <a:t>時の医療提供の方針について、利用者から合意を得ていること。</a:t>
            </a:r>
          </a:p>
          <a:p>
            <a:pPr marL="0" indent="0">
              <a:buNone/>
            </a:pPr>
            <a:r>
              <a:rPr lang="ja-JP" altLang="en-US" sz="1800" dirty="0" smtClean="0"/>
              <a:t> （</a:t>
            </a:r>
            <a:r>
              <a:rPr lang="ja-JP" altLang="en-US" sz="1800" dirty="0"/>
              <a:t>利用者要件）</a:t>
            </a:r>
          </a:p>
          <a:p>
            <a:pPr marL="0" indent="0">
              <a:buNone/>
            </a:pPr>
            <a:r>
              <a:rPr lang="ja-JP" altLang="en-US" sz="1800" dirty="0" smtClean="0"/>
              <a:t>   以下</a:t>
            </a:r>
            <a:r>
              <a:rPr lang="ja-JP" altLang="en-US" sz="1800" dirty="0"/>
              <a:t>のいずれかの状態であること。</a:t>
            </a:r>
          </a:p>
          <a:p>
            <a:r>
              <a:rPr lang="ja-JP" altLang="en-US" sz="1800" dirty="0" smtClean="0"/>
              <a:t>喀痰</a:t>
            </a:r>
            <a:r>
              <a:rPr lang="ja-JP" altLang="en-US" sz="1800" dirty="0"/>
              <a:t>吸引を実施している状態。</a:t>
            </a:r>
          </a:p>
          <a:p>
            <a:r>
              <a:rPr lang="ja-JP" altLang="en-US" sz="1800" dirty="0" smtClean="0"/>
              <a:t>呼吸</a:t>
            </a:r>
            <a:r>
              <a:rPr lang="ja-JP" altLang="en-US" sz="1800" dirty="0"/>
              <a:t>障害等により人工呼吸器を使用している状態。</a:t>
            </a:r>
          </a:p>
          <a:p>
            <a:r>
              <a:rPr lang="ja-JP" altLang="en-US" sz="1800" dirty="0" smtClean="0"/>
              <a:t>中心</a:t>
            </a:r>
            <a:r>
              <a:rPr lang="ja-JP" altLang="en-US" sz="1800" dirty="0"/>
              <a:t>静脈注射を実施している状態。</a:t>
            </a:r>
          </a:p>
          <a:p>
            <a:r>
              <a:rPr lang="ja-JP" altLang="en-US" sz="1800" dirty="0" smtClean="0"/>
              <a:t>人工</a:t>
            </a:r>
            <a:r>
              <a:rPr lang="ja-JP" altLang="en-US" sz="1800" dirty="0"/>
              <a:t>腎臓を実施している状態。</a:t>
            </a:r>
          </a:p>
          <a:p>
            <a:r>
              <a:rPr lang="ja-JP" altLang="en-US" sz="1800" dirty="0" smtClean="0"/>
              <a:t>重篤</a:t>
            </a:r>
            <a:r>
              <a:rPr lang="ja-JP" altLang="en-US" sz="1800" dirty="0"/>
              <a:t>な心機能障害、呼吸障害等により常時モニター測定を実施している状態。</a:t>
            </a:r>
          </a:p>
          <a:p>
            <a:r>
              <a:rPr lang="ja-JP" altLang="en-US" sz="1800" dirty="0" smtClean="0"/>
              <a:t>人工</a:t>
            </a:r>
            <a:r>
              <a:rPr lang="ja-JP" altLang="en-US" sz="1800" dirty="0"/>
              <a:t>膀胱又は人工肛門の処置を実施している状態。</a:t>
            </a:r>
          </a:p>
          <a:p>
            <a:r>
              <a:rPr lang="ja-JP" altLang="en-US" sz="1800" dirty="0" smtClean="0"/>
              <a:t>経</a:t>
            </a:r>
            <a:r>
              <a:rPr lang="ja-JP" altLang="en-US" sz="1800" dirty="0"/>
              <a:t>鼻胃管や胃瘻等の経腸栄養が行われている状態。</a:t>
            </a:r>
          </a:p>
          <a:p>
            <a:r>
              <a:rPr lang="ja-JP" altLang="en-US" sz="1800" dirty="0" smtClean="0"/>
              <a:t>褥</a:t>
            </a:r>
            <a:r>
              <a:rPr lang="ja-JP" altLang="en-US" sz="1800" dirty="0"/>
              <a:t>瘡に対する治療を実施している状態。</a:t>
            </a:r>
          </a:p>
          <a:p>
            <a:r>
              <a:rPr lang="ja-JP" altLang="en-US" sz="1800" dirty="0" smtClean="0"/>
              <a:t>気管</a:t>
            </a:r>
            <a:r>
              <a:rPr lang="ja-JP" altLang="en-US" sz="1800" dirty="0"/>
              <a:t>切開が行われている状態。</a:t>
            </a:r>
            <a:endParaRPr kumimoji="1" lang="ja-JP" altLang="en-US" sz="1800" dirty="0"/>
          </a:p>
        </p:txBody>
      </p:sp>
    </p:spTree>
    <p:extLst>
      <p:ext uri="{BB962C8B-B14F-4D97-AF65-F5344CB8AC3E}">
        <p14:creationId xmlns:p14="http://schemas.microsoft.com/office/powerpoint/2010/main" val="3879574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ユニット型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43579045"/>
              </p:ext>
            </p:extLst>
          </p:nvPr>
        </p:nvGraphicFramePr>
        <p:xfrm>
          <a:off x="0" y="1268760"/>
          <a:ext cx="9144000" cy="5029200"/>
        </p:xfrm>
        <a:graphic>
          <a:graphicData uri="http://schemas.openxmlformats.org/drawingml/2006/table">
            <a:tbl>
              <a:tblPr firstRow="1" bandRow="1">
                <a:tableStyleId>{5C22544A-7EE6-4342-B048-85BDC9FD1C3A}</a:tableStyleId>
              </a:tblPr>
              <a:tblGrid>
                <a:gridCol w="4334391"/>
                <a:gridCol w="1429816"/>
                <a:gridCol w="1429816"/>
                <a:gridCol w="1949977"/>
              </a:tblGrid>
              <a:tr h="370840">
                <a:tc>
                  <a:txBody>
                    <a:bodyPr/>
                    <a:lstStyle/>
                    <a:p>
                      <a:pPr algn="ctr"/>
                      <a:r>
                        <a:rPr kumimoji="1" lang="ja-JP" altLang="en-US" sz="2400" dirty="0" smtClean="0"/>
                        <a:t>加算</a:t>
                      </a:r>
                      <a:endParaRPr kumimoji="1" lang="ja-JP" altLang="en-US" sz="2400" dirty="0"/>
                    </a:p>
                  </a:txBody>
                  <a:tcPr/>
                </a:tc>
                <a:tc>
                  <a:txBody>
                    <a:bodyPr/>
                    <a:lstStyle/>
                    <a:p>
                      <a:pPr algn="ctr"/>
                      <a:r>
                        <a:rPr kumimoji="1" lang="ja-JP" altLang="en-US" sz="2400" dirty="0" smtClean="0"/>
                        <a:t>現行</a:t>
                      </a:r>
                      <a:endParaRPr kumimoji="1" lang="ja-JP" altLang="en-US" sz="2400" dirty="0"/>
                    </a:p>
                  </a:txBody>
                  <a:tcPr/>
                </a:tc>
                <a:tc>
                  <a:txBody>
                    <a:bodyPr/>
                    <a:lstStyle/>
                    <a:p>
                      <a:pPr algn="ctr"/>
                      <a:r>
                        <a:rPr kumimoji="1" lang="ja-JP" altLang="en-US" sz="2400" dirty="0" smtClean="0"/>
                        <a:t>改訂</a:t>
                      </a:r>
                      <a:endParaRPr kumimoji="1" lang="ja-JP" altLang="en-US" sz="2400" dirty="0"/>
                    </a:p>
                  </a:txBody>
                  <a:tcPr/>
                </a:tc>
                <a:tc>
                  <a:txBody>
                    <a:bodyPr/>
                    <a:lstStyle/>
                    <a:p>
                      <a:pPr algn="ctr"/>
                      <a:r>
                        <a:rPr kumimoji="1" lang="ja-JP" altLang="en-US" sz="2400" dirty="0" smtClean="0"/>
                        <a:t>差異</a:t>
                      </a:r>
                      <a:endParaRPr kumimoji="1" lang="ja-JP" altLang="en-US" sz="2400" dirty="0"/>
                    </a:p>
                  </a:txBody>
                  <a:tcPr/>
                </a:tc>
              </a:tr>
              <a:tr h="370840">
                <a:tc>
                  <a:txBody>
                    <a:bodyPr/>
                    <a:lstStyle/>
                    <a:p>
                      <a:r>
                        <a:rPr kumimoji="1" lang="ja-JP" altLang="en-US" sz="2400" dirty="0" smtClean="0"/>
                        <a:t>基本サービス費</a:t>
                      </a:r>
                      <a:endParaRPr kumimoji="1" lang="ja-JP" altLang="en-US" sz="2400" dirty="0"/>
                    </a:p>
                  </a:txBody>
                  <a:tcPr/>
                </a:tc>
                <a:tc>
                  <a:txBody>
                    <a:bodyPr/>
                    <a:lstStyle/>
                    <a:p>
                      <a:pPr algn="r"/>
                      <a:r>
                        <a:rPr kumimoji="1" lang="ja-JP" altLang="en-US" sz="2400" dirty="0" smtClean="0"/>
                        <a:t>９４７</a:t>
                      </a:r>
                      <a:endParaRPr kumimoji="1" lang="en-US" altLang="ja-JP" sz="2400" dirty="0" smtClean="0"/>
                    </a:p>
                  </a:txBody>
                  <a:tcPr/>
                </a:tc>
                <a:tc>
                  <a:txBody>
                    <a:bodyPr/>
                    <a:lstStyle/>
                    <a:p>
                      <a:pPr algn="r"/>
                      <a:r>
                        <a:rPr kumimoji="1" lang="ja-JP" altLang="en-US" sz="2400" dirty="0" smtClean="0"/>
                        <a:t>８９４</a:t>
                      </a:r>
                      <a:endParaRPr kumimoji="1" lang="ja-JP" altLang="en-US" sz="2400" dirty="0"/>
                    </a:p>
                  </a:txBody>
                  <a:tcPr/>
                </a:tc>
                <a:tc>
                  <a:txBody>
                    <a:bodyPr/>
                    <a:lstStyle/>
                    <a:p>
                      <a:pPr algn="r"/>
                      <a:r>
                        <a:rPr kumimoji="1" lang="ja-JP" altLang="en-US" sz="2400" dirty="0" smtClean="0"/>
                        <a:t>－５３</a:t>
                      </a:r>
                      <a:endParaRPr kumimoji="1" lang="ja-JP" altLang="en-US" sz="2400" dirty="0"/>
                    </a:p>
                  </a:txBody>
                  <a:tcPr/>
                </a:tc>
              </a:tr>
              <a:tr h="370840">
                <a:tc>
                  <a:txBody>
                    <a:bodyPr/>
                    <a:lstStyle/>
                    <a:p>
                      <a:r>
                        <a:rPr kumimoji="1" lang="ja-JP" altLang="en-US" sz="2400" dirty="0" smtClean="0"/>
                        <a:t>栄養マネジメント加算</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夜勤配置体制加算</a:t>
                      </a:r>
                      <a:endParaRPr kumimoji="1" lang="ja-JP" altLang="en-US" sz="2400" dirty="0"/>
                    </a:p>
                  </a:txBody>
                  <a:tcPr/>
                </a:tc>
                <a:tc>
                  <a:txBody>
                    <a:bodyPr/>
                    <a:lstStyle/>
                    <a:p>
                      <a:pPr algn="r"/>
                      <a:r>
                        <a:rPr kumimoji="1" lang="ja-JP" altLang="en-US" sz="2400" dirty="0" smtClean="0"/>
                        <a:t>２７</a:t>
                      </a:r>
                      <a:endParaRPr kumimoji="1" lang="ja-JP" altLang="en-US" sz="2400" dirty="0"/>
                    </a:p>
                  </a:txBody>
                  <a:tcPr/>
                </a:tc>
                <a:tc>
                  <a:txBody>
                    <a:bodyPr/>
                    <a:lstStyle/>
                    <a:p>
                      <a:pPr algn="r"/>
                      <a:r>
                        <a:rPr kumimoji="1" lang="ja-JP" altLang="en-US" sz="2400" dirty="0" smtClean="0"/>
                        <a:t>２７</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看護体制加算</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個別機能訓練加算</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日常生活継続支援加算</a:t>
                      </a:r>
                      <a:endParaRPr kumimoji="1" lang="ja-JP" altLang="en-US" sz="2400" dirty="0"/>
                    </a:p>
                  </a:txBody>
                  <a:tcPr/>
                </a:tc>
                <a:tc>
                  <a:txBody>
                    <a:bodyPr/>
                    <a:lstStyle/>
                    <a:p>
                      <a:pPr algn="r"/>
                      <a:r>
                        <a:rPr kumimoji="1" lang="ja-JP" altLang="en-US" sz="2400" dirty="0" smtClean="0"/>
                        <a:t>２３</a:t>
                      </a:r>
                      <a:endParaRPr kumimoji="1" lang="ja-JP" altLang="en-US" sz="2400" dirty="0"/>
                    </a:p>
                  </a:txBody>
                  <a:tcPr/>
                </a:tc>
                <a:tc>
                  <a:txBody>
                    <a:bodyPr/>
                    <a:lstStyle/>
                    <a:p>
                      <a:pPr algn="r"/>
                      <a:r>
                        <a:rPr kumimoji="1" lang="ja-JP" altLang="en-US" sz="2400" dirty="0" smtClean="0"/>
                        <a:t>４６</a:t>
                      </a:r>
                      <a:endParaRPr kumimoji="1" lang="ja-JP" altLang="en-US" sz="2400" dirty="0"/>
                    </a:p>
                  </a:txBody>
                  <a:tcPr/>
                </a:tc>
                <a:tc>
                  <a:txBody>
                    <a:bodyPr/>
                    <a:lstStyle/>
                    <a:p>
                      <a:pPr algn="r"/>
                      <a:r>
                        <a:rPr kumimoji="1" lang="ja-JP" altLang="en-US" sz="2400" dirty="0" smtClean="0"/>
                        <a:t>＋２３</a:t>
                      </a:r>
                      <a:endParaRPr kumimoji="1" lang="ja-JP" altLang="en-US" sz="2400" dirty="0"/>
                    </a:p>
                  </a:txBody>
                  <a:tcPr/>
                </a:tc>
              </a:tr>
              <a:tr h="370840">
                <a:tc>
                  <a:txBody>
                    <a:bodyPr/>
                    <a:lstStyle/>
                    <a:p>
                      <a:r>
                        <a:rPr kumimoji="1" lang="ja-JP" altLang="en-US" sz="2400" dirty="0" smtClean="0"/>
                        <a:t>合計</a:t>
                      </a:r>
                      <a:endParaRPr kumimoji="1" lang="ja-JP" altLang="en-US" sz="2400" dirty="0"/>
                    </a:p>
                  </a:txBody>
                  <a:tcPr/>
                </a:tc>
                <a:tc>
                  <a:txBody>
                    <a:bodyPr/>
                    <a:lstStyle/>
                    <a:p>
                      <a:pPr algn="r"/>
                      <a:r>
                        <a:rPr kumimoji="1" lang="ja-JP" altLang="en-US" sz="2400" dirty="0" smtClean="0"/>
                        <a:t>１０３６</a:t>
                      </a:r>
                      <a:endParaRPr kumimoji="1" lang="ja-JP" altLang="en-US" sz="2400" dirty="0"/>
                    </a:p>
                  </a:txBody>
                  <a:tcPr/>
                </a:tc>
                <a:tc>
                  <a:txBody>
                    <a:bodyPr/>
                    <a:lstStyle/>
                    <a:p>
                      <a:pPr algn="r"/>
                      <a:r>
                        <a:rPr kumimoji="1" lang="ja-JP" altLang="en-US" sz="2400" dirty="0" smtClean="0"/>
                        <a:t>１００６</a:t>
                      </a:r>
                      <a:endParaRPr kumimoji="1" lang="ja-JP" altLang="en-US" sz="2400" dirty="0"/>
                    </a:p>
                  </a:txBody>
                  <a:tcPr/>
                </a:tc>
                <a:tc>
                  <a:txBody>
                    <a:bodyPr/>
                    <a:lstStyle/>
                    <a:p>
                      <a:pPr algn="r"/>
                      <a:r>
                        <a:rPr kumimoji="1" lang="ja-JP" altLang="en-US" sz="2400" dirty="0" smtClean="0"/>
                        <a:t>－３０</a:t>
                      </a:r>
                      <a:endParaRPr kumimoji="1" lang="ja-JP" altLang="en-US" sz="2400" dirty="0"/>
                    </a:p>
                  </a:txBody>
                  <a:tcPr/>
                </a:tc>
              </a:tr>
              <a:tr h="370840">
                <a:tc>
                  <a:txBody>
                    <a:bodyPr/>
                    <a:lstStyle/>
                    <a:p>
                      <a:endParaRPr kumimoji="1" lang="ja-JP" altLang="en-US" sz="2400" dirty="0"/>
                    </a:p>
                  </a:txBody>
                  <a:tcPr/>
                </a:tc>
                <a:tc>
                  <a:txBody>
                    <a:bodyPr/>
                    <a:lstStyle/>
                    <a:p>
                      <a:pPr algn="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－２．９％</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介護職員処遇改善加算</a:t>
                      </a:r>
                      <a:endParaRPr kumimoji="1" lang="ja-JP" altLang="en-US" sz="2400" dirty="0"/>
                    </a:p>
                  </a:txBody>
                  <a:tcPr/>
                </a:tc>
                <a:tc>
                  <a:txBody>
                    <a:bodyPr/>
                    <a:lstStyle/>
                    <a:p>
                      <a:pPr algn="r"/>
                      <a:r>
                        <a:rPr kumimoji="1" lang="ja-JP" altLang="en-US" sz="2400" dirty="0" smtClean="0"/>
                        <a:t>２６</a:t>
                      </a:r>
                      <a:endParaRPr kumimoji="1" lang="ja-JP" altLang="en-US" sz="2400" dirty="0"/>
                    </a:p>
                  </a:txBody>
                  <a:tcPr/>
                </a:tc>
                <a:tc>
                  <a:txBody>
                    <a:bodyPr/>
                    <a:lstStyle/>
                    <a:p>
                      <a:pPr algn="r"/>
                      <a:r>
                        <a:rPr kumimoji="1" lang="ja-JP" altLang="en-US" sz="2400" dirty="0" smtClean="0"/>
                        <a:t>５９</a:t>
                      </a:r>
                      <a:endParaRPr kumimoji="1" lang="ja-JP" altLang="en-US" sz="2400" dirty="0"/>
                    </a:p>
                  </a:txBody>
                  <a:tcPr/>
                </a:tc>
                <a:tc>
                  <a:txBody>
                    <a:bodyPr/>
                    <a:lstStyle/>
                    <a:p>
                      <a:pPr algn="r"/>
                      <a:r>
                        <a:rPr kumimoji="1" lang="ja-JP" altLang="en-US" sz="2400" dirty="0" smtClean="0"/>
                        <a:t>＋３３</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合計</a:t>
                      </a:r>
                      <a:endParaRPr kumimoji="1" lang="ja-JP" altLang="en-US" sz="2400" dirty="0"/>
                    </a:p>
                  </a:txBody>
                  <a:tcPr/>
                </a:tc>
                <a:tc>
                  <a:txBody>
                    <a:bodyPr/>
                    <a:lstStyle/>
                    <a:p>
                      <a:pPr algn="r"/>
                      <a:r>
                        <a:rPr kumimoji="1" lang="ja-JP" altLang="en-US" sz="2400" dirty="0" smtClean="0"/>
                        <a:t>１０６２</a:t>
                      </a:r>
                      <a:endParaRPr kumimoji="1" lang="ja-JP" altLang="en-US" sz="2400" dirty="0"/>
                    </a:p>
                  </a:txBody>
                  <a:tcPr/>
                </a:tc>
                <a:tc>
                  <a:txBody>
                    <a:bodyPr/>
                    <a:lstStyle/>
                    <a:p>
                      <a:pPr algn="r"/>
                      <a:r>
                        <a:rPr kumimoji="1" lang="ja-JP" altLang="en-US" sz="2400" dirty="0" smtClean="0"/>
                        <a:t>１０６５</a:t>
                      </a:r>
                      <a:endParaRPr kumimoji="1" lang="ja-JP" altLang="en-US" sz="2400" dirty="0"/>
                    </a:p>
                  </a:txBody>
                  <a:tcPr/>
                </a:tc>
                <a:tc>
                  <a:txBody>
                    <a:bodyPr/>
                    <a:lstStyle/>
                    <a:p>
                      <a:pPr algn="r"/>
                      <a:r>
                        <a:rPr kumimoji="1" lang="ja-JP" altLang="en-US" sz="2400" dirty="0" smtClean="0"/>
                        <a:t>＋０．３％</a:t>
                      </a:r>
                      <a:endParaRPr kumimoji="1" lang="ja-JP" altLang="en-US" sz="2400" dirty="0"/>
                    </a:p>
                  </a:txBody>
                  <a:tcPr/>
                </a:tc>
              </a:tr>
            </a:tbl>
          </a:graphicData>
        </a:graphic>
      </p:graphicFrame>
      <p:sp>
        <p:nvSpPr>
          <p:cNvPr id="5" name="テキスト ボックス 4"/>
          <p:cNvSpPr txBox="1"/>
          <p:nvPr/>
        </p:nvSpPr>
        <p:spPr>
          <a:xfrm>
            <a:off x="1403648" y="6091139"/>
            <a:ext cx="4824536" cy="769441"/>
          </a:xfrm>
          <a:prstGeom prst="rect">
            <a:avLst/>
          </a:prstGeom>
          <a:noFill/>
        </p:spPr>
        <p:txBody>
          <a:bodyPr wrap="square" rtlCol="0">
            <a:spAutoFit/>
          </a:bodyPr>
          <a:lstStyle/>
          <a:p>
            <a:r>
              <a:rPr kumimoji="1" lang="ja-JP" altLang="en-US" sz="4400" dirty="0" smtClean="0">
                <a:solidFill>
                  <a:srgbClr val="FF0000"/>
                </a:solidFill>
              </a:rPr>
              <a:t>増収減益！</a:t>
            </a:r>
            <a:endParaRPr kumimoji="1" lang="ja-JP" altLang="en-US" sz="4400" dirty="0">
              <a:solidFill>
                <a:srgbClr val="FF0000"/>
              </a:solidFill>
            </a:endParaRPr>
          </a:p>
        </p:txBody>
      </p:sp>
    </p:spTree>
    <p:extLst>
      <p:ext uri="{BB962C8B-B14F-4D97-AF65-F5344CB8AC3E}">
        <p14:creationId xmlns:p14="http://schemas.microsoft.com/office/powerpoint/2010/main" val="4055651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長期利用者の基本報酬の</a:t>
            </a:r>
            <a:r>
              <a:rPr lang="ja-JP" altLang="en-US" sz="4000" dirty="0" smtClean="0"/>
              <a:t>適正化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長期間</a:t>
            </a:r>
            <a:r>
              <a:rPr lang="ja-JP" altLang="en-US" dirty="0"/>
              <a:t>の利用者（自費利用などを挟み実質連続</a:t>
            </a:r>
            <a:r>
              <a:rPr lang="en-US" altLang="ja-JP" dirty="0"/>
              <a:t>30 </a:t>
            </a:r>
            <a:r>
              <a:rPr lang="ja-JP" altLang="en-US" dirty="0"/>
              <a:t>日を超える利用者）に</a:t>
            </a:r>
            <a:r>
              <a:rPr lang="ja-JP" altLang="en-US" dirty="0" smtClean="0"/>
              <a:t>ついては</a:t>
            </a:r>
            <a:r>
              <a:rPr lang="ja-JP" altLang="en-US" dirty="0"/>
              <a:t>、基本報酬の評価を適正化する。</a:t>
            </a:r>
          </a:p>
          <a:p>
            <a:r>
              <a:rPr lang="ja-JP" altLang="en-US" dirty="0"/>
              <a:t>長期利用者に対する短期入所生活介護（新規） ⇒ △</a:t>
            </a:r>
            <a:r>
              <a:rPr lang="en-US" altLang="ja-JP" dirty="0"/>
              <a:t>30 </a:t>
            </a:r>
            <a:r>
              <a:rPr lang="ja-JP" altLang="en-US" dirty="0"/>
              <a:t>単位／日</a:t>
            </a:r>
            <a:endParaRPr kumimoji="1" lang="ja-JP" altLang="en-US" dirty="0"/>
          </a:p>
        </p:txBody>
      </p:sp>
    </p:spTree>
    <p:extLst>
      <p:ext uri="{BB962C8B-B14F-4D97-AF65-F5344CB8AC3E}">
        <p14:creationId xmlns:p14="http://schemas.microsoft.com/office/powerpoint/2010/main" val="6654571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算定要件</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連続</a:t>
            </a:r>
            <a:r>
              <a:rPr lang="ja-JP" altLang="en-US" dirty="0"/>
              <a:t>して</a:t>
            </a:r>
            <a:r>
              <a:rPr lang="en-US" altLang="ja-JP" dirty="0"/>
              <a:t>30 </a:t>
            </a:r>
            <a:r>
              <a:rPr lang="ja-JP" altLang="en-US" dirty="0"/>
              <a:t>日を超えて同一の指定短期入所生活介護事業所に入所（指定居宅</a:t>
            </a:r>
            <a:r>
              <a:rPr lang="ja-JP" altLang="en-US" dirty="0" smtClean="0"/>
              <a:t>サービス</a:t>
            </a:r>
            <a:r>
              <a:rPr lang="ja-JP" altLang="en-US" dirty="0"/>
              <a:t>基準に掲げる設備及び備品を利用した指定短期入所生活介護以外のサービス</a:t>
            </a:r>
            <a:r>
              <a:rPr lang="ja-JP" altLang="en-US" dirty="0" smtClean="0"/>
              <a:t>による</a:t>
            </a:r>
            <a:r>
              <a:rPr lang="ja-JP" altLang="en-US" dirty="0"/>
              <a:t>ものを含む。）している場合であって、指定短期入所生活介護を受けている</a:t>
            </a:r>
            <a:r>
              <a:rPr lang="ja-JP" altLang="en-US" dirty="0" smtClean="0"/>
              <a:t>利用者</a:t>
            </a:r>
            <a:r>
              <a:rPr lang="ja-JP" altLang="en-US" dirty="0"/>
              <a:t>に対して、指定短期入所生活介護を行った場合、所定単位数から減算を行う。</a:t>
            </a:r>
            <a:endParaRPr kumimoji="1" lang="ja-JP" altLang="en-US" dirty="0"/>
          </a:p>
        </p:txBody>
      </p:sp>
    </p:spTree>
    <p:extLst>
      <p:ext uri="{BB962C8B-B14F-4D97-AF65-F5344CB8AC3E}">
        <p14:creationId xmlns:p14="http://schemas.microsoft.com/office/powerpoint/2010/main" val="32541663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連続３０日との関係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連続３０日は、別事業所でも連続しているとみなされます</a:t>
            </a:r>
            <a:endParaRPr kumimoji="1" lang="en-US" altLang="ja-JP" dirty="0" smtClean="0"/>
          </a:p>
          <a:p>
            <a:r>
              <a:rPr lang="ja-JP" altLang="en-US" dirty="0" smtClean="0"/>
              <a:t>長期入所者の減算は同一事業所です。</a:t>
            </a:r>
            <a:endParaRPr lang="en-US" altLang="ja-JP" dirty="0" smtClean="0"/>
          </a:p>
          <a:p>
            <a:endParaRPr kumimoji="1" lang="en-US" altLang="ja-JP" dirty="0"/>
          </a:p>
          <a:p>
            <a:r>
              <a:rPr lang="ja-JP" altLang="en-US" dirty="0" smtClean="0"/>
              <a:t>３１日目の全額自己負担分の金額が変わる可能性があります。（減算ありの場合となしの場合）</a:t>
            </a:r>
            <a:endParaRPr kumimoji="1" lang="ja-JP" altLang="en-US" dirty="0"/>
          </a:p>
        </p:txBody>
      </p:sp>
    </p:spTree>
    <p:extLst>
      <p:ext uri="{BB962C8B-B14F-4D97-AF65-F5344CB8AC3E}">
        <p14:creationId xmlns:p14="http://schemas.microsoft.com/office/powerpoint/2010/main" val="6302965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処遇改善加算の新しい加算率</a:t>
            </a:r>
          </a:p>
          <a:p>
            <a:r>
              <a:rPr lang="ja-JP" altLang="en-US" dirty="0"/>
              <a:t>加算（</a:t>
            </a:r>
            <a:r>
              <a:rPr lang="en-US" altLang="ja-JP" dirty="0"/>
              <a:t>Ⅰ</a:t>
            </a:r>
            <a:r>
              <a:rPr lang="ja-JP" altLang="en-US" dirty="0"/>
              <a:t>）：</a:t>
            </a:r>
            <a:r>
              <a:rPr lang="en-US" altLang="ja-JP" dirty="0"/>
              <a:t>5.9</a:t>
            </a:r>
            <a:r>
              <a:rPr lang="ja-JP" altLang="en-US" dirty="0"/>
              <a:t>％</a:t>
            </a:r>
          </a:p>
          <a:p>
            <a:r>
              <a:rPr lang="ja-JP" altLang="en-US" dirty="0"/>
              <a:t>加算（</a:t>
            </a:r>
            <a:r>
              <a:rPr lang="en-US" altLang="ja-JP" dirty="0"/>
              <a:t>Ⅱ</a:t>
            </a:r>
            <a:r>
              <a:rPr lang="ja-JP" altLang="en-US" dirty="0"/>
              <a:t>）：</a:t>
            </a:r>
            <a:r>
              <a:rPr lang="en-US" altLang="ja-JP" dirty="0"/>
              <a:t>3.3</a:t>
            </a:r>
            <a:r>
              <a:rPr lang="ja-JP" altLang="en-US" dirty="0"/>
              <a:t>％</a:t>
            </a:r>
            <a:endParaRPr kumimoji="1" lang="ja-JP" altLang="en-US" dirty="0"/>
          </a:p>
        </p:txBody>
      </p:sp>
    </p:spTree>
    <p:extLst>
      <p:ext uri="{BB962C8B-B14F-4D97-AF65-F5344CB8AC3E}">
        <p14:creationId xmlns:p14="http://schemas.microsoft.com/office/powerpoint/2010/main" val="8595712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短期入所生活介護まとめ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１点単価１０円のところは、減収減益は避けられない</a:t>
            </a:r>
            <a:endParaRPr kumimoji="1" lang="en-US" altLang="ja-JP" dirty="0" smtClean="0"/>
          </a:p>
          <a:p>
            <a:r>
              <a:rPr lang="ja-JP" altLang="en-US" dirty="0" smtClean="0"/>
              <a:t>稼働</a:t>
            </a:r>
            <a:r>
              <a:rPr lang="ja-JP" altLang="en-US" dirty="0"/>
              <a:t>率</a:t>
            </a:r>
            <a:r>
              <a:rPr lang="ja-JP" altLang="en-US" dirty="0" smtClean="0"/>
              <a:t>でカバー</a:t>
            </a:r>
            <a:endParaRPr lang="en-US" altLang="ja-JP" dirty="0" smtClean="0"/>
          </a:p>
          <a:p>
            <a:pPr lvl="1"/>
            <a:r>
              <a:rPr kumimoji="1" lang="ja-JP" altLang="en-US" dirty="0" smtClean="0"/>
              <a:t>えり好みしてる場合じゃない！</a:t>
            </a:r>
            <a:endParaRPr kumimoji="1" lang="en-US" altLang="ja-JP" dirty="0" smtClean="0"/>
          </a:p>
          <a:p>
            <a:pPr lvl="1"/>
            <a:r>
              <a:rPr lang="ja-JP" altLang="en-US" dirty="0" smtClean="0"/>
              <a:t>介護</a:t>
            </a:r>
            <a:r>
              <a:rPr lang="ja-JP" altLang="en-US" dirty="0"/>
              <a:t>力</a:t>
            </a:r>
            <a:r>
              <a:rPr lang="ja-JP" altLang="en-US" dirty="0" smtClean="0"/>
              <a:t>を向上させないといけない</a:t>
            </a:r>
            <a:endParaRPr lang="en-US" altLang="ja-JP" dirty="0" smtClean="0"/>
          </a:p>
          <a:p>
            <a:r>
              <a:rPr kumimoji="1" lang="ja-JP" altLang="en-US" dirty="0" smtClean="0"/>
              <a:t>個別機能訓練加算を視野に入れる</a:t>
            </a:r>
            <a:endParaRPr kumimoji="1"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18680711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通所介護</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003065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基本報酬の減額</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smtClean="0"/>
              <a:t>小規模　要介護３　７－９</a:t>
            </a:r>
            <a:endParaRPr kumimoji="1" lang="en-US" altLang="ja-JP" dirty="0" smtClean="0"/>
          </a:p>
          <a:p>
            <a:pPr lvl="1"/>
            <a:r>
              <a:rPr lang="ja-JP" altLang="en-US" dirty="0" smtClean="0"/>
              <a:t>現行１１０８単位→改定１００６単位</a:t>
            </a:r>
            <a:endParaRPr lang="en-US" altLang="ja-JP" dirty="0" smtClean="0"/>
          </a:p>
          <a:p>
            <a:pPr lvl="1"/>
            <a:r>
              <a:rPr kumimoji="1" lang="ja-JP" altLang="en-US" dirty="0" smtClean="0"/>
              <a:t>１０２単位減　９．２％減</a:t>
            </a:r>
            <a:endParaRPr kumimoji="1" lang="en-US" altLang="ja-JP" dirty="0" smtClean="0"/>
          </a:p>
          <a:p>
            <a:r>
              <a:rPr lang="ja-JP" altLang="en-US" dirty="0" smtClean="0"/>
              <a:t>通常規模　要介護３　７－９</a:t>
            </a:r>
            <a:endParaRPr lang="en-US" altLang="ja-JP" dirty="0" smtClean="0"/>
          </a:p>
          <a:p>
            <a:pPr lvl="1"/>
            <a:r>
              <a:rPr lang="ja-JP" altLang="en-US" dirty="0" smtClean="0"/>
              <a:t>現行９４４単位→改定８９８単位</a:t>
            </a:r>
            <a:endParaRPr lang="en-US" altLang="ja-JP" dirty="0" smtClean="0"/>
          </a:p>
          <a:p>
            <a:pPr lvl="1"/>
            <a:r>
              <a:rPr lang="ja-JP" altLang="en-US" dirty="0" smtClean="0"/>
              <a:t>４６単位減　４．９％減</a:t>
            </a:r>
            <a:endParaRPr lang="en-US" altLang="ja-JP" dirty="0"/>
          </a:p>
          <a:p>
            <a:pPr lvl="1"/>
            <a:endParaRPr kumimoji="1" lang="ja-JP" altLang="en-US" dirty="0"/>
          </a:p>
        </p:txBody>
      </p:sp>
    </p:spTree>
    <p:extLst>
      <p:ext uri="{BB962C8B-B14F-4D97-AF65-F5344CB8AC3E}">
        <p14:creationId xmlns:p14="http://schemas.microsoft.com/office/powerpoint/2010/main" val="6755981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平成２８年４月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広域型の通所介護から小規模の単価がなくなる</a:t>
            </a:r>
            <a:endParaRPr kumimoji="1" lang="en-US" altLang="ja-JP" dirty="0" smtClean="0"/>
          </a:p>
          <a:p>
            <a:endParaRPr lang="en-US" altLang="ja-JP" dirty="0"/>
          </a:p>
          <a:p>
            <a:r>
              <a:rPr kumimoji="1" lang="ja-JP" altLang="en-US" dirty="0" smtClean="0"/>
              <a:t>定員１８超で小規模型を算定しているところは、定員を１８以下にして、地域密着型にしなければ、通常規模算定になる</a:t>
            </a:r>
            <a:endParaRPr kumimoji="1" lang="en-US" altLang="ja-JP" dirty="0" smtClean="0"/>
          </a:p>
          <a:p>
            <a:endParaRPr kumimoji="1" lang="ja-JP" altLang="en-US" dirty="0"/>
          </a:p>
        </p:txBody>
      </p:sp>
    </p:spTree>
    <p:extLst>
      <p:ext uri="{BB962C8B-B14F-4D97-AF65-F5344CB8AC3E}">
        <p14:creationId xmlns:p14="http://schemas.microsoft.com/office/powerpoint/2010/main" val="39056271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処遇改善加算の新しい加算率</a:t>
            </a:r>
          </a:p>
          <a:p>
            <a:r>
              <a:rPr lang="ja-JP" altLang="en-US" dirty="0"/>
              <a:t>加算（</a:t>
            </a:r>
            <a:r>
              <a:rPr lang="en-US" altLang="ja-JP" dirty="0"/>
              <a:t>Ⅰ</a:t>
            </a:r>
            <a:r>
              <a:rPr lang="ja-JP" altLang="en-US" dirty="0"/>
              <a:t>）：</a:t>
            </a:r>
            <a:r>
              <a:rPr lang="en-US" altLang="ja-JP" dirty="0"/>
              <a:t>4.0</a:t>
            </a:r>
            <a:r>
              <a:rPr lang="ja-JP" altLang="en-US" dirty="0"/>
              <a:t>％</a:t>
            </a:r>
          </a:p>
          <a:p>
            <a:r>
              <a:rPr lang="ja-JP" altLang="en-US" dirty="0"/>
              <a:t>加算（</a:t>
            </a:r>
            <a:r>
              <a:rPr lang="en-US" altLang="ja-JP" dirty="0"/>
              <a:t>Ⅱ</a:t>
            </a:r>
            <a:r>
              <a:rPr lang="ja-JP" altLang="en-US" dirty="0"/>
              <a:t>）：</a:t>
            </a:r>
            <a:r>
              <a:rPr lang="en-US" altLang="ja-JP" dirty="0"/>
              <a:t>2.2</a:t>
            </a:r>
            <a:r>
              <a:rPr lang="ja-JP" altLang="en-US" dirty="0"/>
              <a:t>％</a:t>
            </a:r>
            <a:endParaRPr kumimoji="1" lang="ja-JP" altLang="en-US" dirty="0"/>
          </a:p>
        </p:txBody>
      </p:sp>
    </p:spTree>
    <p:extLst>
      <p:ext uri="{BB962C8B-B14F-4D97-AF65-F5344CB8AC3E}">
        <p14:creationId xmlns:p14="http://schemas.microsoft.com/office/powerpoint/2010/main" val="27989142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336576"/>
          </a:xfrm>
        </p:spPr>
        <p:txBody>
          <a:bodyPr/>
          <a:lstStyle/>
          <a:p>
            <a:r>
              <a:rPr lang="ja-JP" altLang="en-US" sz="3200" dirty="0"/>
              <a:t>在宅生活の継続に資するサービス</a:t>
            </a:r>
            <a:r>
              <a:rPr lang="ja-JP" altLang="en-US" sz="3200" dirty="0" smtClean="0"/>
              <a:t>を</a:t>
            </a:r>
            <a:r>
              <a:rPr lang="en-US" altLang="ja-JP" sz="3200" dirty="0" smtClean="0"/>
              <a:t/>
            </a:r>
            <a:br>
              <a:rPr lang="en-US" altLang="ja-JP" sz="3200" dirty="0" smtClean="0"/>
            </a:br>
            <a:r>
              <a:rPr lang="ja-JP" altLang="en-US" sz="3200" dirty="0" smtClean="0"/>
              <a:t>提供</a:t>
            </a:r>
            <a:r>
              <a:rPr lang="ja-JP" altLang="en-US" sz="3200" dirty="0"/>
              <a:t>している事業所の</a:t>
            </a:r>
            <a:r>
              <a:rPr lang="ja-JP" altLang="en-US" sz="3200" dirty="0" smtClean="0"/>
              <a:t>評価</a:t>
            </a:r>
            <a:endParaRPr kumimoji="1" lang="ja-JP" altLang="en-US" sz="3200" dirty="0"/>
          </a:p>
        </p:txBody>
      </p:sp>
      <p:sp>
        <p:nvSpPr>
          <p:cNvPr id="3" name="コンテンツ プレースホルダー 2"/>
          <p:cNvSpPr>
            <a:spLocks noGrp="1"/>
          </p:cNvSpPr>
          <p:nvPr>
            <p:ph idx="1"/>
          </p:nvPr>
        </p:nvSpPr>
        <p:spPr/>
        <p:txBody>
          <a:bodyPr/>
          <a:lstStyle/>
          <a:p>
            <a:r>
              <a:rPr lang="ja-JP" altLang="en-US" sz="2800" dirty="0" smtClean="0"/>
              <a:t>認知症</a:t>
            </a:r>
            <a:r>
              <a:rPr lang="ja-JP" altLang="en-US" sz="2800" dirty="0"/>
              <a:t>高齢者や中重度の要介護者を積極的に受け入れ、在宅生活の継続に</a:t>
            </a:r>
            <a:r>
              <a:rPr lang="ja-JP" altLang="en-US" sz="2800" dirty="0" smtClean="0"/>
              <a:t>資するサービス</a:t>
            </a:r>
            <a:r>
              <a:rPr lang="ja-JP" altLang="en-US" sz="2800" dirty="0"/>
              <a:t>を提供するため、介護職員又は看護職員を</a:t>
            </a:r>
            <a:r>
              <a:rPr lang="ja-JP" altLang="en-US" sz="2800" u="sng" dirty="0">
                <a:solidFill>
                  <a:srgbClr val="FF0000"/>
                </a:solidFill>
              </a:rPr>
              <a:t>指定基準よりも常勤換算方法</a:t>
            </a:r>
            <a:r>
              <a:rPr lang="ja-JP" altLang="en-US" sz="2800" u="sng" dirty="0" smtClean="0">
                <a:solidFill>
                  <a:srgbClr val="FF0000"/>
                </a:solidFill>
              </a:rPr>
              <a:t>で複数</a:t>
            </a:r>
            <a:r>
              <a:rPr lang="ja-JP" altLang="en-US" sz="2800" u="sng" dirty="0">
                <a:solidFill>
                  <a:srgbClr val="FF0000"/>
                </a:solidFill>
              </a:rPr>
              <a:t>以上加配している事業所</a:t>
            </a:r>
            <a:r>
              <a:rPr lang="ja-JP" altLang="en-US" sz="2800" dirty="0"/>
              <a:t>について、加算として評価する。</a:t>
            </a:r>
          </a:p>
          <a:p>
            <a:r>
              <a:rPr lang="ja-JP" altLang="en-US" sz="2800" dirty="0"/>
              <a:t>認知症加算については、</a:t>
            </a:r>
            <a:r>
              <a:rPr lang="ja-JP" altLang="en-US" sz="2800" u="sng" dirty="0">
                <a:solidFill>
                  <a:srgbClr val="FF0000"/>
                </a:solidFill>
              </a:rPr>
              <a:t>認知症高齢者の日常生活自立度</a:t>
            </a:r>
            <a:r>
              <a:rPr lang="en-US" altLang="ja-JP" sz="2800" u="sng" dirty="0">
                <a:solidFill>
                  <a:srgbClr val="FF0000"/>
                </a:solidFill>
              </a:rPr>
              <a:t>Ⅲ</a:t>
            </a:r>
            <a:r>
              <a:rPr lang="ja-JP" altLang="en-US" sz="2800" u="sng" dirty="0">
                <a:solidFill>
                  <a:srgbClr val="FF0000"/>
                </a:solidFill>
              </a:rPr>
              <a:t>以上の利用者に</a:t>
            </a:r>
            <a:r>
              <a:rPr lang="ja-JP" altLang="en-US" sz="2800" u="sng" dirty="0" smtClean="0">
                <a:solidFill>
                  <a:srgbClr val="FF0000"/>
                </a:solidFill>
              </a:rPr>
              <a:t>対して加算</a:t>
            </a:r>
            <a:r>
              <a:rPr lang="ja-JP" altLang="en-US" sz="2800" dirty="0"/>
              <a:t>として評価し、中重度者ケア体制加算については、</a:t>
            </a:r>
            <a:r>
              <a:rPr lang="ja-JP" altLang="en-US" sz="2800" u="sng" dirty="0">
                <a:solidFill>
                  <a:srgbClr val="FF0000"/>
                </a:solidFill>
              </a:rPr>
              <a:t>事業所の利用者全員に</a:t>
            </a:r>
            <a:r>
              <a:rPr lang="ja-JP" altLang="en-US" sz="2800" u="sng" dirty="0" smtClean="0">
                <a:solidFill>
                  <a:srgbClr val="FF0000"/>
                </a:solidFill>
              </a:rPr>
              <a:t>対して</a:t>
            </a:r>
            <a:r>
              <a:rPr lang="ja-JP" altLang="en-US" sz="2800" u="sng" dirty="0">
                <a:solidFill>
                  <a:srgbClr val="FF0000"/>
                </a:solidFill>
              </a:rPr>
              <a:t>加算</a:t>
            </a:r>
            <a:r>
              <a:rPr lang="ja-JP" altLang="en-US" sz="2800" dirty="0"/>
              <a:t>として評価する</a:t>
            </a:r>
            <a:r>
              <a:rPr lang="ja-JP" altLang="en-US" sz="2800" dirty="0" smtClean="0"/>
              <a:t>。</a:t>
            </a:r>
            <a:endParaRPr lang="ja-JP" altLang="en-US" sz="2800" dirty="0"/>
          </a:p>
        </p:txBody>
      </p:sp>
    </p:spTree>
    <p:extLst>
      <p:ext uri="{BB962C8B-B14F-4D97-AF65-F5344CB8AC3E}">
        <p14:creationId xmlns:p14="http://schemas.microsoft.com/office/powerpoint/2010/main" val="798156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32055441"/>
              </p:ext>
            </p:extLst>
          </p:nvPr>
        </p:nvGraphicFramePr>
        <p:xfrm>
          <a:off x="0" y="1268760"/>
          <a:ext cx="9144000" cy="5029200"/>
        </p:xfrm>
        <a:graphic>
          <a:graphicData uri="http://schemas.openxmlformats.org/drawingml/2006/table">
            <a:tbl>
              <a:tblPr firstRow="1" bandRow="1">
                <a:tableStyleId>{5C22544A-7EE6-4342-B048-85BDC9FD1C3A}</a:tableStyleId>
              </a:tblPr>
              <a:tblGrid>
                <a:gridCol w="3851920"/>
                <a:gridCol w="1944216"/>
                <a:gridCol w="1584176"/>
                <a:gridCol w="1763688"/>
              </a:tblGrid>
              <a:tr h="370840">
                <a:tc>
                  <a:txBody>
                    <a:bodyPr/>
                    <a:lstStyle/>
                    <a:p>
                      <a:pPr algn="ctr"/>
                      <a:r>
                        <a:rPr kumimoji="1" lang="ja-JP" altLang="en-US" sz="2400" dirty="0" smtClean="0"/>
                        <a:t>加算等</a:t>
                      </a:r>
                      <a:endParaRPr kumimoji="1" lang="ja-JP" altLang="en-US" sz="2400" dirty="0"/>
                    </a:p>
                  </a:txBody>
                  <a:tcPr/>
                </a:tc>
                <a:tc>
                  <a:txBody>
                    <a:bodyPr/>
                    <a:lstStyle/>
                    <a:p>
                      <a:pPr algn="ctr"/>
                      <a:r>
                        <a:rPr kumimoji="1" lang="ja-JP" altLang="en-US" sz="2400" dirty="0" smtClean="0"/>
                        <a:t>現行</a:t>
                      </a:r>
                      <a:endParaRPr kumimoji="1" lang="ja-JP" altLang="en-US" sz="2400" dirty="0"/>
                    </a:p>
                  </a:txBody>
                  <a:tcPr/>
                </a:tc>
                <a:tc>
                  <a:txBody>
                    <a:bodyPr/>
                    <a:lstStyle/>
                    <a:p>
                      <a:pPr algn="ctr"/>
                      <a:r>
                        <a:rPr kumimoji="1" lang="ja-JP" altLang="en-US" sz="2400" dirty="0" smtClean="0"/>
                        <a:t>改訂</a:t>
                      </a:r>
                      <a:endParaRPr kumimoji="1" lang="ja-JP" altLang="en-US" sz="2400" dirty="0"/>
                    </a:p>
                  </a:txBody>
                  <a:tcPr/>
                </a:tc>
                <a:tc>
                  <a:txBody>
                    <a:bodyPr/>
                    <a:lstStyle/>
                    <a:p>
                      <a:pPr algn="ctr"/>
                      <a:r>
                        <a:rPr kumimoji="1" lang="ja-JP" altLang="en-US" sz="2400" dirty="0" smtClean="0"/>
                        <a:t>差異</a:t>
                      </a:r>
                      <a:endParaRPr kumimoji="1" lang="ja-JP" altLang="en-US" sz="2400" dirty="0"/>
                    </a:p>
                  </a:txBody>
                  <a:tcPr/>
                </a:tc>
              </a:tr>
              <a:tr h="370840">
                <a:tc>
                  <a:txBody>
                    <a:bodyPr/>
                    <a:lstStyle/>
                    <a:p>
                      <a:r>
                        <a:rPr kumimoji="1" lang="ja-JP" altLang="en-US" sz="2400" dirty="0" smtClean="0"/>
                        <a:t>基本サービス費</a:t>
                      </a:r>
                      <a:endParaRPr kumimoji="1" lang="ja-JP" altLang="en-US" sz="2400" dirty="0"/>
                    </a:p>
                  </a:txBody>
                  <a:tcPr/>
                </a:tc>
                <a:tc>
                  <a:txBody>
                    <a:bodyPr/>
                    <a:lstStyle/>
                    <a:p>
                      <a:pPr algn="r"/>
                      <a:r>
                        <a:rPr kumimoji="1" lang="ja-JP" altLang="en-US" sz="2400" dirty="0" smtClean="0"/>
                        <a:t>９１２</a:t>
                      </a:r>
                      <a:endParaRPr kumimoji="1" lang="en-US" altLang="ja-JP" sz="2400" dirty="0" smtClean="0"/>
                    </a:p>
                  </a:txBody>
                  <a:tcPr/>
                </a:tc>
                <a:tc>
                  <a:txBody>
                    <a:bodyPr/>
                    <a:lstStyle/>
                    <a:p>
                      <a:pPr algn="r"/>
                      <a:r>
                        <a:rPr kumimoji="1" lang="ja-JP" altLang="en-US" sz="2400" dirty="0" smtClean="0"/>
                        <a:t>８６１</a:t>
                      </a:r>
                      <a:endParaRPr kumimoji="1" lang="ja-JP" altLang="en-US" sz="2400" dirty="0"/>
                    </a:p>
                  </a:txBody>
                  <a:tcPr/>
                </a:tc>
                <a:tc>
                  <a:txBody>
                    <a:bodyPr/>
                    <a:lstStyle/>
                    <a:p>
                      <a:pPr algn="r"/>
                      <a:r>
                        <a:rPr kumimoji="1" lang="ja-JP" altLang="en-US" sz="2400" dirty="0" smtClean="0"/>
                        <a:t>－５１</a:t>
                      </a:r>
                      <a:endParaRPr kumimoji="1" lang="ja-JP" altLang="en-US" sz="2400" dirty="0"/>
                    </a:p>
                  </a:txBody>
                  <a:tcPr/>
                </a:tc>
              </a:tr>
              <a:tr h="370840">
                <a:tc>
                  <a:txBody>
                    <a:bodyPr/>
                    <a:lstStyle/>
                    <a:p>
                      <a:r>
                        <a:rPr kumimoji="1" lang="ja-JP" altLang="en-US" sz="2400" dirty="0" smtClean="0"/>
                        <a:t>栄養マネジメント加算</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r>
                        <a:rPr kumimoji="1" lang="ja-JP" altLang="en-US" sz="2400" dirty="0" smtClean="0"/>
                        <a:t>１４</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夜勤配置体制加算</a:t>
                      </a:r>
                      <a:endParaRPr kumimoji="1" lang="ja-JP" altLang="en-US" sz="2400" dirty="0"/>
                    </a:p>
                  </a:txBody>
                  <a:tcPr/>
                </a:tc>
                <a:tc>
                  <a:txBody>
                    <a:bodyPr/>
                    <a:lstStyle/>
                    <a:p>
                      <a:pPr algn="r"/>
                      <a:r>
                        <a:rPr kumimoji="1" lang="ja-JP" altLang="en-US" sz="2400" dirty="0" smtClean="0"/>
                        <a:t>２２</a:t>
                      </a:r>
                      <a:endParaRPr kumimoji="1" lang="ja-JP" altLang="en-US" sz="2400" dirty="0"/>
                    </a:p>
                  </a:txBody>
                  <a:tcPr/>
                </a:tc>
                <a:tc>
                  <a:txBody>
                    <a:bodyPr/>
                    <a:lstStyle/>
                    <a:p>
                      <a:pPr algn="r"/>
                      <a:r>
                        <a:rPr kumimoji="1" lang="ja-JP" altLang="en-US" sz="2400" dirty="0" smtClean="0"/>
                        <a:t>２２</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看護体制加算</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個別機能訓練加算</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r>
                        <a:rPr kumimoji="1" lang="ja-JP" altLang="en-US" sz="2400" dirty="0" smtClean="0"/>
                        <a:t>１２</a:t>
                      </a:r>
                      <a:endParaRPr kumimoji="1" lang="ja-JP" altLang="en-US" sz="2400" dirty="0"/>
                    </a:p>
                  </a:txBody>
                  <a:tcPr/>
                </a:tc>
                <a:tc>
                  <a:txBody>
                    <a:bodyPr/>
                    <a:lstStyle/>
                    <a:p>
                      <a:pPr algn="r"/>
                      <a:endParaRPr kumimoji="1" lang="ja-JP" altLang="en-US" sz="2400" dirty="0"/>
                    </a:p>
                  </a:txBody>
                  <a:tcPr/>
                </a:tc>
              </a:tr>
              <a:tr h="370840">
                <a:tc>
                  <a:txBody>
                    <a:bodyPr/>
                    <a:lstStyle/>
                    <a:p>
                      <a:r>
                        <a:rPr kumimoji="1" lang="ja-JP" altLang="en-US" sz="2400" dirty="0" smtClean="0"/>
                        <a:t>日常生活継続支援加算</a:t>
                      </a:r>
                      <a:endParaRPr kumimoji="1" lang="ja-JP" altLang="en-US" sz="2400" dirty="0"/>
                    </a:p>
                  </a:txBody>
                  <a:tcPr/>
                </a:tc>
                <a:tc>
                  <a:txBody>
                    <a:bodyPr/>
                    <a:lstStyle/>
                    <a:p>
                      <a:pPr algn="r"/>
                      <a:r>
                        <a:rPr kumimoji="1" lang="ja-JP" altLang="en-US" sz="2400" dirty="0" smtClean="0"/>
                        <a:t>２３</a:t>
                      </a:r>
                      <a:endParaRPr kumimoji="1" lang="ja-JP" altLang="en-US" sz="2400" dirty="0"/>
                    </a:p>
                  </a:txBody>
                  <a:tcPr/>
                </a:tc>
                <a:tc>
                  <a:txBody>
                    <a:bodyPr/>
                    <a:lstStyle/>
                    <a:p>
                      <a:pPr algn="r"/>
                      <a:r>
                        <a:rPr kumimoji="1" lang="ja-JP" altLang="en-US" sz="2400" dirty="0" smtClean="0"/>
                        <a:t>３６</a:t>
                      </a:r>
                      <a:endParaRPr kumimoji="1" lang="ja-JP" altLang="en-US" sz="2400" dirty="0"/>
                    </a:p>
                  </a:txBody>
                  <a:tcPr/>
                </a:tc>
                <a:tc>
                  <a:txBody>
                    <a:bodyPr/>
                    <a:lstStyle/>
                    <a:p>
                      <a:pPr algn="r"/>
                      <a:r>
                        <a:rPr kumimoji="1" lang="ja-JP" altLang="en-US" sz="2400" dirty="0" smtClean="0"/>
                        <a:t>＋１３</a:t>
                      </a:r>
                      <a:endParaRPr kumimoji="1" lang="ja-JP" altLang="en-US" sz="2400" dirty="0"/>
                    </a:p>
                  </a:txBody>
                  <a:tcPr/>
                </a:tc>
              </a:tr>
              <a:tr h="370840">
                <a:tc>
                  <a:txBody>
                    <a:bodyPr/>
                    <a:lstStyle/>
                    <a:p>
                      <a:r>
                        <a:rPr kumimoji="1" lang="ja-JP" altLang="en-US" sz="2400" dirty="0" smtClean="0"/>
                        <a:t>合計</a:t>
                      </a:r>
                      <a:endParaRPr kumimoji="1" lang="ja-JP" altLang="en-US" sz="2400" dirty="0"/>
                    </a:p>
                  </a:txBody>
                  <a:tcPr/>
                </a:tc>
                <a:tc>
                  <a:txBody>
                    <a:bodyPr/>
                    <a:lstStyle/>
                    <a:p>
                      <a:pPr algn="r"/>
                      <a:r>
                        <a:rPr kumimoji="1" lang="ja-JP" altLang="en-US" sz="2400" dirty="0" smtClean="0"/>
                        <a:t>９９６</a:t>
                      </a:r>
                      <a:endParaRPr kumimoji="1" lang="ja-JP" altLang="en-US" sz="2400" dirty="0"/>
                    </a:p>
                  </a:txBody>
                  <a:tcPr/>
                </a:tc>
                <a:tc>
                  <a:txBody>
                    <a:bodyPr/>
                    <a:lstStyle/>
                    <a:p>
                      <a:pPr algn="r"/>
                      <a:r>
                        <a:rPr kumimoji="1" lang="ja-JP" altLang="en-US" sz="2400" dirty="0" smtClean="0"/>
                        <a:t>９５８</a:t>
                      </a:r>
                      <a:endParaRPr kumimoji="1" lang="ja-JP" altLang="en-US" sz="2400" dirty="0"/>
                    </a:p>
                  </a:txBody>
                  <a:tcPr/>
                </a:tc>
                <a:tc>
                  <a:txBody>
                    <a:bodyPr/>
                    <a:lstStyle/>
                    <a:p>
                      <a:pPr algn="r"/>
                      <a:r>
                        <a:rPr kumimoji="1" lang="ja-JP" altLang="en-US" sz="2400" dirty="0" smtClean="0"/>
                        <a:t>－３８</a:t>
                      </a:r>
                      <a:endParaRPr kumimoji="1" lang="ja-JP" altLang="en-US" sz="2400" dirty="0"/>
                    </a:p>
                  </a:txBody>
                  <a:tcPr/>
                </a:tc>
              </a:tr>
              <a:tr h="370840">
                <a:tc>
                  <a:txBody>
                    <a:bodyPr/>
                    <a:lstStyle/>
                    <a:p>
                      <a:endParaRPr kumimoji="1" lang="ja-JP" altLang="en-US" sz="2400" dirty="0"/>
                    </a:p>
                  </a:txBody>
                  <a:tcPr/>
                </a:tc>
                <a:tc>
                  <a:txBody>
                    <a:bodyPr/>
                    <a:lstStyle/>
                    <a:p>
                      <a:pPr algn="r"/>
                      <a:endParaRPr kumimoji="1" lang="ja-JP" altLang="en-US" sz="2400" dirty="0"/>
                    </a:p>
                  </a:txBody>
                  <a:tcPr/>
                </a:tc>
                <a:tc>
                  <a:txBody>
                    <a:bodyPr/>
                    <a:lstStyle/>
                    <a:p>
                      <a:pPr algn="r"/>
                      <a:endParaRPr kumimoji="1" lang="ja-JP" altLang="en-US" sz="2400" dirty="0"/>
                    </a:p>
                  </a:txBody>
                  <a:tcPr/>
                </a:tc>
                <a:tc>
                  <a:txBody>
                    <a:bodyPr/>
                    <a:lstStyle/>
                    <a:p>
                      <a:pPr algn="r"/>
                      <a:r>
                        <a:rPr kumimoji="1" lang="ja-JP" altLang="en-US" sz="2400" dirty="0" smtClean="0"/>
                        <a:t>－３．８％</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介護職員処遇改善加算</a:t>
                      </a:r>
                      <a:endParaRPr kumimoji="1" lang="ja-JP" altLang="en-US" sz="2400" dirty="0"/>
                    </a:p>
                  </a:txBody>
                  <a:tcPr/>
                </a:tc>
                <a:tc>
                  <a:txBody>
                    <a:bodyPr/>
                    <a:lstStyle/>
                    <a:p>
                      <a:pPr algn="r"/>
                      <a:r>
                        <a:rPr kumimoji="1" lang="ja-JP" altLang="en-US" sz="2400" dirty="0" smtClean="0"/>
                        <a:t>２５</a:t>
                      </a:r>
                      <a:endParaRPr kumimoji="1" lang="ja-JP" altLang="en-US" sz="2400" dirty="0"/>
                    </a:p>
                  </a:txBody>
                  <a:tcPr/>
                </a:tc>
                <a:tc>
                  <a:txBody>
                    <a:bodyPr/>
                    <a:lstStyle/>
                    <a:p>
                      <a:pPr algn="r"/>
                      <a:r>
                        <a:rPr kumimoji="1" lang="ja-JP" altLang="en-US" sz="2400" dirty="0" smtClean="0"/>
                        <a:t>５７</a:t>
                      </a:r>
                      <a:endParaRPr kumimoji="1" lang="ja-JP" altLang="en-US" sz="2400" dirty="0"/>
                    </a:p>
                  </a:txBody>
                  <a:tcPr/>
                </a:tc>
                <a:tc>
                  <a:txBody>
                    <a:bodyPr/>
                    <a:lstStyle/>
                    <a:p>
                      <a:pPr algn="r"/>
                      <a:r>
                        <a:rPr kumimoji="1" lang="ja-JP" altLang="en-US" sz="2400" dirty="0" smtClean="0"/>
                        <a:t>＋３２</a:t>
                      </a:r>
                      <a:endParaRPr kumimoji="1" lang="ja-JP" alt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合計</a:t>
                      </a:r>
                      <a:endParaRPr kumimoji="1" lang="ja-JP" altLang="en-US" sz="2400" dirty="0"/>
                    </a:p>
                  </a:txBody>
                  <a:tcPr/>
                </a:tc>
                <a:tc>
                  <a:txBody>
                    <a:bodyPr/>
                    <a:lstStyle/>
                    <a:p>
                      <a:pPr algn="r"/>
                      <a:r>
                        <a:rPr kumimoji="1" lang="ja-JP" altLang="en-US" sz="2400" dirty="0" smtClean="0"/>
                        <a:t>１０２１</a:t>
                      </a:r>
                      <a:endParaRPr kumimoji="1" lang="ja-JP" altLang="en-US" sz="2400" dirty="0"/>
                    </a:p>
                  </a:txBody>
                  <a:tcPr/>
                </a:tc>
                <a:tc>
                  <a:txBody>
                    <a:bodyPr/>
                    <a:lstStyle/>
                    <a:p>
                      <a:pPr algn="r"/>
                      <a:r>
                        <a:rPr kumimoji="1" lang="ja-JP" altLang="en-US" sz="2400" dirty="0" smtClean="0"/>
                        <a:t>１０１５</a:t>
                      </a:r>
                      <a:endParaRPr kumimoji="1" lang="ja-JP" altLang="en-US" sz="2400" dirty="0"/>
                    </a:p>
                  </a:txBody>
                  <a:tcPr/>
                </a:tc>
                <a:tc>
                  <a:txBody>
                    <a:bodyPr/>
                    <a:lstStyle/>
                    <a:p>
                      <a:pPr algn="r"/>
                      <a:r>
                        <a:rPr kumimoji="1" lang="ja-JP" altLang="en-US" sz="2400" dirty="0" smtClean="0"/>
                        <a:t>－０．６％</a:t>
                      </a:r>
                      <a:endParaRPr kumimoji="1" lang="ja-JP" altLang="en-US" sz="2400" dirty="0"/>
                    </a:p>
                  </a:txBody>
                  <a:tcPr/>
                </a:tc>
              </a:tr>
            </a:tbl>
          </a:graphicData>
        </a:graphic>
      </p:graphicFrame>
      <p:sp>
        <p:nvSpPr>
          <p:cNvPr id="5" name="テキスト ボックス 4"/>
          <p:cNvSpPr txBox="1"/>
          <p:nvPr/>
        </p:nvSpPr>
        <p:spPr>
          <a:xfrm>
            <a:off x="1403648" y="5949280"/>
            <a:ext cx="4824536" cy="769441"/>
          </a:xfrm>
          <a:prstGeom prst="rect">
            <a:avLst/>
          </a:prstGeom>
          <a:noFill/>
        </p:spPr>
        <p:txBody>
          <a:bodyPr wrap="square" rtlCol="0">
            <a:spAutoFit/>
          </a:bodyPr>
          <a:lstStyle/>
          <a:p>
            <a:r>
              <a:rPr kumimoji="1" lang="ja-JP" altLang="en-US" sz="4400" dirty="0" smtClean="0">
                <a:solidFill>
                  <a:srgbClr val="FF0000"/>
                </a:solidFill>
              </a:rPr>
              <a:t>減収減益！</a:t>
            </a:r>
            <a:endParaRPr kumimoji="1" lang="ja-JP" altLang="en-US" sz="4400" dirty="0">
              <a:solidFill>
                <a:srgbClr val="FF0000"/>
              </a:solidFill>
            </a:endParaRPr>
          </a:p>
        </p:txBody>
      </p:sp>
    </p:spTree>
    <p:extLst>
      <p:ext uri="{BB962C8B-B14F-4D97-AF65-F5344CB8AC3E}">
        <p14:creationId xmlns:p14="http://schemas.microsoft.com/office/powerpoint/2010/main" val="9151711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認知症加算</a:t>
            </a:r>
            <a:endParaRPr kumimoji="1" lang="ja-JP" altLang="en-US" dirty="0"/>
          </a:p>
        </p:txBody>
      </p:sp>
      <p:sp>
        <p:nvSpPr>
          <p:cNvPr id="3" name="コンテンツ プレースホルダー 2"/>
          <p:cNvSpPr>
            <a:spLocks noGrp="1"/>
          </p:cNvSpPr>
          <p:nvPr>
            <p:ph idx="1"/>
          </p:nvPr>
        </p:nvSpPr>
        <p:spPr>
          <a:xfrm>
            <a:off x="0" y="1676400"/>
            <a:ext cx="9144000" cy="5181600"/>
          </a:xfrm>
        </p:spPr>
        <p:txBody>
          <a:bodyPr/>
          <a:lstStyle/>
          <a:p>
            <a:r>
              <a:rPr lang="zh-TW" altLang="en-US" sz="2400" dirty="0"/>
              <a:t>認知症加算（新規） ⇒ </a:t>
            </a:r>
            <a:r>
              <a:rPr lang="en-US" altLang="zh-TW" sz="2400" dirty="0"/>
              <a:t>60 </a:t>
            </a:r>
            <a:r>
              <a:rPr lang="zh-TW" altLang="en-US" sz="2400" dirty="0"/>
              <a:t>単位／</a:t>
            </a:r>
            <a:r>
              <a:rPr lang="zh-TW" altLang="en-US" sz="2400" dirty="0" smtClean="0"/>
              <a:t>日</a:t>
            </a:r>
            <a:endParaRPr lang="en-US" altLang="zh-TW" sz="2400" dirty="0" smtClean="0"/>
          </a:p>
          <a:p>
            <a:r>
              <a:rPr lang="ja-JP" altLang="en-US" sz="2400" dirty="0"/>
              <a:t>算定要件等</a:t>
            </a:r>
          </a:p>
          <a:p>
            <a:r>
              <a:rPr lang="ja-JP" altLang="en-US" sz="2400" dirty="0" smtClean="0"/>
              <a:t>指定</a:t>
            </a:r>
            <a:r>
              <a:rPr lang="ja-JP" altLang="en-US" sz="2400" dirty="0"/>
              <a:t>基準に規定する介護職員又は看護職員の員数に加え、介護職員又は看護</a:t>
            </a:r>
            <a:r>
              <a:rPr lang="ja-JP" altLang="en-US" sz="2400" dirty="0" smtClean="0"/>
              <a:t>職員を</a:t>
            </a:r>
            <a:r>
              <a:rPr lang="ja-JP" altLang="en-US" sz="2400" u="sng" dirty="0">
                <a:solidFill>
                  <a:srgbClr val="FF0000"/>
                </a:solidFill>
              </a:rPr>
              <a:t>常勤換算方法で２以上</a:t>
            </a:r>
            <a:r>
              <a:rPr lang="ja-JP" altLang="en-US" sz="2400" dirty="0"/>
              <a:t>確保していること。</a:t>
            </a:r>
          </a:p>
          <a:p>
            <a:r>
              <a:rPr lang="ja-JP" altLang="en-US" sz="2400" u="sng" dirty="0" smtClean="0">
                <a:solidFill>
                  <a:srgbClr val="FF0000"/>
                </a:solidFill>
              </a:rPr>
              <a:t>前年度</a:t>
            </a:r>
            <a:r>
              <a:rPr lang="ja-JP" altLang="en-US" sz="2400" u="sng" dirty="0">
                <a:solidFill>
                  <a:srgbClr val="FF0000"/>
                </a:solidFill>
              </a:rPr>
              <a:t>又は</a:t>
            </a:r>
            <a:r>
              <a:rPr lang="ja-JP" altLang="en-US" sz="2400" dirty="0"/>
              <a:t>算定日が属する月の</a:t>
            </a:r>
            <a:r>
              <a:rPr lang="ja-JP" altLang="en-US" sz="2400" dirty="0">
                <a:solidFill>
                  <a:srgbClr val="FF0000"/>
                </a:solidFill>
              </a:rPr>
              <a:t>前３月間の</a:t>
            </a:r>
            <a:r>
              <a:rPr lang="ja-JP" altLang="en-US" sz="2400" dirty="0"/>
              <a:t>利用者の総数のうち、認知症高齢者</a:t>
            </a:r>
            <a:r>
              <a:rPr lang="ja-JP" altLang="en-US" sz="2400" dirty="0" smtClean="0"/>
              <a:t>の</a:t>
            </a:r>
            <a:r>
              <a:rPr lang="ja-JP" altLang="en-US" sz="2400" u="sng" dirty="0" smtClean="0">
                <a:solidFill>
                  <a:srgbClr val="FF0000"/>
                </a:solidFill>
              </a:rPr>
              <a:t>日常</a:t>
            </a:r>
            <a:r>
              <a:rPr lang="ja-JP" altLang="en-US" sz="2400" u="sng" dirty="0">
                <a:solidFill>
                  <a:srgbClr val="FF0000"/>
                </a:solidFill>
              </a:rPr>
              <a:t>生活自立度</a:t>
            </a:r>
            <a:r>
              <a:rPr lang="en-US" altLang="ja-JP" sz="2400" u="sng" dirty="0">
                <a:solidFill>
                  <a:srgbClr val="FF0000"/>
                </a:solidFill>
              </a:rPr>
              <a:t>Ⅲ</a:t>
            </a:r>
            <a:r>
              <a:rPr lang="ja-JP" altLang="en-US" sz="2400" u="sng" dirty="0">
                <a:solidFill>
                  <a:srgbClr val="FF0000"/>
                </a:solidFill>
              </a:rPr>
              <a:t>以上の利用者の占める割合が</a:t>
            </a:r>
            <a:r>
              <a:rPr lang="en-US" altLang="ja-JP" sz="2400" u="sng" dirty="0">
                <a:solidFill>
                  <a:srgbClr val="FF0000"/>
                </a:solidFill>
              </a:rPr>
              <a:t>100 </a:t>
            </a:r>
            <a:r>
              <a:rPr lang="ja-JP" altLang="en-US" sz="2400" u="sng" dirty="0">
                <a:solidFill>
                  <a:srgbClr val="FF0000"/>
                </a:solidFill>
              </a:rPr>
              <a:t>分の</a:t>
            </a:r>
            <a:r>
              <a:rPr lang="en-US" altLang="ja-JP" sz="2400" u="sng" dirty="0">
                <a:solidFill>
                  <a:srgbClr val="FF0000"/>
                </a:solidFill>
              </a:rPr>
              <a:t>20 </a:t>
            </a:r>
            <a:r>
              <a:rPr lang="ja-JP" altLang="en-US" sz="2400" u="sng" dirty="0">
                <a:solidFill>
                  <a:srgbClr val="FF0000"/>
                </a:solidFill>
              </a:rPr>
              <a:t>以上</a:t>
            </a:r>
            <a:r>
              <a:rPr lang="ja-JP" altLang="en-US" sz="2400" dirty="0"/>
              <a:t>であること。</a:t>
            </a:r>
          </a:p>
          <a:p>
            <a:r>
              <a:rPr lang="ja-JP" altLang="en-US" sz="2400" u="sng" dirty="0" smtClean="0">
                <a:solidFill>
                  <a:srgbClr val="FF0000"/>
                </a:solidFill>
              </a:rPr>
              <a:t>指定通所</a:t>
            </a:r>
            <a:r>
              <a:rPr lang="ja-JP" altLang="en-US" sz="2400" u="sng" dirty="0">
                <a:solidFill>
                  <a:srgbClr val="FF0000"/>
                </a:solidFill>
              </a:rPr>
              <a:t>介護を行う時間帯を通じて、専ら当該指定通所介護の提供に当たる</a:t>
            </a:r>
            <a:r>
              <a:rPr lang="ja-JP" altLang="en-US" sz="2400" u="sng" dirty="0" smtClean="0">
                <a:solidFill>
                  <a:srgbClr val="FF0000"/>
                </a:solidFill>
              </a:rPr>
              <a:t>認知症</a:t>
            </a:r>
            <a:r>
              <a:rPr lang="ja-JP" altLang="en-US" sz="2400" u="sng" dirty="0">
                <a:solidFill>
                  <a:srgbClr val="FF0000"/>
                </a:solidFill>
              </a:rPr>
              <a:t>介護指導者研修、認知症介護実践リーダー研修、認知症介護実践者研修等を</a:t>
            </a:r>
            <a:r>
              <a:rPr lang="ja-JP" altLang="en-US" sz="2400" u="sng" dirty="0" smtClean="0">
                <a:solidFill>
                  <a:srgbClr val="FF0000"/>
                </a:solidFill>
              </a:rPr>
              <a:t>修了した</a:t>
            </a:r>
            <a:r>
              <a:rPr lang="ja-JP" altLang="en-US" sz="2400" u="sng" dirty="0">
                <a:solidFill>
                  <a:srgbClr val="FF0000"/>
                </a:solidFill>
              </a:rPr>
              <a:t>者を１以上確保していること。</a:t>
            </a:r>
          </a:p>
          <a:p>
            <a:endParaRPr kumimoji="1" lang="ja-JP" altLang="en-US" dirty="0"/>
          </a:p>
        </p:txBody>
      </p:sp>
    </p:spTree>
    <p:extLst>
      <p:ext uri="{BB962C8B-B14F-4D97-AF65-F5344CB8AC3E}">
        <p14:creationId xmlns:p14="http://schemas.microsoft.com/office/powerpoint/2010/main" val="15449439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中重度者ケア体制加算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中重度者ケア体制加算（新規） ⇒ </a:t>
            </a:r>
            <a:r>
              <a:rPr lang="en-US" altLang="ja-JP" sz="2800" dirty="0"/>
              <a:t>45 </a:t>
            </a:r>
            <a:r>
              <a:rPr lang="ja-JP" altLang="en-US" sz="2800" dirty="0"/>
              <a:t>単位／</a:t>
            </a:r>
            <a:r>
              <a:rPr lang="ja-JP" altLang="en-US" sz="2800" dirty="0" smtClean="0"/>
              <a:t>日</a:t>
            </a:r>
            <a:endParaRPr lang="en-US" altLang="ja-JP" sz="2800" dirty="0" smtClean="0"/>
          </a:p>
          <a:p>
            <a:r>
              <a:rPr lang="ja-JP" altLang="en-US" sz="2800" dirty="0"/>
              <a:t>算定要件等</a:t>
            </a:r>
          </a:p>
          <a:p>
            <a:r>
              <a:rPr lang="ja-JP" altLang="en-US" sz="2800" dirty="0" smtClean="0"/>
              <a:t>指定</a:t>
            </a:r>
            <a:r>
              <a:rPr lang="ja-JP" altLang="en-US" sz="2800" dirty="0"/>
              <a:t>基準に規定する介護職員又は看護職員の員数に加え、介護職員又は看護職員</a:t>
            </a:r>
            <a:r>
              <a:rPr lang="ja-JP" altLang="en-US" sz="2800" dirty="0" smtClean="0"/>
              <a:t>を</a:t>
            </a:r>
            <a:r>
              <a:rPr lang="ja-JP" altLang="en-US" sz="2800" u="sng" dirty="0" smtClean="0">
                <a:solidFill>
                  <a:srgbClr val="FF0000"/>
                </a:solidFill>
              </a:rPr>
              <a:t>常勤</a:t>
            </a:r>
            <a:r>
              <a:rPr lang="ja-JP" altLang="en-US" sz="2800" u="sng" dirty="0">
                <a:solidFill>
                  <a:srgbClr val="FF0000"/>
                </a:solidFill>
              </a:rPr>
              <a:t>換算方法で２以上確保</a:t>
            </a:r>
            <a:r>
              <a:rPr lang="ja-JP" altLang="en-US" sz="2800" dirty="0"/>
              <a:t>していること。</a:t>
            </a:r>
          </a:p>
          <a:p>
            <a:r>
              <a:rPr lang="ja-JP" altLang="en-US" sz="2800" u="sng" dirty="0" smtClean="0">
                <a:solidFill>
                  <a:srgbClr val="FF0000"/>
                </a:solidFill>
              </a:rPr>
              <a:t>前年度</a:t>
            </a:r>
            <a:r>
              <a:rPr lang="ja-JP" altLang="en-US" sz="2800" u="sng" dirty="0">
                <a:solidFill>
                  <a:srgbClr val="FF0000"/>
                </a:solidFill>
              </a:rPr>
              <a:t>又は</a:t>
            </a:r>
            <a:r>
              <a:rPr lang="ja-JP" altLang="en-US" sz="2800" dirty="0"/>
              <a:t>算定日が属する月の</a:t>
            </a:r>
            <a:r>
              <a:rPr lang="ja-JP" altLang="en-US" sz="2800" u="sng" dirty="0">
                <a:solidFill>
                  <a:srgbClr val="FF0000"/>
                </a:solidFill>
              </a:rPr>
              <a:t>前３月間の</a:t>
            </a:r>
            <a:r>
              <a:rPr lang="ja-JP" altLang="en-US" sz="2800" dirty="0"/>
              <a:t>利用者の総数のうち</a:t>
            </a:r>
            <a:r>
              <a:rPr lang="ja-JP" altLang="en-US" sz="2800" u="sng" dirty="0">
                <a:solidFill>
                  <a:srgbClr val="FF0000"/>
                </a:solidFill>
              </a:rPr>
              <a:t>、要介護３以上の</a:t>
            </a:r>
            <a:r>
              <a:rPr lang="ja-JP" altLang="en-US" sz="2800" u="sng" dirty="0" smtClean="0">
                <a:solidFill>
                  <a:srgbClr val="FF0000"/>
                </a:solidFill>
              </a:rPr>
              <a:t>利用者</a:t>
            </a:r>
            <a:r>
              <a:rPr lang="ja-JP" altLang="en-US" sz="2800" u="sng" dirty="0">
                <a:solidFill>
                  <a:srgbClr val="FF0000"/>
                </a:solidFill>
              </a:rPr>
              <a:t>の占める割合が</a:t>
            </a:r>
            <a:r>
              <a:rPr lang="en-US" altLang="ja-JP" sz="2800" u="sng" dirty="0">
                <a:solidFill>
                  <a:srgbClr val="FF0000"/>
                </a:solidFill>
              </a:rPr>
              <a:t>100 </a:t>
            </a:r>
            <a:r>
              <a:rPr lang="ja-JP" altLang="en-US" sz="2800" u="sng" dirty="0">
                <a:solidFill>
                  <a:srgbClr val="FF0000"/>
                </a:solidFill>
              </a:rPr>
              <a:t>分の３</a:t>
            </a:r>
            <a:r>
              <a:rPr lang="en-US" altLang="ja-JP" sz="2800" u="sng" dirty="0">
                <a:solidFill>
                  <a:srgbClr val="FF0000"/>
                </a:solidFill>
              </a:rPr>
              <a:t>0 </a:t>
            </a:r>
            <a:r>
              <a:rPr lang="ja-JP" altLang="en-US" sz="2800" u="sng" dirty="0">
                <a:solidFill>
                  <a:srgbClr val="FF0000"/>
                </a:solidFill>
              </a:rPr>
              <a:t>以上であること。</a:t>
            </a:r>
          </a:p>
          <a:p>
            <a:r>
              <a:rPr lang="ja-JP" altLang="en-US" sz="2800" dirty="0" smtClean="0"/>
              <a:t>指定通所</a:t>
            </a:r>
            <a:r>
              <a:rPr lang="ja-JP" altLang="en-US" sz="2800" dirty="0"/>
              <a:t>介護を行う時間帯を通じて、</a:t>
            </a:r>
            <a:r>
              <a:rPr lang="ja-JP" altLang="en-US" sz="2800" u="sng" dirty="0">
                <a:solidFill>
                  <a:srgbClr val="FF0000"/>
                </a:solidFill>
              </a:rPr>
              <a:t>専ら当該指定通所介護の提供に当たる看護</a:t>
            </a:r>
            <a:r>
              <a:rPr lang="ja-JP" altLang="en-US" sz="2800" u="sng" dirty="0" smtClean="0">
                <a:solidFill>
                  <a:srgbClr val="FF0000"/>
                </a:solidFill>
              </a:rPr>
              <a:t>職員</a:t>
            </a:r>
            <a:r>
              <a:rPr lang="ja-JP" altLang="en-US" sz="2800" u="sng" dirty="0">
                <a:solidFill>
                  <a:srgbClr val="FF0000"/>
                </a:solidFill>
              </a:rPr>
              <a:t>を１以上確保</a:t>
            </a:r>
            <a:r>
              <a:rPr lang="ja-JP" altLang="en-US" sz="2800" dirty="0"/>
              <a:t>していること。</a:t>
            </a:r>
            <a:endParaRPr kumimoji="1" lang="ja-JP" altLang="en-US" sz="2800" dirty="0"/>
          </a:p>
        </p:txBody>
      </p:sp>
    </p:spTree>
    <p:extLst>
      <p:ext uri="{BB962C8B-B14F-4D97-AF65-F5344CB8AC3E}">
        <p14:creationId xmlns:p14="http://schemas.microsoft.com/office/powerpoint/2010/main" val="4985492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個別機能訓練加算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心身機能訓練から生活行為向上訓練まで総合的に行う機能の強化</a:t>
            </a:r>
          </a:p>
          <a:p>
            <a:r>
              <a:rPr lang="ja-JP" altLang="en-US" sz="2800" dirty="0"/>
              <a:t>地域で在宅生活が継続できるよう生活機能の維持・向上に資する効果的な支援</a:t>
            </a:r>
            <a:r>
              <a:rPr lang="ja-JP" altLang="en-US" sz="2800" dirty="0" smtClean="0"/>
              <a:t>を行う</a:t>
            </a:r>
            <a:r>
              <a:rPr lang="ja-JP" altLang="en-US" sz="2800" dirty="0"/>
              <a:t>事業所を評価するため、現行の個別機能訓練加算の算定要件について、居宅</a:t>
            </a:r>
            <a:r>
              <a:rPr lang="ja-JP" altLang="en-US" sz="2800" dirty="0" smtClean="0"/>
              <a:t>を訪問</a:t>
            </a:r>
            <a:r>
              <a:rPr lang="ja-JP" altLang="en-US" sz="2800" dirty="0"/>
              <a:t>した上で計画を作成することを新たな要件として加えるとともに、加算の</a:t>
            </a:r>
            <a:r>
              <a:rPr lang="ja-JP" altLang="en-US" sz="2800" dirty="0" smtClean="0"/>
              <a:t>評価の</a:t>
            </a:r>
            <a:r>
              <a:rPr lang="ja-JP" altLang="en-US" sz="2800" dirty="0"/>
              <a:t>見直しを行う。</a:t>
            </a:r>
          </a:p>
          <a:p>
            <a:r>
              <a:rPr lang="zh-TW" altLang="en-US" sz="2800" dirty="0"/>
              <a:t>個別機能訓練加算（</a:t>
            </a:r>
            <a:r>
              <a:rPr lang="en-US" altLang="zh-TW" sz="2800" dirty="0"/>
              <a:t>Ⅰ</a:t>
            </a:r>
            <a:r>
              <a:rPr lang="zh-TW" altLang="en-US" sz="2800" dirty="0"/>
              <a:t>） </a:t>
            </a:r>
            <a:r>
              <a:rPr lang="en-US" altLang="zh-TW" sz="2800" dirty="0"/>
              <a:t>42 </a:t>
            </a:r>
            <a:r>
              <a:rPr lang="zh-TW" altLang="en-US" sz="2800" dirty="0"/>
              <a:t>単位／日 ⇒ </a:t>
            </a:r>
            <a:r>
              <a:rPr lang="en-US" altLang="zh-TW" sz="2800" dirty="0"/>
              <a:t>46 </a:t>
            </a:r>
            <a:r>
              <a:rPr lang="zh-TW" altLang="en-US" sz="2800" dirty="0"/>
              <a:t>単位／日</a:t>
            </a:r>
          </a:p>
          <a:p>
            <a:r>
              <a:rPr lang="zh-TW" altLang="en-US" sz="2800" dirty="0"/>
              <a:t>個別機能訓練加算（</a:t>
            </a:r>
            <a:r>
              <a:rPr lang="en-US" altLang="zh-TW" sz="2800" dirty="0"/>
              <a:t>Ⅱ</a:t>
            </a:r>
            <a:r>
              <a:rPr lang="zh-TW" altLang="en-US" sz="2800" dirty="0"/>
              <a:t>） </a:t>
            </a:r>
            <a:r>
              <a:rPr lang="en-US" altLang="zh-TW" sz="2800" dirty="0"/>
              <a:t>50 </a:t>
            </a:r>
            <a:r>
              <a:rPr lang="zh-TW" altLang="en-US" sz="2800" dirty="0"/>
              <a:t>単位／日 ⇒ </a:t>
            </a:r>
            <a:r>
              <a:rPr lang="en-US" altLang="zh-TW" sz="2800" dirty="0"/>
              <a:t>56 </a:t>
            </a:r>
            <a:r>
              <a:rPr lang="zh-TW" altLang="en-US" sz="2800" dirty="0"/>
              <a:t>単位／日</a:t>
            </a:r>
            <a:endParaRPr kumimoji="1" lang="ja-JP" altLang="en-US" sz="2800" dirty="0"/>
          </a:p>
        </p:txBody>
      </p:sp>
    </p:spTree>
    <p:extLst>
      <p:ext uri="{BB962C8B-B14F-4D97-AF65-F5344CB8AC3E}">
        <p14:creationId xmlns:p14="http://schemas.microsoft.com/office/powerpoint/2010/main" val="1164804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個別機能訓練加算</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算定要件等（個別機能訓練加算（</a:t>
            </a:r>
            <a:r>
              <a:rPr lang="en-US" altLang="ja-JP" sz="2800" dirty="0"/>
              <a:t>Ⅰ</a:t>
            </a:r>
            <a:r>
              <a:rPr lang="ja-JP" altLang="en-US" sz="2800" dirty="0"/>
              <a:t>）及び（</a:t>
            </a:r>
            <a:r>
              <a:rPr lang="en-US" altLang="ja-JP" sz="2800" dirty="0"/>
              <a:t>Ⅱ</a:t>
            </a:r>
            <a:r>
              <a:rPr lang="ja-JP" altLang="en-US" sz="2800" dirty="0"/>
              <a:t>）共通。追加要件のみ）</a:t>
            </a:r>
          </a:p>
          <a:p>
            <a:r>
              <a:rPr lang="ja-JP" altLang="en-US" sz="2800" dirty="0" smtClean="0"/>
              <a:t>機能</a:t>
            </a:r>
            <a:r>
              <a:rPr lang="ja-JP" altLang="en-US" sz="2800" dirty="0"/>
              <a:t>訓練指導員等が利用者の居宅を訪問した上で、個別機能訓練計画を作成し、</a:t>
            </a:r>
            <a:r>
              <a:rPr lang="ja-JP" altLang="en-US" sz="2800" dirty="0" smtClean="0"/>
              <a:t>その</a:t>
            </a:r>
            <a:r>
              <a:rPr lang="ja-JP" altLang="en-US" sz="2800" dirty="0"/>
              <a:t>後３月ごとに１回以上、利用者の居宅を訪問した上で、利用者又はその家族に</a:t>
            </a:r>
            <a:r>
              <a:rPr lang="ja-JP" altLang="en-US" sz="2800" dirty="0" smtClean="0"/>
              <a:t>対して</a:t>
            </a:r>
            <a:r>
              <a:rPr lang="ja-JP" altLang="en-US" sz="2800" dirty="0"/>
              <a:t>、機能訓練の内容と個別機能訓練計画の進捗状況等を説明し、訓練内容の見直し</a:t>
            </a:r>
            <a:r>
              <a:rPr lang="ja-JP" altLang="en-US" sz="2800" dirty="0" smtClean="0"/>
              <a:t>等を</a:t>
            </a:r>
            <a:r>
              <a:rPr lang="ja-JP" altLang="en-US" sz="2800" dirty="0"/>
              <a:t>行っていること。</a:t>
            </a:r>
            <a:endParaRPr kumimoji="1" lang="ja-JP" altLang="en-US" sz="2800" dirty="0"/>
          </a:p>
        </p:txBody>
      </p:sp>
    </p:spTree>
    <p:extLst>
      <p:ext uri="{BB962C8B-B14F-4D97-AF65-F5344CB8AC3E}">
        <p14:creationId xmlns:p14="http://schemas.microsoft.com/office/powerpoint/2010/main" val="12538899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地域連携の拠点としての機能の</a:t>
            </a:r>
            <a:r>
              <a:rPr lang="ja-JP" altLang="en-US" sz="3600" dirty="0" smtClean="0"/>
              <a:t>充実</a:t>
            </a:r>
            <a:endParaRPr kumimoji="1" lang="ja-JP" altLang="en-US" sz="36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地域連携の拠点としての機能の充実</a:t>
            </a:r>
          </a:p>
          <a:p>
            <a:r>
              <a:rPr lang="ja-JP" altLang="en-US" sz="2800" dirty="0"/>
              <a:t>利用者の地域での暮らしを支えるため、医療機関や他の介護事業所、地域の</a:t>
            </a:r>
            <a:r>
              <a:rPr lang="ja-JP" altLang="en-US" sz="2800" dirty="0" smtClean="0"/>
              <a:t>住民活動</a:t>
            </a:r>
            <a:r>
              <a:rPr lang="ja-JP" altLang="en-US" sz="2800" dirty="0"/>
              <a:t>等と連携し、通所介護事業所を利用しない日でも利用者を支える地域連携の</a:t>
            </a:r>
            <a:r>
              <a:rPr lang="ja-JP" altLang="en-US" sz="2800" dirty="0" smtClean="0"/>
              <a:t>拠点</a:t>
            </a:r>
            <a:r>
              <a:rPr lang="ja-JP" altLang="en-US" sz="2800" dirty="0"/>
              <a:t>としての機能を展開できるよう、生活相談員の専従要件を緩和し、事業所内に</a:t>
            </a:r>
            <a:r>
              <a:rPr lang="ja-JP" altLang="en-US" sz="2800" dirty="0" smtClean="0"/>
              <a:t>限った</a:t>
            </a:r>
            <a:r>
              <a:rPr lang="ja-JP" altLang="en-US" sz="2800" dirty="0"/>
              <a:t>利用者との対話を主体とした相談業務のみならず、サービス担当者会議に</a:t>
            </a:r>
            <a:r>
              <a:rPr lang="ja-JP" altLang="en-US" sz="2800" dirty="0" smtClean="0"/>
              <a:t>加えて</a:t>
            </a:r>
            <a:r>
              <a:rPr lang="ja-JP" altLang="en-US" sz="2800" dirty="0"/>
              <a:t>地域ケア会議への出席などが可能となるようにする。</a:t>
            </a:r>
            <a:endParaRPr kumimoji="1" lang="ja-JP" altLang="en-US" sz="2800" dirty="0"/>
          </a:p>
        </p:txBody>
      </p:sp>
    </p:spTree>
    <p:extLst>
      <p:ext uri="{BB962C8B-B14F-4D97-AF65-F5344CB8AC3E}">
        <p14:creationId xmlns:p14="http://schemas.microsoft.com/office/powerpoint/2010/main" val="15013800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看護職員の配置基準の緩和</a:t>
            </a:r>
          </a:p>
          <a:p>
            <a:r>
              <a:rPr lang="ja-JP" altLang="en-US" dirty="0"/>
              <a:t>地域で不足している看護職員については、その専門性を効果的に活かすことが</a:t>
            </a:r>
            <a:r>
              <a:rPr lang="ja-JP" altLang="en-US" dirty="0" smtClean="0"/>
              <a:t>できる</a:t>
            </a:r>
            <a:r>
              <a:rPr lang="ja-JP" altLang="en-US" dirty="0"/>
              <a:t>よう、病院、診療所、訪問看護ステーションと連携し、健康状態の確認を</a:t>
            </a:r>
            <a:r>
              <a:rPr lang="ja-JP" altLang="en-US" dirty="0" smtClean="0"/>
              <a:t>行った</a:t>
            </a:r>
            <a:r>
              <a:rPr lang="ja-JP" altLang="en-US" dirty="0"/>
              <a:t>場合には、人員配置基準を満たしたものとする。</a:t>
            </a:r>
            <a:endParaRPr kumimoji="1" lang="ja-JP" altLang="en-US" dirty="0"/>
          </a:p>
        </p:txBody>
      </p:sp>
    </p:spTree>
    <p:extLst>
      <p:ext uri="{BB962C8B-B14F-4D97-AF65-F5344CB8AC3E}">
        <p14:creationId xmlns:p14="http://schemas.microsoft.com/office/powerpoint/2010/main" val="31524259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地域密着型通所介護</a:t>
            </a:r>
            <a:endParaRPr kumimoji="1" lang="ja-JP" altLang="en-US" dirty="0"/>
          </a:p>
        </p:txBody>
      </p:sp>
      <p:sp>
        <p:nvSpPr>
          <p:cNvPr id="3" name="コンテンツ プレースホルダー 2"/>
          <p:cNvSpPr>
            <a:spLocks noGrp="1"/>
          </p:cNvSpPr>
          <p:nvPr>
            <p:ph idx="1"/>
          </p:nvPr>
        </p:nvSpPr>
        <p:spPr/>
        <p:txBody>
          <a:bodyPr/>
          <a:lstStyle/>
          <a:p>
            <a:r>
              <a:rPr lang="ja-JP" altLang="en-US" dirty="0"/>
              <a:t>地域密着型通所介護に係る基準の創設</a:t>
            </a:r>
          </a:p>
          <a:p>
            <a:r>
              <a:rPr lang="ja-JP" altLang="en-US" dirty="0"/>
              <a:t>平成</a:t>
            </a:r>
            <a:r>
              <a:rPr lang="en-US" altLang="ja-JP" dirty="0"/>
              <a:t>28 </a:t>
            </a:r>
            <a:r>
              <a:rPr lang="ja-JP" altLang="en-US" dirty="0"/>
              <a:t>年度に地域密着型通所介護が創設されることに伴い、地域との連携や</a:t>
            </a:r>
            <a:r>
              <a:rPr lang="ja-JP" altLang="en-US" dirty="0" smtClean="0"/>
              <a:t>運営</a:t>
            </a:r>
            <a:r>
              <a:rPr lang="ja-JP" altLang="en-US" dirty="0"/>
              <a:t>の透明性を確保するための運営推進会議の設置など、新たに基準を設けると</a:t>
            </a:r>
            <a:r>
              <a:rPr lang="ja-JP" altLang="en-US" dirty="0" smtClean="0"/>
              <a:t>ともに</a:t>
            </a:r>
            <a:r>
              <a:rPr lang="ja-JP" altLang="en-US" dirty="0"/>
              <a:t>、基本報酬の設定については、上述①における見直し後の小規模型通所介護の</a:t>
            </a:r>
            <a:r>
              <a:rPr lang="ja-JP" altLang="en-US" dirty="0" smtClean="0"/>
              <a:t>基本</a:t>
            </a:r>
            <a:r>
              <a:rPr lang="ja-JP" altLang="en-US" dirty="0"/>
              <a:t>報酬を踏襲する。</a:t>
            </a:r>
            <a:endParaRPr kumimoji="1" lang="ja-JP" altLang="en-US" dirty="0"/>
          </a:p>
        </p:txBody>
      </p:sp>
    </p:spTree>
    <p:extLst>
      <p:ext uri="{BB962C8B-B14F-4D97-AF65-F5344CB8AC3E}">
        <p14:creationId xmlns:p14="http://schemas.microsoft.com/office/powerpoint/2010/main" val="12849958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サテライト型事業所への移行に向けた経過</a:t>
            </a:r>
            <a:r>
              <a:rPr lang="ja-JP" altLang="en-US" sz="2800" dirty="0" smtClean="0"/>
              <a:t>措置</a:t>
            </a:r>
            <a:endParaRPr kumimoji="1" lang="ja-JP" altLang="en-US" sz="2800" dirty="0"/>
          </a:p>
        </p:txBody>
      </p:sp>
      <p:sp>
        <p:nvSpPr>
          <p:cNvPr id="3" name="コンテンツ プレースホルダー 2"/>
          <p:cNvSpPr>
            <a:spLocks noGrp="1"/>
          </p:cNvSpPr>
          <p:nvPr>
            <p:ph idx="1"/>
          </p:nvPr>
        </p:nvSpPr>
        <p:spPr/>
        <p:txBody>
          <a:bodyPr/>
          <a:lstStyle/>
          <a:p>
            <a:r>
              <a:rPr lang="ja-JP" altLang="en-US" sz="2400" dirty="0"/>
              <a:t>小規模多機能型居宅介護のサテライト型事業所への移行に向けた経過措置</a:t>
            </a:r>
          </a:p>
          <a:p>
            <a:r>
              <a:rPr lang="ja-JP" altLang="en-US" sz="2400" dirty="0"/>
              <a:t>小規模な通所介護事業所が小規模多機能型居宅介護のサテライト型事業所に</a:t>
            </a:r>
            <a:r>
              <a:rPr lang="ja-JP" altLang="en-US" sz="2400" dirty="0" smtClean="0"/>
              <a:t>移行する</a:t>
            </a:r>
            <a:r>
              <a:rPr lang="ja-JP" altLang="en-US" sz="2400" dirty="0"/>
              <a:t>際に、小規模多機能型居宅介護のサテライト型事業所としての基準について</a:t>
            </a:r>
            <a:r>
              <a:rPr lang="ja-JP" altLang="en-US" sz="2400" dirty="0" smtClean="0"/>
              <a:t>、平成</a:t>
            </a:r>
            <a:r>
              <a:rPr lang="en-US" altLang="ja-JP" sz="2400" dirty="0"/>
              <a:t>29 </a:t>
            </a:r>
            <a:r>
              <a:rPr lang="ja-JP" altLang="en-US" sz="2400" dirty="0"/>
              <a:t>年度末までの経過措置を設ける。</a:t>
            </a:r>
          </a:p>
          <a:p>
            <a:r>
              <a:rPr lang="ja-JP" altLang="en-US" sz="2400" dirty="0"/>
              <a:t>また、経過措置期間内において、小規模多機能型居宅介護のサテライト型</a:t>
            </a:r>
            <a:r>
              <a:rPr lang="ja-JP" altLang="en-US" sz="2400" dirty="0" smtClean="0"/>
              <a:t>事業所と</a:t>
            </a:r>
            <a:r>
              <a:rPr lang="ja-JP" altLang="en-US" sz="2400" dirty="0"/>
              <a:t>しての人員配置基準を満たさない場合には、小規模多機能型居宅介護の基本</a:t>
            </a:r>
            <a:r>
              <a:rPr lang="ja-JP" altLang="en-US" sz="2400" dirty="0" smtClean="0"/>
              <a:t>報酬を</a:t>
            </a:r>
            <a:r>
              <a:rPr lang="ja-JP" altLang="en-US" sz="2400" dirty="0"/>
              <a:t>減算（</a:t>
            </a:r>
            <a:r>
              <a:rPr lang="en-US" altLang="ja-JP" sz="2400" dirty="0"/>
              <a:t>70/100</a:t>
            </a:r>
            <a:r>
              <a:rPr lang="ja-JP" altLang="en-US" sz="2400" dirty="0"/>
              <a:t>）する。</a:t>
            </a:r>
            <a:endParaRPr kumimoji="1" lang="ja-JP" altLang="en-US" sz="2400" dirty="0"/>
          </a:p>
        </p:txBody>
      </p:sp>
    </p:spTree>
    <p:extLst>
      <p:ext uri="{BB962C8B-B14F-4D97-AF65-F5344CB8AC3E}">
        <p14:creationId xmlns:p14="http://schemas.microsoft.com/office/powerpoint/2010/main" val="30375253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サテライト事業所への</a:t>
            </a:r>
            <a:r>
              <a:rPr lang="ja-JP" altLang="en-US" dirty="0" smtClean="0"/>
              <a:t>移行</a:t>
            </a:r>
            <a:endParaRPr kumimoji="1" lang="ja-JP" altLang="en-US" dirty="0"/>
          </a:p>
        </p:txBody>
      </p:sp>
      <p:sp>
        <p:nvSpPr>
          <p:cNvPr id="3" name="コンテンツ プレースホルダー 2"/>
          <p:cNvSpPr>
            <a:spLocks noGrp="1"/>
          </p:cNvSpPr>
          <p:nvPr>
            <p:ph idx="1"/>
          </p:nvPr>
        </p:nvSpPr>
        <p:spPr/>
        <p:txBody>
          <a:bodyPr/>
          <a:lstStyle/>
          <a:p>
            <a:r>
              <a:rPr lang="ja-JP" altLang="en-US" dirty="0"/>
              <a:t>通所介護（大規模型・通常規模型）のサテライト事業所への移行</a:t>
            </a:r>
          </a:p>
          <a:p>
            <a:r>
              <a:rPr lang="ja-JP" altLang="en-US" dirty="0"/>
              <a:t>小規模な通所介護事業所が通所介護（大規模型・通常規模型）事業所の</a:t>
            </a:r>
            <a:r>
              <a:rPr lang="ja-JP" altLang="en-US" dirty="0" smtClean="0"/>
              <a:t>サテライト</a:t>
            </a:r>
            <a:r>
              <a:rPr lang="ja-JP" altLang="en-US" dirty="0"/>
              <a:t>事業所へ移行するに当たっては、一体的なサービス提供の単位として本体</a:t>
            </a:r>
            <a:r>
              <a:rPr lang="ja-JP" altLang="en-US" dirty="0" smtClean="0"/>
              <a:t>事業所に</a:t>
            </a:r>
            <a:r>
              <a:rPr lang="ja-JP" altLang="en-US" dirty="0"/>
              <a:t>含めて指定するなど、現行のサテライト事業所の取扱いに従って実施する。</a:t>
            </a:r>
            <a:endParaRPr kumimoji="1" lang="ja-JP" altLang="en-US" dirty="0"/>
          </a:p>
        </p:txBody>
      </p:sp>
    </p:spTree>
    <p:extLst>
      <p:ext uri="{BB962C8B-B14F-4D97-AF65-F5344CB8AC3E}">
        <p14:creationId xmlns:p14="http://schemas.microsoft.com/office/powerpoint/2010/main" val="33620615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840632"/>
          </a:xfrm>
        </p:spPr>
        <p:txBody>
          <a:bodyPr/>
          <a:lstStyle/>
          <a:p>
            <a:r>
              <a:rPr lang="ja-JP" altLang="en-US" sz="3200" dirty="0"/>
              <a:t>通所介護と新総合事業における通所事業を一体的に実施する場合の人員等の基準上の</a:t>
            </a:r>
            <a:r>
              <a:rPr lang="ja-JP" altLang="en-US" sz="3200" dirty="0" smtClean="0"/>
              <a:t>取扱い</a:t>
            </a:r>
            <a:endParaRPr kumimoji="1" lang="ja-JP" altLang="en-US" dirty="0"/>
          </a:p>
        </p:txBody>
      </p:sp>
      <p:sp>
        <p:nvSpPr>
          <p:cNvPr id="3" name="コンテンツ プレースホルダー 2"/>
          <p:cNvSpPr>
            <a:spLocks noGrp="1"/>
          </p:cNvSpPr>
          <p:nvPr>
            <p:ph idx="1"/>
          </p:nvPr>
        </p:nvSpPr>
        <p:spPr>
          <a:xfrm>
            <a:off x="685800" y="2852936"/>
            <a:ext cx="7772400" cy="3243064"/>
          </a:xfrm>
        </p:spPr>
        <p:txBody>
          <a:bodyPr/>
          <a:lstStyle/>
          <a:p>
            <a:r>
              <a:rPr lang="ja-JP" altLang="en-US" dirty="0" smtClean="0"/>
              <a:t>通所</a:t>
            </a:r>
            <a:r>
              <a:rPr lang="ja-JP" altLang="en-US" dirty="0"/>
              <a:t>介護事業者が、通所介護及び新総合事業における第一号通所事業を、同一</a:t>
            </a:r>
            <a:r>
              <a:rPr lang="ja-JP" altLang="en-US" dirty="0" smtClean="0"/>
              <a:t>の事業所</a:t>
            </a:r>
            <a:r>
              <a:rPr lang="ja-JP" altLang="en-US" dirty="0"/>
              <a:t>において、一体的に実施する場合の人員、設備及び運営の基準については</a:t>
            </a:r>
            <a:r>
              <a:rPr lang="ja-JP" altLang="en-US" dirty="0" smtClean="0"/>
              <a:t>、通所</a:t>
            </a:r>
            <a:r>
              <a:rPr lang="ja-JP" altLang="en-US" dirty="0"/>
              <a:t>介護及び介護予防通所介護を一体的に実施する場合の現行の基準に準ずる</a:t>
            </a:r>
            <a:r>
              <a:rPr lang="ja-JP" altLang="en-US" dirty="0" smtClean="0"/>
              <a:t>ものと</a:t>
            </a:r>
            <a:r>
              <a:rPr lang="ja-JP" altLang="en-US" dirty="0"/>
              <a:t>する。</a:t>
            </a:r>
            <a:endParaRPr kumimoji="1" lang="ja-JP" altLang="en-US" dirty="0"/>
          </a:p>
        </p:txBody>
      </p:sp>
    </p:spTree>
    <p:extLst>
      <p:ext uri="{BB962C8B-B14F-4D97-AF65-F5344CB8AC3E}">
        <p14:creationId xmlns:p14="http://schemas.microsoft.com/office/powerpoint/2010/main" val="1806611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単位当たりの単価の改訂</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7</a:t>
            </a:r>
            <a:r>
              <a:rPr kumimoji="1" lang="ja-JP" altLang="en-US" dirty="0" smtClean="0"/>
              <a:t>段階から</a:t>
            </a:r>
            <a:r>
              <a:rPr kumimoji="1" lang="en-US" altLang="ja-JP" dirty="0" smtClean="0"/>
              <a:t>8</a:t>
            </a:r>
            <a:r>
              <a:rPr kumimoji="1" lang="ja-JP" altLang="en-US" dirty="0" smtClean="0"/>
              <a:t>段階へ</a:t>
            </a:r>
            <a:endParaRPr kumimoji="1" lang="en-US" altLang="ja-JP" dirty="0" smtClean="0"/>
          </a:p>
          <a:p>
            <a:endParaRPr lang="en-US" altLang="ja-JP" dirty="0"/>
          </a:p>
          <a:p>
            <a:pPr lvl="1"/>
            <a:r>
              <a:rPr kumimoji="1" lang="ja-JP" altLang="en-US" dirty="0" smtClean="0"/>
              <a:t>そのままのところ、上がったところがあります。</a:t>
            </a:r>
            <a:endParaRPr kumimoji="1" lang="en-US" altLang="ja-JP" dirty="0" smtClean="0"/>
          </a:p>
          <a:p>
            <a:pPr lvl="1"/>
            <a:endParaRPr kumimoji="1" lang="ja-JP" altLang="en-US" dirty="0"/>
          </a:p>
        </p:txBody>
      </p:sp>
    </p:spTree>
    <p:extLst>
      <p:ext uri="{BB962C8B-B14F-4D97-AF65-F5344CB8AC3E}">
        <p14:creationId xmlns:p14="http://schemas.microsoft.com/office/powerpoint/2010/main" val="35837403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408584"/>
          </a:xfrm>
        </p:spPr>
        <p:txBody>
          <a:bodyPr/>
          <a:lstStyle/>
          <a:p>
            <a:r>
              <a:rPr lang="ja-JP" altLang="en-US" dirty="0"/>
              <a:t>夜間及び深夜のサービスを実施する場合の運営基準の</a:t>
            </a:r>
            <a:r>
              <a:rPr lang="ja-JP" altLang="en-US" dirty="0" smtClean="0"/>
              <a:t>厳格化</a:t>
            </a:r>
            <a:endParaRPr kumimoji="1" lang="ja-JP" altLang="en-US" dirty="0"/>
          </a:p>
        </p:txBody>
      </p:sp>
      <p:sp>
        <p:nvSpPr>
          <p:cNvPr id="3" name="コンテンツ プレースホルダー 2"/>
          <p:cNvSpPr>
            <a:spLocks noGrp="1"/>
          </p:cNvSpPr>
          <p:nvPr>
            <p:ph idx="1"/>
          </p:nvPr>
        </p:nvSpPr>
        <p:spPr>
          <a:xfrm>
            <a:off x="685800" y="1916832"/>
            <a:ext cx="7772400" cy="4179168"/>
          </a:xfrm>
        </p:spPr>
        <p:txBody>
          <a:bodyPr/>
          <a:lstStyle/>
          <a:p>
            <a:r>
              <a:rPr lang="ja-JP" altLang="en-US" dirty="0" smtClean="0"/>
              <a:t>通所</a:t>
            </a:r>
            <a:r>
              <a:rPr lang="ja-JP" altLang="en-US" dirty="0"/>
              <a:t>介護事業所の設備を利用して、介護保険制度外の夜間及び深夜のサービス（</a:t>
            </a:r>
            <a:r>
              <a:rPr lang="ja-JP" altLang="en-US" dirty="0" smtClean="0"/>
              <a:t>宿泊</a:t>
            </a:r>
            <a:r>
              <a:rPr lang="ja-JP" altLang="en-US" dirty="0"/>
              <a:t>サービス）を実施している事業所については、届出を求めることとし、事故</a:t>
            </a:r>
            <a:r>
              <a:rPr lang="ja-JP" altLang="en-US" dirty="0" smtClean="0"/>
              <a:t>報告の</a:t>
            </a:r>
            <a:r>
              <a:rPr lang="ja-JP" altLang="en-US" dirty="0"/>
              <a:t>仕組みを設けるとともに、情報公表を推進する。</a:t>
            </a:r>
            <a:endParaRPr kumimoji="1" lang="ja-JP" altLang="en-US" dirty="0"/>
          </a:p>
        </p:txBody>
      </p:sp>
    </p:spTree>
    <p:extLst>
      <p:ext uri="{BB962C8B-B14F-4D97-AF65-F5344CB8AC3E}">
        <p14:creationId xmlns:p14="http://schemas.microsoft.com/office/powerpoint/2010/main" val="9425375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送迎時における居宅内介助等の</a:t>
            </a:r>
            <a:r>
              <a:rPr lang="ja-JP" altLang="en-US" sz="3600" dirty="0" smtClean="0"/>
              <a:t>評価</a:t>
            </a:r>
            <a:endParaRPr kumimoji="1" lang="ja-JP" altLang="en-US" sz="3600"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sz="2800" dirty="0" smtClean="0"/>
              <a:t>送迎</a:t>
            </a:r>
            <a:r>
              <a:rPr lang="ja-JP" altLang="en-US" sz="2800" dirty="0"/>
              <a:t>時に実施した居宅内介助等（電気の消灯・点灯、着替え、ベッドへの移乗</a:t>
            </a:r>
            <a:r>
              <a:rPr lang="ja-JP" altLang="en-US" sz="2800" dirty="0" smtClean="0"/>
              <a:t>、窓</a:t>
            </a:r>
            <a:r>
              <a:rPr lang="ja-JP" altLang="en-US" sz="2800" dirty="0"/>
              <a:t>の施錠等）を通所介護、通所リハビリテーション又は認知症対応型通所介護の</a:t>
            </a:r>
            <a:r>
              <a:rPr lang="ja-JP" altLang="en-US" sz="2800" dirty="0" smtClean="0"/>
              <a:t>所要</a:t>
            </a:r>
            <a:r>
              <a:rPr lang="ja-JP" altLang="en-US" sz="2800" dirty="0"/>
              <a:t>時間に含めることとする。</a:t>
            </a:r>
          </a:p>
          <a:p>
            <a:r>
              <a:rPr lang="en-US" altLang="ja-JP" sz="2800" dirty="0"/>
              <a:t>※ </a:t>
            </a:r>
            <a:r>
              <a:rPr lang="ja-JP" altLang="en-US" sz="2800" dirty="0"/>
              <a:t>算定要件等</a:t>
            </a:r>
          </a:p>
          <a:p>
            <a:r>
              <a:rPr lang="ja-JP" altLang="en-US" sz="2800" dirty="0" smtClean="0"/>
              <a:t>居宅</a:t>
            </a:r>
            <a:r>
              <a:rPr lang="ja-JP" altLang="en-US" sz="2800" dirty="0"/>
              <a:t>サービス計画と個別サービス計画に位置付けた上で実施するものとし、</a:t>
            </a:r>
            <a:r>
              <a:rPr lang="ja-JP" altLang="en-US" sz="2800" dirty="0" smtClean="0"/>
              <a:t>所要時間</a:t>
            </a:r>
            <a:r>
              <a:rPr lang="ja-JP" altLang="en-US" sz="2800" dirty="0"/>
              <a:t>に含めることができる時間は</a:t>
            </a:r>
            <a:r>
              <a:rPr lang="en-US" altLang="ja-JP" sz="2800" dirty="0"/>
              <a:t>30 </a:t>
            </a:r>
            <a:r>
              <a:rPr lang="ja-JP" altLang="en-US" sz="2800" dirty="0"/>
              <a:t>分以内とする。</a:t>
            </a:r>
          </a:p>
          <a:p>
            <a:r>
              <a:rPr lang="ja-JP" altLang="en-US" sz="2800" dirty="0" smtClean="0"/>
              <a:t>居宅内</a:t>
            </a:r>
            <a:r>
              <a:rPr lang="ja-JP" altLang="en-US" sz="2800" dirty="0"/>
              <a:t>介助等を行う者は、介護福祉士、介護職員初任者研修修了者等とする。</a:t>
            </a:r>
            <a:endParaRPr kumimoji="1" lang="ja-JP" altLang="en-US" sz="2800" dirty="0"/>
          </a:p>
        </p:txBody>
      </p:sp>
    </p:spTree>
    <p:extLst>
      <p:ext uri="{BB962C8B-B14F-4D97-AF65-F5344CB8AC3E}">
        <p14:creationId xmlns:p14="http://schemas.microsoft.com/office/powerpoint/2010/main" val="30558915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延長加算の</a:t>
            </a:r>
            <a:r>
              <a:rPr lang="ja-JP" altLang="en-US" dirty="0" smtClean="0"/>
              <a:t>見直し</a:t>
            </a:r>
            <a:endParaRPr kumimoji="1" lang="ja-JP" altLang="en-US" dirty="0"/>
          </a:p>
        </p:txBody>
      </p:sp>
      <p:sp>
        <p:nvSpPr>
          <p:cNvPr id="3" name="コンテンツ プレースホルダー 2"/>
          <p:cNvSpPr>
            <a:spLocks noGrp="1"/>
          </p:cNvSpPr>
          <p:nvPr>
            <p:ph idx="1"/>
          </p:nvPr>
        </p:nvSpPr>
        <p:spPr>
          <a:xfrm>
            <a:off x="0" y="1484784"/>
            <a:ext cx="9144000" cy="4611216"/>
          </a:xfrm>
        </p:spPr>
        <p:txBody>
          <a:bodyPr/>
          <a:lstStyle/>
          <a:p>
            <a:r>
              <a:rPr lang="ja-JP" altLang="en-US" dirty="0" smtClean="0"/>
              <a:t>通所</a:t>
            </a:r>
            <a:r>
              <a:rPr lang="ja-JP" altLang="en-US" dirty="0"/>
              <a:t>介護等の延長加算は、実態として通所介護事業所等の設備を利用して宿泊</a:t>
            </a:r>
            <a:r>
              <a:rPr lang="ja-JP" altLang="en-US" dirty="0" smtClean="0"/>
              <a:t>する</a:t>
            </a:r>
            <a:r>
              <a:rPr lang="ja-JP" altLang="en-US" dirty="0"/>
              <a:t>場合は算定不可とするとともに、介護者の更なる負担軽減や、仕事と介護の</a:t>
            </a:r>
            <a:r>
              <a:rPr lang="ja-JP" altLang="en-US" dirty="0" smtClean="0"/>
              <a:t>両立の</a:t>
            </a:r>
            <a:r>
              <a:rPr lang="ja-JP" altLang="en-US" dirty="0"/>
              <a:t>観点から、更に延長加算の対象範囲を拡大する。</a:t>
            </a:r>
          </a:p>
          <a:p>
            <a:r>
              <a:rPr lang="en-US" altLang="ja-JP" dirty="0"/>
              <a:t>【</a:t>
            </a:r>
            <a:r>
              <a:rPr lang="ja-JP" altLang="en-US" dirty="0"/>
              <a:t>例</a:t>
            </a:r>
            <a:r>
              <a:rPr lang="en-US" altLang="ja-JP" dirty="0"/>
              <a:t>】</a:t>
            </a:r>
            <a:r>
              <a:rPr lang="ja-JP" altLang="en-US" dirty="0"/>
              <a:t>通所介護における延長加算</a:t>
            </a:r>
          </a:p>
          <a:p>
            <a:r>
              <a:rPr lang="en-US" altLang="zh-TW" dirty="0"/>
              <a:t>12 </a:t>
            </a:r>
            <a:r>
              <a:rPr lang="zh-TW" altLang="en-US" dirty="0"/>
              <a:t>時間以上</a:t>
            </a:r>
            <a:r>
              <a:rPr lang="en-US" altLang="zh-TW" dirty="0"/>
              <a:t>13 </a:t>
            </a:r>
            <a:r>
              <a:rPr lang="zh-TW" altLang="en-US" dirty="0"/>
              <a:t>時間未満（新規） ⇒ </a:t>
            </a:r>
            <a:r>
              <a:rPr lang="en-US" altLang="zh-TW" dirty="0"/>
              <a:t>200 </a:t>
            </a:r>
            <a:r>
              <a:rPr lang="zh-TW" altLang="en-US" dirty="0"/>
              <a:t>単位／日</a:t>
            </a:r>
          </a:p>
          <a:p>
            <a:r>
              <a:rPr lang="en-US" altLang="zh-TW" dirty="0"/>
              <a:t>13 </a:t>
            </a:r>
            <a:r>
              <a:rPr lang="zh-TW" altLang="en-US" dirty="0"/>
              <a:t>時間以上</a:t>
            </a:r>
            <a:r>
              <a:rPr lang="en-US" altLang="zh-TW" dirty="0"/>
              <a:t>14 </a:t>
            </a:r>
            <a:r>
              <a:rPr lang="zh-TW" altLang="en-US" dirty="0"/>
              <a:t>時間未満（新規） ⇒ </a:t>
            </a:r>
            <a:r>
              <a:rPr lang="en-US" altLang="zh-TW" dirty="0"/>
              <a:t>250 </a:t>
            </a:r>
            <a:r>
              <a:rPr lang="zh-TW" altLang="en-US" dirty="0"/>
              <a:t>単位／日</a:t>
            </a:r>
            <a:endParaRPr kumimoji="1" lang="ja-JP" altLang="en-US" dirty="0"/>
          </a:p>
        </p:txBody>
      </p:sp>
    </p:spTree>
    <p:extLst>
      <p:ext uri="{BB962C8B-B14F-4D97-AF65-F5344CB8AC3E}">
        <p14:creationId xmlns:p14="http://schemas.microsoft.com/office/powerpoint/2010/main" val="39120594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送迎が実施されない場合の評価の</a:t>
            </a:r>
            <a:r>
              <a:rPr lang="ja-JP" altLang="en-US" sz="3200" dirty="0" smtClean="0"/>
              <a:t>見直し</a:t>
            </a:r>
            <a:endParaRPr kumimoji="1" lang="ja-JP" altLang="en-US" sz="32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smtClean="0"/>
              <a:t>送迎</a:t>
            </a:r>
            <a:r>
              <a:rPr lang="ja-JP" altLang="en-US" dirty="0"/>
              <a:t>を実施していない場合（利用者が自ら通う場合、家族が送迎を行う場合等</a:t>
            </a:r>
            <a:r>
              <a:rPr lang="ja-JP" altLang="en-US" dirty="0" smtClean="0"/>
              <a:t>の事業所</a:t>
            </a:r>
            <a:r>
              <a:rPr lang="ja-JP" altLang="en-US" dirty="0"/>
              <a:t>が送迎を実施していない場合）は減算の対象とする。</a:t>
            </a:r>
          </a:p>
          <a:p>
            <a:r>
              <a:rPr lang="ja-JP" altLang="en-US" dirty="0"/>
              <a:t>送迎を行わない場合（新規） ⇒ △</a:t>
            </a:r>
            <a:r>
              <a:rPr lang="en-US" altLang="ja-JP" dirty="0"/>
              <a:t>47 </a:t>
            </a:r>
            <a:r>
              <a:rPr lang="ja-JP" altLang="en-US" dirty="0"/>
              <a:t>単位／片道</a:t>
            </a:r>
            <a:endParaRPr kumimoji="1" lang="ja-JP" altLang="en-US" dirty="0"/>
          </a:p>
        </p:txBody>
      </p:sp>
    </p:spTree>
    <p:extLst>
      <p:ext uri="{BB962C8B-B14F-4D97-AF65-F5344CB8AC3E}">
        <p14:creationId xmlns:p14="http://schemas.microsoft.com/office/powerpoint/2010/main" val="38158728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サービス提供体制強化加算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smtClean="0"/>
              <a:t>サービス</a:t>
            </a:r>
            <a:r>
              <a:rPr lang="ja-JP" altLang="en-US" dirty="0"/>
              <a:t>提供体制強化加算</a:t>
            </a:r>
            <a:r>
              <a:rPr lang="en-US" altLang="ja-JP" dirty="0"/>
              <a:t>(Ⅰ)</a:t>
            </a:r>
            <a:r>
              <a:rPr lang="ja-JP" altLang="en-US" dirty="0" smtClean="0"/>
              <a:t>イ　</a:t>
            </a:r>
            <a:r>
              <a:rPr lang="en-US" altLang="ja-JP" dirty="0" smtClean="0"/>
              <a:t>18</a:t>
            </a:r>
            <a:r>
              <a:rPr lang="ja-JP" altLang="en-US" dirty="0" smtClean="0"/>
              <a:t>単位</a:t>
            </a:r>
            <a:endParaRPr lang="en-US" altLang="ja-JP" dirty="0" smtClean="0"/>
          </a:p>
          <a:p>
            <a:r>
              <a:rPr lang="ja-JP" altLang="en-US" dirty="0"/>
              <a:t>サービス提供体制強化加算</a:t>
            </a:r>
            <a:r>
              <a:rPr lang="en-US" altLang="ja-JP" dirty="0"/>
              <a:t>(Ⅰ)</a:t>
            </a:r>
            <a:r>
              <a:rPr lang="ja-JP" altLang="en-US" dirty="0" smtClean="0"/>
              <a:t>ロ　</a:t>
            </a:r>
            <a:r>
              <a:rPr lang="en-US" altLang="ja-JP" dirty="0" smtClean="0"/>
              <a:t>12</a:t>
            </a:r>
            <a:r>
              <a:rPr lang="ja-JP" altLang="en-US" dirty="0"/>
              <a:t>単位</a:t>
            </a:r>
            <a:endParaRPr kumimoji="1" lang="ja-JP" altLang="en-US" dirty="0"/>
          </a:p>
        </p:txBody>
      </p:sp>
    </p:spTree>
    <p:extLst>
      <p:ext uri="{BB962C8B-B14F-4D97-AF65-F5344CB8AC3E}">
        <p14:creationId xmlns:p14="http://schemas.microsoft.com/office/powerpoint/2010/main" val="121674268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サービス提供体制強化加算</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lstStyle/>
          <a:p>
            <a:r>
              <a:rPr lang="ja-JP" altLang="en-US" sz="2400" dirty="0" smtClean="0"/>
              <a:t>サービス</a:t>
            </a:r>
            <a:r>
              <a:rPr lang="ja-JP" altLang="en-US" sz="2400" dirty="0"/>
              <a:t>提供体制強化加算</a:t>
            </a:r>
            <a:r>
              <a:rPr lang="en-US" altLang="ja-JP" sz="2400" dirty="0"/>
              <a:t>(Ⅰ)</a:t>
            </a:r>
            <a:r>
              <a:rPr lang="ja-JP" altLang="en-US" sz="2400" dirty="0" smtClean="0"/>
              <a:t>イ　次</a:t>
            </a:r>
            <a:r>
              <a:rPr lang="ja-JP" altLang="en-US" sz="2400" dirty="0"/>
              <a:t>に掲げる基準のいずれに</a:t>
            </a:r>
            <a:r>
              <a:rPr lang="ja-JP" altLang="en-US" sz="2400" dirty="0" smtClean="0"/>
              <a:t>も適合</a:t>
            </a:r>
            <a:r>
              <a:rPr lang="ja-JP" altLang="en-US" sz="2400" dirty="0"/>
              <a:t>すること。</a:t>
            </a:r>
          </a:p>
          <a:p>
            <a:pPr lvl="1"/>
            <a:r>
              <a:rPr lang="ja-JP" altLang="en-US" sz="1800" dirty="0"/>
              <a:t>⑴ 指定通所介護事業所の介護職員の総数のうち、介護</a:t>
            </a:r>
            <a:r>
              <a:rPr lang="ja-JP" altLang="en-US" sz="1800" dirty="0" smtClean="0"/>
              <a:t>福祉士の</a:t>
            </a:r>
            <a:r>
              <a:rPr lang="ja-JP" altLang="en-US" sz="1800" dirty="0"/>
              <a:t>占める割合が</a:t>
            </a:r>
            <a:r>
              <a:rPr lang="ja-JP" altLang="en-US" sz="1800" u="sng" dirty="0">
                <a:solidFill>
                  <a:srgbClr val="FF0000"/>
                </a:solidFill>
              </a:rPr>
              <a:t>百分の五十以上</a:t>
            </a:r>
            <a:r>
              <a:rPr lang="ja-JP" altLang="en-US" sz="1800" dirty="0"/>
              <a:t>であること。</a:t>
            </a:r>
          </a:p>
          <a:p>
            <a:pPr lvl="1"/>
            <a:r>
              <a:rPr lang="ja-JP" altLang="en-US" sz="1800" dirty="0"/>
              <a:t>⑵ 通所介護費等算定方法第一号イ及びハに規定する基準の</a:t>
            </a:r>
            <a:r>
              <a:rPr lang="ja-JP" altLang="en-US" sz="1800" dirty="0" smtClean="0"/>
              <a:t>いずれ</a:t>
            </a:r>
            <a:r>
              <a:rPr lang="ja-JP" altLang="en-US" sz="1800" dirty="0"/>
              <a:t>にも該当しないこと。</a:t>
            </a:r>
          </a:p>
          <a:p>
            <a:r>
              <a:rPr lang="ja-JP" altLang="en-US" sz="2400" dirty="0" smtClean="0"/>
              <a:t>サービス</a:t>
            </a:r>
            <a:r>
              <a:rPr lang="ja-JP" altLang="en-US" sz="2400" dirty="0"/>
              <a:t>提供体制強化加算</a:t>
            </a:r>
            <a:r>
              <a:rPr lang="en-US" altLang="ja-JP" sz="2400" dirty="0"/>
              <a:t>(Ⅰ)</a:t>
            </a:r>
            <a:r>
              <a:rPr lang="ja-JP" altLang="en-US" sz="2400" dirty="0" smtClean="0"/>
              <a:t>ロ　次</a:t>
            </a:r>
            <a:r>
              <a:rPr lang="ja-JP" altLang="en-US" sz="2400" dirty="0"/>
              <a:t>に掲げる基準のいずれ</a:t>
            </a:r>
            <a:r>
              <a:rPr lang="ja-JP" altLang="en-US" sz="2400" dirty="0" smtClean="0"/>
              <a:t>にも</a:t>
            </a:r>
            <a:r>
              <a:rPr lang="ja-JP" altLang="en-US" sz="2400" dirty="0"/>
              <a:t>適合すること。</a:t>
            </a:r>
          </a:p>
          <a:p>
            <a:pPr lvl="1"/>
            <a:r>
              <a:rPr lang="ja-JP" altLang="en-US" sz="1800" dirty="0"/>
              <a:t>⑴ 指定通所介護事業所の介護職員の総数のうち、介護福祉士</a:t>
            </a:r>
            <a:r>
              <a:rPr lang="ja-JP" altLang="en-US" sz="1800" dirty="0" smtClean="0"/>
              <a:t>の占める</a:t>
            </a:r>
            <a:r>
              <a:rPr lang="ja-JP" altLang="en-US" sz="1800" dirty="0"/>
              <a:t>割合が</a:t>
            </a:r>
            <a:r>
              <a:rPr lang="ja-JP" altLang="en-US" sz="1800" u="sng" dirty="0">
                <a:solidFill>
                  <a:srgbClr val="FF0000"/>
                </a:solidFill>
              </a:rPr>
              <a:t>百分の四十以上</a:t>
            </a:r>
            <a:r>
              <a:rPr lang="ja-JP" altLang="en-US" sz="1800" dirty="0"/>
              <a:t>であること。</a:t>
            </a:r>
          </a:p>
          <a:p>
            <a:pPr lvl="1"/>
            <a:r>
              <a:rPr lang="ja-JP" altLang="en-US" sz="1800" dirty="0"/>
              <a:t>⑵ イ⑵に該当するものであること。</a:t>
            </a:r>
          </a:p>
          <a:p>
            <a:r>
              <a:rPr lang="ja-JP" altLang="en-US" sz="2400" dirty="0" smtClean="0"/>
              <a:t>サービス</a:t>
            </a:r>
            <a:r>
              <a:rPr lang="ja-JP" altLang="en-US" sz="2400" dirty="0"/>
              <a:t>提供体制強化加算</a:t>
            </a:r>
            <a:r>
              <a:rPr lang="en-US" altLang="ja-JP" sz="2400" dirty="0"/>
              <a:t>(Ⅱ) </a:t>
            </a:r>
            <a:r>
              <a:rPr lang="ja-JP" altLang="en-US" sz="2400" dirty="0"/>
              <a:t>次に掲げる基準のいずれにも</a:t>
            </a:r>
            <a:r>
              <a:rPr lang="ja-JP" altLang="en-US" sz="2400" dirty="0" smtClean="0"/>
              <a:t>適合</a:t>
            </a:r>
            <a:r>
              <a:rPr lang="ja-JP" altLang="en-US" sz="2400" dirty="0"/>
              <a:t>すること。</a:t>
            </a:r>
          </a:p>
          <a:p>
            <a:pPr lvl="1"/>
            <a:r>
              <a:rPr lang="ja-JP" altLang="en-US" sz="1800" dirty="0"/>
              <a:t>⑴ 指定通所介護を利用者に直接提供する職員の総数のうち、</a:t>
            </a:r>
            <a:r>
              <a:rPr lang="ja-JP" altLang="en-US" sz="1800" u="sng" dirty="0" smtClean="0">
                <a:solidFill>
                  <a:srgbClr val="FF0000"/>
                </a:solidFill>
              </a:rPr>
              <a:t>勤続</a:t>
            </a:r>
            <a:r>
              <a:rPr lang="ja-JP" altLang="en-US" sz="1800" u="sng" dirty="0">
                <a:solidFill>
                  <a:srgbClr val="FF0000"/>
                </a:solidFill>
              </a:rPr>
              <a:t>年数三年以上の者の占める割合が百分の三十以上</a:t>
            </a:r>
            <a:r>
              <a:rPr lang="ja-JP" altLang="en-US" sz="1800" dirty="0"/>
              <a:t>である</a:t>
            </a:r>
            <a:r>
              <a:rPr lang="ja-JP" altLang="en-US" sz="1800" dirty="0" smtClean="0"/>
              <a:t>こと</a:t>
            </a:r>
            <a:r>
              <a:rPr lang="ja-JP" altLang="en-US" sz="1800" dirty="0"/>
              <a:t>。</a:t>
            </a:r>
          </a:p>
          <a:p>
            <a:pPr lvl="1"/>
            <a:r>
              <a:rPr lang="ja-JP" altLang="en-US" sz="1800" dirty="0"/>
              <a:t>⑵ イ⑵に該当するものであること。</a:t>
            </a:r>
            <a:endParaRPr kumimoji="1" lang="ja-JP" altLang="en-US" sz="1800" dirty="0"/>
          </a:p>
        </p:txBody>
      </p:sp>
    </p:spTree>
    <p:extLst>
      <p:ext uri="{BB962C8B-B14F-4D97-AF65-F5344CB8AC3E}">
        <p14:creationId xmlns:p14="http://schemas.microsoft.com/office/powerpoint/2010/main" val="29540163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通所介護まとめ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減収減益は前提</a:t>
            </a:r>
            <a:endParaRPr kumimoji="1" lang="en-US" altLang="ja-JP" dirty="0" smtClean="0"/>
          </a:p>
          <a:p>
            <a:r>
              <a:rPr lang="ja-JP" altLang="en-US" dirty="0" smtClean="0"/>
              <a:t>中重度加算を取りに行けるか？</a:t>
            </a:r>
            <a:endParaRPr lang="en-US" altLang="ja-JP" dirty="0" smtClean="0"/>
          </a:p>
          <a:p>
            <a:r>
              <a:rPr kumimoji="1" lang="ja-JP" altLang="en-US" dirty="0" smtClean="0"/>
              <a:t>稼働率が全て</a:t>
            </a:r>
            <a:endParaRPr kumimoji="1" lang="en-US" altLang="ja-JP" dirty="0" smtClean="0"/>
          </a:p>
          <a:p>
            <a:endParaRPr lang="en-US" altLang="ja-JP" dirty="0"/>
          </a:p>
          <a:p>
            <a:r>
              <a:rPr kumimoji="1" lang="ja-JP" altLang="en-US" dirty="0" smtClean="0"/>
              <a:t>平凡なデイでは、もう無理・・・</a:t>
            </a:r>
            <a:endParaRPr kumimoji="1" lang="en-US" altLang="ja-JP" dirty="0" smtClean="0"/>
          </a:p>
          <a:p>
            <a:r>
              <a:rPr lang="ja-JP" altLang="en-US" dirty="0"/>
              <a:t>職員</a:t>
            </a:r>
            <a:r>
              <a:rPr lang="ja-JP" altLang="en-US" dirty="0" smtClean="0"/>
              <a:t>のアイデアと食事の質が勝負？</a:t>
            </a:r>
            <a:endParaRPr kumimoji="1" lang="ja-JP" altLang="en-US" dirty="0"/>
          </a:p>
        </p:txBody>
      </p:sp>
    </p:spTree>
    <p:extLst>
      <p:ext uri="{BB962C8B-B14F-4D97-AF65-F5344CB8AC3E}">
        <p14:creationId xmlns:p14="http://schemas.microsoft.com/office/powerpoint/2010/main" val="7459005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訪問介護</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924125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基本報酬の減額</a:t>
            </a:r>
            <a:endParaRPr kumimoji="1" lang="ja-JP" altLang="en-US" dirty="0"/>
          </a:p>
        </p:txBody>
      </p:sp>
      <p:sp>
        <p:nvSpPr>
          <p:cNvPr id="3" name="コンテンツ プレースホルダー 2"/>
          <p:cNvSpPr>
            <a:spLocks noGrp="1"/>
          </p:cNvSpPr>
          <p:nvPr>
            <p:ph idx="1"/>
          </p:nvPr>
        </p:nvSpPr>
        <p:spPr>
          <a:xfrm>
            <a:off x="0" y="1676400"/>
            <a:ext cx="9144000" cy="5181600"/>
          </a:xfrm>
        </p:spPr>
        <p:txBody>
          <a:bodyPr/>
          <a:lstStyle/>
          <a:p>
            <a:r>
              <a:rPr lang="ja-JP" altLang="en-US" dirty="0"/>
              <a:t>身体介護が中心である場合</a:t>
            </a:r>
          </a:p>
          <a:p>
            <a:pPr lvl="1"/>
            <a:r>
              <a:rPr lang="zh-TW" altLang="en-US" dirty="0"/>
              <a:t>所要時間</a:t>
            </a:r>
            <a:r>
              <a:rPr lang="en-US" altLang="zh-TW" dirty="0"/>
              <a:t>20 </a:t>
            </a:r>
            <a:r>
              <a:rPr lang="zh-TW" altLang="en-US" dirty="0"/>
              <a:t>分未満 </a:t>
            </a:r>
            <a:r>
              <a:rPr lang="en-US" altLang="zh-TW" dirty="0"/>
              <a:t>171 </a:t>
            </a:r>
            <a:r>
              <a:rPr lang="zh-TW" altLang="en-US" dirty="0"/>
              <a:t>単位 ⇒ </a:t>
            </a:r>
            <a:r>
              <a:rPr lang="en-US" altLang="zh-TW" dirty="0"/>
              <a:t>165 </a:t>
            </a:r>
            <a:r>
              <a:rPr lang="zh-TW" altLang="en-US" dirty="0"/>
              <a:t>単位</a:t>
            </a:r>
          </a:p>
          <a:p>
            <a:pPr lvl="1"/>
            <a:r>
              <a:rPr lang="zh-TW" altLang="en-US" dirty="0"/>
              <a:t>所要時間</a:t>
            </a:r>
            <a:r>
              <a:rPr lang="en-US" altLang="zh-TW" dirty="0"/>
              <a:t>20 </a:t>
            </a:r>
            <a:r>
              <a:rPr lang="zh-TW" altLang="en-US" dirty="0"/>
              <a:t>分以上</a:t>
            </a:r>
            <a:r>
              <a:rPr lang="en-US" altLang="zh-TW" dirty="0"/>
              <a:t>30 </a:t>
            </a:r>
            <a:r>
              <a:rPr lang="zh-TW" altLang="en-US" dirty="0"/>
              <a:t>分未満 </a:t>
            </a:r>
            <a:r>
              <a:rPr lang="en-US" altLang="zh-TW" dirty="0"/>
              <a:t>255 </a:t>
            </a:r>
            <a:r>
              <a:rPr lang="zh-TW" altLang="en-US" dirty="0"/>
              <a:t>単位 ⇒ </a:t>
            </a:r>
            <a:r>
              <a:rPr lang="en-US" altLang="zh-TW" dirty="0"/>
              <a:t>245 </a:t>
            </a:r>
            <a:r>
              <a:rPr lang="zh-TW" altLang="en-US" dirty="0"/>
              <a:t>単位</a:t>
            </a:r>
          </a:p>
          <a:p>
            <a:pPr lvl="1"/>
            <a:r>
              <a:rPr lang="zh-TW" altLang="en-US" dirty="0"/>
              <a:t>所要時間</a:t>
            </a:r>
            <a:r>
              <a:rPr lang="en-US" altLang="zh-TW" dirty="0"/>
              <a:t>30 </a:t>
            </a:r>
            <a:r>
              <a:rPr lang="zh-TW" altLang="en-US" dirty="0"/>
              <a:t>分以上</a:t>
            </a:r>
            <a:r>
              <a:rPr lang="en-US" altLang="zh-TW" dirty="0"/>
              <a:t>1 </a:t>
            </a:r>
            <a:r>
              <a:rPr lang="zh-TW" altLang="en-US" dirty="0"/>
              <a:t>時間未満 </a:t>
            </a:r>
            <a:r>
              <a:rPr lang="en-US" altLang="zh-TW" dirty="0"/>
              <a:t>404 </a:t>
            </a:r>
            <a:r>
              <a:rPr lang="zh-TW" altLang="en-US" dirty="0"/>
              <a:t>単位 ⇒ </a:t>
            </a:r>
            <a:r>
              <a:rPr lang="en-US" altLang="zh-TW" dirty="0"/>
              <a:t>388 </a:t>
            </a:r>
            <a:r>
              <a:rPr lang="zh-TW" altLang="en-US" dirty="0"/>
              <a:t>単位</a:t>
            </a:r>
          </a:p>
          <a:p>
            <a:r>
              <a:rPr lang="ja-JP" altLang="en-US" dirty="0"/>
              <a:t>生活援助が中心である場合</a:t>
            </a:r>
          </a:p>
          <a:p>
            <a:pPr lvl="1"/>
            <a:r>
              <a:rPr lang="zh-TW" altLang="en-US" dirty="0"/>
              <a:t>所要時間</a:t>
            </a:r>
            <a:r>
              <a:rPr lang="en-US" altLang="zh-TW" dirty="0"/>
              <a:t>20 </a:t>
            </a:r>
            <a:r>
              <a:rPr lang="zh-TW" altLang="en-US" dirty="0"/>
              <a:t>分以上</a:t>
            </a:r>
            <a:r>
              <a:rPr lang="en-US" altLang="zh-TW" dirty="0"/>
              <a:t>45 </a:t>
            </a:r>
            <a:r>
              <a:rPr lang="zh-TW" altLang="en-US" dirty="0"/>
              <a:t>分未満 </a:t>
            </a:r>
            <a:r>
              <a:rPr lang="en-US" altLang="zh-TW" dirty="0"/>
              <a:t>191 </a:t>
            </a:r>
            <a:r>
              <a:rPr lang="zh-TW" altLang="en-US" dirty="0"/>
              <a:t>単位 ⇒ </a:t>
            </a:r>
            <a:r>
              <a:rPr lang="en-US" altLang="zh-TW" dirty="0"/>
              <a:t>183 </a:t>
            </a:r>
            <a:r>
              <a:rPr lang="zh-TW" altLang="en-US" dirty="0"/>
              <a:t>単位</a:t>
            </a:r>
          </a:p>
          <a:p>
            <a:pPr lvl="1"/>
            <a:r>
              <a:rPr lang="zh-TW" altLang="en-US" dirty="0"/>
              <a:t>所要時間</a:t>
            </a:r>
            <a:r>
              <a:rPr lang="en-US" altLang="zh-TW" dirty="0"/>
              <a:t>45 </a:t>
            </a:r>
            <a:r>
              <a:rPr lang="zh-TW" altLang="en-US" dirty="0"/>
              <a:t>分以上 </a:t>
            </a:r>
            <a:r>
              <a:rPr lang="en-US" altLang="zh-TW" dirty="0"/>
              <a:t>236 </a:t>
            </a:r>
            <a:r>
              <a:rPr lang="zh-TW" altLang="en-US" dirty="0"/>
              <a:t>単位 ⇒ </a:t>
            </a:r>
            <a:r>
              <a:rPr lang="en-US" altLang="zh-TW" dirty="0"/>
              <a:t>225 </a:t>
            </a:r>
            <a:r>
              <a:rPr lang="zh-TW" altLang="en-US" dirty="0"/>
              <a:t>単位</a:t>
            </a:r>
          </a:p>
          <a:p>
            <a:r>
              <a:rPr lang="ja-JP" altLang="en-US" dirty="0"/>
              <a:t>通院等乗降介助 </a:t>
            </a:r>
            <a:r>
              <a:rPr lang="en-US" altLang="ja-JP" dirty="0"/>
              <a:t>101 </a:t>
            </a:r>
            <a:r>
              <a:rPr lang="ja-JP" altLang="en-US" dirty="0"/>
              <a:t>単位 ⇒ </a:t>
            </a:r>
            <a:r>
              <a:rPr lang="en-US" altLang="ja-JP" dirty="0"/>
              <a:t>97 </a:t>
            </a:r>
            <a:r>
              <a:rPr lang="ja-JP" altLang="en-US" dirty="0"/>
              <a:t>単位</a:t>
            </a:r>
            <a:endParaRPr kumimoji="1" lang="ja-JP" altLang="en-US" dirty="0"/>
          </a:p>
        </p:txBody>
      </p:sp>
    </p:spTree>
    <p:extLst>
      <p:ext uri="{BB962C8B-B14F-4D97-AF65-F5344CB8AC3E}">
        <p14:creationId xmlns:p14="http://schemas.microsoft.com/office/powerpoint/2010/main" val="33038326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介護職員処遇改善加算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介護職員処遇改善加算の新しい加算率</a:t>
            </a:r>
          </a:p>
          <a:p>
            <a:r>
              <a:rPr lang="ja-JP" altLang="en-US" dirty="0"/>
              <a:t>加算（</a:t>
            </a:r>
            <a:r>
              <a:rPr lang="en-US" altLang="ja-JP" dirty="0"/>
              <a:t>Ⅰ</a:t>
            </a:r>
            <a:r>
              <a:rPr lang="ja-JP" altLang="en-US" dirty="0"/>
              <a:t>）：</a:t>
            </a:r>
            <a:r>
              <a:rPr lang="en-US" altLang="ja-JP" dirty="0"/>
              <a:t>8.6</a:t>
            </a:r>
            <a:r>
              <a:rPr lang="ja-JP" altLang="en-US" dirty="0"/>
              <a:t>％</a:t>
            </a:r>
          </a:p>
          <a:p>
            <a:r>
              <a:rPr lang="ja-JP" altLang="en-US" dirty="0"/>
              <a:t>加算（</a:t>
            </a:r>
            <a:r>
              <a:rPr lang="en-US" altLang="ja-JP" dirty="0"/>
              <a:t>Ⅱ</a:t>
            </a:r>
            <a:r>
              <a:rPr lang="ja-JP" altLang="en-US" dirty="0"/>
              <a:t>）：</a:t>
            </a:r>
            <a:r>
              <a:rPr lang="en-US" altLang="ja-JP" dirty="0"/>
              <a:t>4.8</a:t>
            </a:r>
            <a:r>
              <a:rPr lang="ja-JP" altLang="en-US" dirty="0"/>
              <a:t>％</a:t>
            </a:r>
            <a:endParaRPr kumimoji="1" lang="ja-JP" altLang="en-US" dirty="0"/>
          </a:p>
        </p:txBody>
      </p:sp>
    </p:spTree>
    <p:extLst>
      <p:ext uri="{BB962C8B-B14F-4D97-AF65-F5344CB8AC3E}">
        <p14:creationId xmlns:p14="http://schemas.microsoft.com/office/powerpoint/2010/main" val="1520196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endParaRPr kumimoji="1" lang="ja-JP" altLang="en-US" dirty="0"/>
          </a:p>
        </p:txBody>
      </p:sp>
      <p:sp>
        <p:nvSpPr>
          <p:cNvPr id="3" name="コンテンツ プレースホルダー 2"/>
          <p:cNvSpPr>
            <a:spLocks noGrp="1"/>
          </p:cNvSpPr>
          <p:nvPr>
            <p:ph idx="1"/>
          </p:nvPr>
        </p:nvSpPr>
        <p:spPr/>
        <p:txBody>
          <a:bodyPr/>
          <a:lstStyle/>
          <a:p>
            <a:r>
              <a:rPr lang="ja-JP" altLang="en-US" dirty="0"/>
              <a:t>⑴ 介護職員処遇改善加算</a:t>
            </a:r>
            <a:r>
              <a:rPr lang="en-US" altLang="ja-JP" dirty="0"/>
              <a:t>(Ⅰ) </a:t>
            </a:r>
            <a:endParaRPr lang="en-US" altLang="ja-JP" dirty="0" smtClean="0"/>
          </a:p>
          <a:p>
            <a:pPr lvl="1"/>
            <a:r>
              <a:rPr lang="ja-JP" altLang="en-US" dirty="0" smtClean="0"/>
              <a:t>イ</a:t>
            </a:r>
            <a:r>
              <a:rPr lang="ja-JP" altLang="en-US" dirty="0"/>
              <a:t>からタまでにより算定した</a:t>
            </a:r>
            <a:r>
              <a:rPr lang="ja-JP" altLang="en-US" dirty="0" smtClean="0"/>
              <a:t>単位数</a:t>
            </a:r>
            <a:r>
              <a:rPr lang="ja-JP" altLang="en-US" dirty="0"/>
              <a:t>の</a:t>
            </a:r>
            <a:r>
              <a:rPr lang="en-US" altLang="ja-JP" dirty="0"/>
              <a:t>1000</a:t>
            </a:r>
            <a:r>
              <a:rPr lang="ja-JP" altLang="en-US" dirty="0"/>
              <a:t>分の</a:t>
            </a:r>
            <a:r>
              <a:rPr lang="en-US" altLang="ja-JP" dirty="0"/>
              <a:t>59</a:t>
            </a:r>
            <a:r>
              <a:rPr lang="ja-JP" altLang="en-US" dirty="0"/>
              <a:t>に相当する</a:t>
            </a:r>
            <a:r>
              <a:rPr lang="ja-JP" altLang="en-US" dirty="0" smtClean="0"/>
              <a:t>単位数</a:t>
            </a:r>
            <a:endParaRPr lang="en-US" altLang="ja-JP" dirty="0" smtClean="0"/>
          </a:p>
          <a:p>
            <a:r>
              <a:rPr lang="ja-JP" altLang="en-US" dirty="0"/>
              <a:t>⑵ 介護職員処遇改善加算</a:t>
            </a:r>
            <a:r>
              <a:rPr lang="en-US" altLang="ja-JP" dirty="0"/>
              <a:t>(Ⅱ) </a:t>
            </a:r>
            <a:endParaRPr lang="en-US" altLang="ja-JP" dirty="0" smtClean="0"/>
          </a:p>
          <a:p>
            <a:pPr lvl="1"/>
            <a:r>
              <a:rPr lang="ja-JP" altLang="en-US" dirty="0" smtClean="0"/>
              <a:t>イ</a:t>
            </a:r>
            <a:r>
              <a:rPr lang="ja-JP" altLang="en-US" dirty="0"/>
              <a:t>からタまでにより算定した</a:t>
            </a:r>
            <a:r>
              <a:rPr lang="ja-JP" altLang="en-US" dirty="0" smtClean="0"/>
              <a:t>単位</a:t>
            </a:r>
            <a:r>
              <a:rPr lang="ja-JP" altLang="en-US" dirty="0"/>
              <a:t>数の</a:t>
            </a:r>
            <a:r>
              <a:rPr lang="en-US" altLang="ja-JP" dirty="0"/>
              <a:t>1000</a:t>
            </a:r>
            <a:r>
              <a:rPr lang="ja-JP" altLang="en-US" dirty="0"/>
              <a:t>分の</a:t>
            </a:r>
            <a:r>
              <a:rPr lang="en-US" altLang="ja-JP" dirty="0"/>
              <a:t>33</a:t>
            </a:r>
            <a:r>
              <a:rPr lang="ja-JP" altLang="en-US" dirty="0"/>
              <a:t>に相当する単位数</a:t>
            </a:r>
            <a:endParaRPr kumimoji="1" lang="ja-JP" altLang="en-US" dirty="0"/>
          </a:p>
        </p:txBody>
      </p:sp>
    </p:spTree>
    <p:extLst>
      <p:ext uri="{BB962C8B-B14F-4D97-AF65-F5344CB8AC3E}">
        <p14:creationId xmlns:p14="http://schemas.microsoft.com/office/powerpoint/2010/main" val="21856412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 </a:t>
            </a:r>
            <a:r>
              <a:rPr lang="ja-JP" altLang="en-US" dirty="0"/>
              <a:t>分未満の身体介護の</a:t>
            </a:r>
            <a:r>
              <a:rPr lang="ja-JP" altLang="en-US" dirty="0" smtClean="0"/>
              <a:t>見直し</a:t>
            </a:r>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sz="2000" dirty="0" smtClean="0"/>
              <a:t>在宅</a:t>
            </a:r>
            <a:r>
              <a:rPr lang="ja-JP" altLang="en-US" sz="2000" dirty="0"/>
              <a:t>における中重度の要介護者の支援を促進するため、訪問介護における身体</a:t>
            </a:r>
            <a:r>
              <a:rPr lang="ja-JP" altLang="en-US" sz="2000" dirty="0" smtClean="0"/>
              <a:t>介護</a:t>
            </a:r>
            <a:r>
              <a:rPr lang="ja-JP" altLang="en-US" sz="2000" dirty="0"/>
              <a:t>の時間区分の１つとして「</a:t>
            </a:r>
            <a:r>
              <a:rPr lang="en-US" altLang="ja-JP" sz="2000" dirty="0"/>
              <a:t>20 </a:t>
            </a:r>
            <a:r>
              <a:rPr lang="ja-JP" altLang="en-US" sz="2000" dirty="0"/>
              <a:t>分未満」を位置づける。</a:t>
            </a:r>
          </a:p>
          <a:p>
            <a:r>
              <a:rPr lang="ja-JP" altLang="en-US" sz="2000" dirty="0"/>
              <a:t>また、現行の「定期巡回・随時対応型訪問介護看護事業者の指定を受けている</a:t>
            </a:r>
            <a:r>
              <a:rPr lang="ja-JP" altLang="en-US" sz="2000" dirty="0" smtClean="0"/>
              <a:t>」又</a:t>
            </a:r>
            <a:r>
              <a:rPr lang="ja-JP" altLang="en-US" sz="2000" dirty="0"/>
              <a:t>は「実施に関する計画を策定している」場合について、日中と夜間・深夜・</a:t>
            </a:r>
            <a:r>
              <a:rPr lang="ja-JP" altLang="en-US" sz="2000" dirty="0" smtClean="0"/>
              <a:t>早朝の</a:t>
            </a:r>
            <a:r>
              <a:rPr lang="ja-JP" altLang="en-US" sz="2000" dirty="0"/>
              <a:t>算定要件を共通のものとした上で、算定対象者を見直し、要介護１及び要介護</a:t>
            </a:r>
            <a:r>
              <a:rPr lang="ja-JP" altLang="en-US" sz="2000" dirty="0" smtClean="0"/>
              <a:t>２の</a:t>
            </a:r>
            <a:r>
              <a:rPr lang="ja-JP" altLang="en-US" sz="2000" dirty="0"/>
              <a:t>利用者については、認知症等により、短時間の身体介護が定期的に必要と</a:t>
            </a:r>
            <a:r>
              <a:rPr lang="ja-JP" altLang="en-US" sz="2000" dirty="0" smtClean="0"/>
              <a:t>認められる</a:t>
            </a:r>
            <a:r>
              <a:rPr lang="ja-JP" altLang="en-US" sz="2000" dirty="0"/>
              <a:t>場合には、算定を可能とする（要介護１及び要介護２の利用者に対する「</a:t>
            </a:r>
            <a:r>
              <a:rPr lang="en-US" altLang="ja-JP" sz="2000" dirty="0" smtClean="0"/>
              <a:t>20</a:t>
            </a:r>
            <a:r>
              <a:rPr lang="ja-JP" altLang="en-US" sz="2000" dirty="0" smtClean="0"/>
              <a:t>分</a:t>
            </a:r>
            <a:r>
              <a:rPr lang="ja-JP" altLang="en-US" sz="2000" dirty="0"/>
              <a:t>未満の身体介護」の算定については、「定期巡回・随時対応型訪問介護看護事</a:t>
            </a:r>
            <a:r>
              <a:rPr lang="ja-JP" altLang="en-US" sz="2000" dirty="0" smtClean="0"/>
              <a:t>業者の</a:t>
            </a:r>
            <a:r>
              <a:rPr lang="ja-JP" altLang="en-US" sz="2000" dirty="0"/>
              <a:t>指定を受けている」訪問介護事業所に限る。）。この場合には、従前どおり、</a:t>
            </a:r>
            <a:r>
              <a:rPr lang="ja-JP" altLang="en-US" sz="2000" dirty="0" smtClean="0"/>
              <a:t>前回提供</a:t>
            </a:r>
            <a:r>
              <a:rPr lang="ja-JP" altLang="en-US" sz="2000" dirty="0"/>
              <a:t>した訪問介護から概ね２時間以上の間隔を空けることを求めないが、「</a:t>
            </a:r>
            <a:r>
              <a:rPr lang="en-US" altLang="ja-JP" sz="2000" dirty="0"/>
              <a:t>20 </a:t>
            </a:r>
            <a:r>
              <a:rPr lang="ja-JP" altLang="en-US" sz="2000" dirty="0"/>
              <a:t>分</a:t>
            </a:r>
            <a:r>
              <a:rPr lang="ja-JP" altLang="en-US" sz="2000" dirty="0" smtClean="0"/>
              <a:t>未満</a:t>
            </a:r>
            <a:r>
              <a:rPr lang="ja-JP" altLang="en-US" sz="2000" dirty="0"/>
              <a:t>の身体介護」を算定する利用者に係る１月あたりの訪問介護費は、定期巡回・</a:t>
            </a:r>
            <a:r>
              <a:rPr lang="ja-JP" altLang="en-US" sz="2000" dirty="0" smtClean="0"/>
              <a:t>随時</a:t>
            </a:r>
            <a:r>
              <a:rPr lang="ja-JP" altLang="en-US" sz="2000" dirty="0"/>
              <a:t>対応型訪問介護看護費（</a:t>
            </a:r>
            <a:r>
              <a:rPr lang="en-US" altLang="ja-JP" sz="2000" dirty="0"/>
              <a:t>Ⅰ</a:t>
            </a:r>
            <a:r>
              <a:rPr lang="ja-JP" altLang="en-US" sz="2000" dirty="0"/>
              <a:t>）（訪問看護サービスを行わない場合）における当該</a:t>
            </a:r>
            <a:r>
              <a:rPr lang="ja-JP" altLang="en-US" sz="2000" dirty="0" smtClean="0"/>
              <a:t>利用者</a:t>
            </a:r>
            <a:r>
              <a:rPr lang="ja-JP" altLang="en-US" sz="2000" dirty="0"/>
              <a:t>の要介護度に対応する単位数の範囲内とする要件の見直しを行う。</a:t>
            </a:r>
            <a:endParaRPr kumimoji="1" lang="ja-JP" altLang="en-US" sz="2000" dirty="0"/>
          </a:p>
        </p:txBody>
      </p:sp>
    </p:spTree>
    <p:extLst>
      <p:ext uri="{BB962C8B-B14F-4D97-AF65-F5344CB8AC3E}">
        <p14:creationId xmlns:p14="http://schemas.microsoft.com/office/powerpoint/2010/main" val="164111117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身体介護（</a:t>
            </a:r>
            <a:r>
              <a:rPr lang="en-US" altLang="zh-TW" dirty="0"/>
              <a:t>20 </a:t>
            </a:r>
            <a:r>
              <a:rPr lang="zh-TW" altLang="en-US" dirty="0"/>
              <a:t>分</a:t>
            </a:r>
            <a:r>
              <a:rPr lang="zh-TW" altLang="en-US" dirty="0" smtClean="0"/>
              <a:t>未満</a:t>
            </a:r>
            <a:r>
              <a:rPr lang="ja-JP" altLang="en-US" dirty="0" smtClean="0"/>
              <a:t>）</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zh-TW" altLang="en-US" sz="3600" dirty="0"/>
              <a:t>算定要件等（身体介護（</a:t>
            </a:r>
            <a:r>
              <a:rPr lang="en-US" altLang="zh-TW" sz="3600" dirty="0"/>
              <a:t>20 </a:t>
            </a:r>
            <a:r>
              <a:rPr lang="zh-TW" altLang="en-US" sz="3600" dirty="0"/>
              <a:t>分未満））</a:t>
            </a:r>
          </a:p>
          <a:p>
            <a:pPr lvl="1"/>
            <a:r>
              <a:rPr lang="ja-JP" altLang="en-US" sz="3200" dirty="0" smtClean="0"/>
              <a:t>身体</a:t>
            </a:r>
            <a:r>
              <a:rPr lang="ja-JP" altLang="en-US" sz="3200" dirty="0"/>
              <a:t>介護の時間区分の１つとして「</a:t>
            </a:r>
            <a:r>
              <a:rPr lang="en-US" altLang="ja-JP" sz="3200" dirty="0"/>
              <a:t>20 </a:t>
            </a:r>
            <a:r>
              <a:rPr lang="ja-JP" altLang="en-US" sz="3200" dirty="0"/>
              <a:t>分未満」を位置づける</a:t>
            </a:r>
          </a:p>
          <a:p>
            <a:pPr lvl="2"/>
            <a:r>
              <a:rPr lang="ja-JP" altLang="en-US" sz="2800" dirty="0"/>
              <a:t>・ 全ての訪問介護事業所において算定が可能</a:t>
            </a:r>
          </a:p>
          <a:p>
            <a:pPr lvl="2"/>
            <a:r>
              <a:rPr lang="ja-JP" altLang="en-US" sz="2800" dirty="0"/>
              <a:t>・ 前回提供した訪問介護から概ね２時間以上の間隔を空けることが</a:t>
            </a:r>
            <a:r>
              <a:rPr lang="ja-JP" altLang="en-US" sz="2800" dirty="0" smtClean="0"/>
              <a:t>必要</a:t>
            </a:r>
            <a:endParaRPr lang="ja-JP" altLang="en-US" sz="2800" dirty="0"/>
          </a:p>
        </p:txBody>
      </p:sp>
    </p:spTree>
    <p:extLst>
      <p:ext uri="{BB962C8B-B14F-4D97-AF65-F5344CB8AC3E}">
        <p14:creationId xmlns:p14="http://schemas.microsoft.com/office/powerpoint/2010/main" val="38841416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身体介護（</a:t>
            </a:r>
            <a:r>
              <a:rPr lang="en-US" altLang="zh-TW" dirty="0"/>
              <a:t>20 </a:t>
            </a:r>
            <a:r>
              <a:rPr lang="zh-TW" altLang="en-US" dirty="0"/>
              <a:t>分未満</a:t>
            </a:r>
            <a:r>
              <a:rPr lang="ja-JP" altLang="en-US" dirty="0"/>
              <a:t>）</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1800" u="sng" dirty="0" smtClean="0">
                <a:solidFill>
                  <a:srgbClr val="FF0000"/>
                </a:solidFill>
              </a:rPr>
              <a:t>頻</a:t>
            </a:r>
            <a:r>
              <a:rPr lang="ja-JP" altLang="en-US" sz="1800" u="sng" dirty="0">
                <a:solidFill>
                  <a:srgbClr val="FF0000"/>
                </a:solidFill>
              </a:rPr>
              <a:t>回の訪問（前回提供した訪問介護から概ね２時間以上の間隔を空けないもの）</a:t>
            </a:r>
          </a:p>
          <a:p>
            <a:pPr marL="0" indent="0">
              <a:buNone/>
            </a:pPr>
            <a:r>
              <a:rPr lang="ja-JP" altLang="en-US" sz="1800" dirty="0" smtClean="0">
                <a:solidFill>
                  <a:srgbClr val="FF0000"/>
                </a:solidFill>
              </a:rPr>
              <a:t>　　</a:t>
            </a:r>
            <a:r>
              <a:rPr lang="ja-JP" altLang="en-US" sz="1800" u="sng" dirty="0" smtClean="0">
                <a:solidFill>
                  <a:srgbClr val="FF0000"/>
                </a:solidFill>
              </a:rPr>
              <a:t>に</a:t>
            </a:r>
            <a:r>
              <a:rPr lang="ja-JP" altLang="en-US" sz="1800" u="sng" dirty="0">
                <a:solidFill>
                  <a:srgbClr val="FF0000"/>
                </a:solidFill>
              </a:rPr>
              <a:t>ついては、以下の全ての要件を満たす場合に算定する。</a:t>
            </a:r>
          </a:p>
          <a:p>
            <a:pPr marL="0" indent="0">
              <a:buNone/>
            </a:pPr>
            <a:r>
              <a:rPr lang="en-US" altLang="ja-JP" sz="1800" dirty="0" smtClean="0"/>
              <a:t>  〈</a:t>
            </a:r>
            <a:r>
              <a:rPr lang="ja-JP" altLang="en-US" sz="1800" dirty="0"/>
              <a:t>利用対象者</a:t>
            </a:r>
            <a:r>
              <a:rPr lang="en-US" altLang="ja-JP" sz="1800" dirty="0"/>
              <a:t>〉</a:t>
            </a:r>
          </a:p>
          <a:p>
            <a:pPr marL="0" indent="0">
              <a:buNone/>
            </a:pPr>
            <a:r>
              <a:rPr lang="ja-JP" altLang="en-US" sz="1800" dirty="0" smtClean="0"/>
              <a:t>      ・ </a:t>
            </a:r>
            <a:r>
              <a:rPr lang="ja-JP" altLang="en-US" sz="1800" dirty="0"/>
              <a:t>要介護１から要介護２の者であって認知症の利用者又は要介護３から</a:t>
            </a:r>
            <a:r>
              <a:rPr lang="ja-JP" altLang="en-US" sz="1800" dirty="0" smtClean="0"/>
              <a:t>要介護５</a:t>
            </a:r>
            <a:r>
              <a:rPr lang="ja-JP" altLang="en-US" sz="1800" dirty="0"/>
              <a:t>の者</a:t>
            </a:r>
            <a:r>
              <a:rPr lang="ja-JP" altLang="en-US" sz="1800" dirty="0" smtClean="0"/>
              <a:t>で </a:t>
            </a:r>
            <a:endParaRPr lang="en-US" altLang="ja-JP" sz="1800" dirty="0" smtClean="0"/>
          </a:p>
          <a:p>
            <a:pPr marL="0" indent="0">
              <a:buNone/>
            </a:pPr>
            <a:r>
              <a:rPr lang="en-US" altLang="ja-JP" sz="1800" dirty="0"/>
              <a:t> </a:t>
            </a:r>
            <a:r>
              <a:rPr lang="en-US" altLang="ja-JP" sz="1800" dirty="0" smtClean="0"/>
              <a:t>        </a:t>
            </a:r>
            <a:r>
              <a:rPr lang="ja-JP" altLang="en-US" sz="1800" dirty="0" smtClean="0"/>
              <a:t>あって</a:t>
            </a:r>
            <a:r>
              <a:rPr lang="ja-JP" altLang="en-US" sz="1800" dirty="0"/>
              <a:t>障害高齢者の日常生活自立度ランクＢ～Ｃの</a:t>
            </a:r>
            <a:r>
              <a:rPr lang="ja-JP" altLang="en-US" sz="1800" dirty="0" smtClean="0"/>
              <a:t>利用者</a:t>
            </a:r>
            <a:endParaRPr lang="en-US" altLang="ja-JP" sz="1800" dirty="0" smtClean="0"/>
          </a:p>
          <a:p>
            <a:pPr marL="0" indent="0">
              <a:buNone/>
            </a:pPr>
            <a:r>
              <a:rPr lang="en-US" altLang="ja-JP" sz="1800" dirty="0"/>
              <a:t> </a:t>
            </a:r>
            <a:r>
              <a:rPr lang="en-US" altLang="ja-JP" sz="1800" dirty="0" smtClean="0"/>
              <a:t>     </a:t>
            </a:r>
            <a:r>
              <a:rPr lang="ja-JP" altLang="en-US" sz="1800" dirty="0" smtClean="0"/>
              <a:t>・ </a:t>
            </a:r>
            <a:r>
              <a:rPr lang="ja-JP" altLang="en-US" sz="1800" dirty="0"/>
              <a:t>当該利用者に係るサービス担当者会議が、３月に１度以上開催されており</a:t>
            </a:r>
            <a:r>
              <a:rPr lang="ja-JP" altLang="en-US" sz="1800" dirty="0" smtClean="0"/>
              <a:t>、当該</a:t>
            </a:r>
            <a:r>
              <a:rPr lang="ja-JP" altLang="en-US" sz="1800" dirty="0"/>
              <a:t>会議</a:t>
            </a:r>
            <a:r>
              <a:rPr lang="ja-JP" altLang="en-US" sz="1800" dirty="0" smtClean="0"/>
              <a:t>に</a:t>
            </a:r>
            <a:endParaRPr lang="en-US" altLang="ja-JP" sz="1800" dirty="0" smtClean="0"/>
          </a:p>
          <a:p>
            <a:pPr marL="0" indent="0">
              <a:buNone/>
            </a:pPr>
            <a:r>
              <a:rPr lang="ja-JP" altLang="en-US" sz="1800" dirty="0" smtClean="0"/>
              <a:t>         おいて</a:t>
            </a:r>
            <a:r>
              <a:rPr lang="ja-JP" altLang="en-US" sz="1800" dirty="0"/>
              <a:t>、１週間のうち５日以上、頻回の訪問を含む２０分未満の</a:t>
            </a:r>
            <a:r>
              <a:rPr lang="ja-JP" altLang="en-US" sz="1800" dirty="0" smtClean="0"/>
              <a:t>身体</a:t>
            </a:r>
            <a:r>
              <a:rPr lang="ja-JP" altLang="en-US" sz="1800" dirty="0"/>
              <a:t>介護が必要と認め</a:t>
            </a:r>
            <a:r>
              <a:rPr lang="ja-JP" altLang="en-US" sz="1800" dirty="0" smtClean="0"/>
              <a:t>ら</a:t>
            </a:r>
            <a:endParaRPr lang="en-US" altLang="ja-JP" sz="1800" dirty="0" smtClean="0"/>
          </a:p>
          <a:p>
            <a:pPr marL="0" indent="0">
              <a:buNone/>
            </a:pPr>
            <a:r>
              <a:rPr lang="ja-JP" altLang="en-US" sz="1800" dirty="0" smtClean="0"/>
              <a:t>         </a:t>
            </a:r>
            <a:r>
              <a:rPr lang="ja-JP" altLang="en-US" sz="1800" dirty="0" err="1" smtClean="0"/>
              <a:t>れた</a:t>
            </a:r>
            <a:r>
              <a:rPr lang="ja-JP" altLang="en-US" sz="1800" dirty="0"/>
              <a:t>者</a:t>
            </a:r>
          </a:p>
          <a:p>
            <a:pPr marL="0" indent="0">
              <a:buNone/>
            </a:pPr>
            <a:r>
              <a:rPr lang="en-US" altLang="ja-JP" sz="1800" dirty="0" smtClean="0"/>
              <a:t>  〈</a:t>
            </a:r>
            <a:r>
              <a:rPr lang="ja-JP" altLang="en-US" sz="1800" dirty="0"/>
              <a:t>体制要件</a:t>
            </a:r>
            <a:r>
              <a:rPr lang="en-US" altLang="ja-JP" sz="1800" dirty="0"/>
              <a:t>〉</a:t>
            </a:r>
          </a:p>
          <a:p>
            <a:pPr marL="0" indent="0">
              <a:buNone/>
            </a:pPr>
            <a:r>
              <a:rPr lang="ja-JP" altLang="en-US" sz="1800" dirty="0" smtClean="0"/>
              <a:t>     ・ </a:t>
            </a:r>
            <a:r>
              <a:rPr lang="ja-JP" altLang="en-US" sz="1800" dirty="0"/>
              <a:t>常時、利用者又は家族等からの連絡に対応できる体制がある</a:t>
            </a:r>
          </a:p>
          <a:p>
            <a:pPr marL="0" indent="0">
              <a:buNone/>
            </a:pPr>
            <a:r>
              <a:rPr lang="ja-JP" altLang="en-US" sz="1800" dirty="0" smtClean="0"/>
              <a:t>     ・ </a:t>
            </a:r>
            <a:r>
              <a:rPr lang="ja-JP" altLang="en-US" sz="1800" dirty="0"/>
              <a:t>次のいずれかに該当すること。</a:t>
            </a:r>
          </a:p>
          <a:p>
            <a:pPr marL="0" indent="0">
              <a:buNone/>
            </a:pPr>
            <a:r>
              <a:rPr lang="ja-JP" altLang="en-US" sz="1800" dirty="0" smtClean="0"/>
              <a:t>         ア </a:t>
            </a:r>
            <a:r>
              <a:rPr lang="ja-JP" altLang="en-US" sz="1800" dirty="0"/>
              <a:t>定期巡回・随時対応サービスの指定を受けている</a:t>
            </a:r>
          </a:p>
          <a:p>
            <a:pPr marL="0" indent="0">
              <a:buNone/>
            </a:pPr>
            <a:r>
              <a:rPr lang="ja-JP" altLang="en-US" sz="1800" dirty="0" smtClean="0"/>
              <a:t>         イ </a:t>
            </a:r>
            <a:r>
              <a:rPr lang="ja-JP" altLang="en-US" sz="1800" dirty="0"/>
              <a:t>定期巡回・随時対応サービスの指定を受けていないが、実施の意思があり</a:t>
            </a:r>
            <a:r>
              <a:rPr lang="ja-JP" altLang="en-US" sz="1800" dirty="0" smtClean="0"/>
              <a:t>、実施</a:t>
            </a:r>
            <a:r>
              <a:rPr lang="ja-JP" altLang="en-US" sz="1800" dirty="0"/>
              <a:t>に</a:t>
            </a:r>
            <a:r>
              <a:rPr lang="ja-JP" altLang="en-US" sz="1800" dirty="0" smtClean="0"/>
              <a:t>関</a:t>
            </a:r>
            <a:endParaRPr lang="en-US" altLang="ja-JP" sz="1800" dirty="0" smtClean="0"/>
          </a:p>
          <a:p>
            <a:pPr marL="0" indent="0">
              <a:buNone/>
            </a:pPr>
            <a:r>
              <a:rPr lang="ja-JP" altLang="en-US" sz="1800" dirty="0" smtClean="0"/>
              <a:t>             する</a:t>
            </a:r>
            <a:r>
              <a:rPr lang="ja-JP" altLang="en-US" sz="1800" dirty="0"/>
              <a:t>計画を策定している（要介護３から要介護５の利用者に限る。）</a:t>
            </a:r>
          </a:p>
          <a:p>
            <a:r>
              <a:rPr lang="ja-JP" altLang="en-US" sz="1800" dirty="0" smtClean="0"/>
              <a:t>頻</a:t>
            </a:r>
            <a:r>
              <a:rPr lang="ja-JP" altLang="en-US" sz="1800" dirty="0"/>
              <a:t>回の訪問を含む</a:t>
            </a:r>
            <a:r>
              <a:rPr lang="en-US" altLang="ja-JP" sz="1800" dirty="0"/>
              <a:t>20 </a:t>
            </a:r>
            <a:r>
              <a:rPr lang="ja-JP" altLang="en-US" sz="1800" dirty="0"/>
              <a:t>分未満の身体介護算定する利用者に係る１月あたりの</a:t>
            </a:r>
            <a:r>
              <a:rPr lang="ja-JP" altLang="en-US" sz="1800" dirty="0" smtClean="0"/>
              <a:t>訪問介護費</a:t>
            </a:r>
            <a:r>
              <a:rPr lang="ja-JP" altLang="en-US" sz="1800" dirty="0"/>
              <a:t>は、定期巡回・随時対応型訪問介護看護費（</a:t>
            </a:r>
            <a:r>
              <a:rPr lang="en-US" altLang="ja-JP" sz="1800" dirty="0"/>
              <a:t>Ⅰ</a:t>
            </a:r>
            <a:r>
              <a:rPr lang="ja-JP" altLang="en-US" sz="1800" dirty="0"/>
              <a:t>）（訪問看護サービスを</a:t>
            </a:r>
            <a:r>
              <a:rPr lang="ja-JP" altLang="en-US" sz="1800" dirty="0" smtClean="0"/>
              <a:t>行わない</a:t>
            </a:r>
            <a:r>
              <a:rPr lang="ja-JP" altLang="en-US" sz="1800" dirty="0"/>
              <a:t>場合）の範囲内とする。</a:t>
            </a:r>
            <a:endParaRPr kumimoji="1" lang="ja-JP" altLang="en-US" sz="1800" dirty="0"/>
          </a:p>
        </p:txBody>
      </p:sp>
    </p:spTree>
    <p:extLst>
      <p:ext uri="{BB962C8B-B14F-4D97-AF65-F5344CB8AC3E}">
        <p14:creationId xmlns:p14="http://schemas.microsoft.com/office/powerpoint/2010/main" val="5510556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サービス提供責任者の配置基準等の</a:t>
            </a:r>
            <a:r>
              <a:rPr lang="ja-JP" altLang="en-US" sz="3200" dirty="0" smtClean="0"/>
              <a:t>見直し</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smtClean="0"/>
              <a:t>中重度</a:t>
            </a:r>
            <a:r>
              <a:rPr lang="ja-JP" altLang="en-US" dirty="0"/>
              <a:t>の要介護者を重点的に受け入れるとともに、人員基準を上回る常勤の</a:t>
            </a:r>
            <a:r>
              <a:rPr lang="ja-JP" altLang="en-US" dirty="0" smtClean="0"/>
              <a:t>サービス</a:t>
            </a:r>
            <a:r>
              <a:rPr lang="ja-JP" altLang="en-US" dirty="0"/>
              <a:t>提供責任者を配置する事業所に対する評価を行う。</a:t>
            </a:r>
          </a:p>
          <a:p>
            <a:r>
              <a:rPr lang="ja-JP" altLang="en-US" dirty="0"/>
              <a:t>特定事業所加算（</a:t>
            </a:r>
            <a:r>
              <a:rPr lang="en-US" altLang="ja-JP" dirty="0"/>
              <a:t>Ⅳ</a:t>
            </a:r>
            <a:r>
              <a:rPr lang="ja-JP" altLang="en-US" dirty="0"/>
              <a:t>）（新規）⇒所定単位数の</a:t>
            </a:r>
            <a:r>
              <a:rPr lang="en-US" altLang="ja-JP" dirty="0"/>
              <a:t>100 </a:t>
            </a:r>
            <a:r>
              <a:rPr lang="ja-JP" altLang="en-US" dirty="0"/>
              <a:t>分の</a:t>
            </a:r>
            <a:r>
              <a:rPr lang="en-US" altLang="ja-JP" dirty="0"/>
              <a:t>5 </a:t>
            </a:r>
            <a:r>
              <a:rPr lang="ja-JP" altLang="en-US" dirty="0"/>
              <a:t>に相当する単位数を加算</a:t>
            </a:r>
            <a:endParaRPr kumimoji="1" lang="ja-JP" altLang="en-US" dirty="0"/>
          </a:p>
        </p:txBody>
      </p:sp>
    </p:spTree>
    <p:extLst>
      <p:ext uri="{BB962C8B-B14F-4D97-AF65-F5344CB8AC3E}">
        <p14:creationId xmlns:p14="http://schemas.microsoft.com/office/powerpoint/2010/main" val="361650542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特定事業所加算（</a:t>
            </a:r>
            <a:r>
              <a:rPr lang="en-US" altLang="ja-JP" dirty="0"/>
              <a:t>Ⅳ</a:t>
            </a:r>
            <a:r>
              <a:rPr lang="ja-JP" altLang="en-US" dirty="0"/>
              <a:t>）</a:t>
            </a:r>
            <a:endParaRPr kumimoji="1" lang="ja-JP" altLang="en-US" dirty="0"/>
          </a:p>
        </p:txBody>
      </p:sp>
      <p:sp>
        <p:nvSpPr>
          <p:cNvPr id="3" name="コンテンツ プレースホルダー 2"/>
          <p:cNvSpPr>
            <a:spLocks noGrp="1"/>
          </p:cNvSpPr>
          <p:nvPr>
            <p:ph idx="1"/>
          </p:nvPr>
        </p:nvSpPr>
        <p:spPr>
          <a:xfrm>
            <a:off x="0" y="838200"/>
            <a:ext cx="9144000" cy="6019800"/>
          </a:xfrm>
        </p:spPr>
        <p:txBody>
          <a:bodyPr/>
          <a:lstStyle/>
          <a:p>
            <a:r>
              <a:rPr lang="ja-JP" altLang="en-US" sz="2800" dirty="0"/>
              <a:t>算定要件等</a:t>
            </a:r>
          </a:p>
          <a:p>
            <a:r>
              <a:rPr lang="ja-JP" altLang="en-US" sz="2800" dirty="0" smtClean="0"/>
              <a:t>人員</a:t>
            </a:r>
            <a:r>
              <a:rPr lang="ja-JP" altLang="en-US" sz="2800" dirty="0"/>
              <a:t>基準に基づき置かなければならない常勤のサービス提供責任者数を上回る</a:t>
            </a:r>
            <a:r>
              <a:rPr lang="ja-JP" altLang="en-US" sz="2800" dirty="0" smtClean="0"/>
              <a:t>数の</a:t>
            </a:r>
            <a:r>
              <a:rPr lang="ja-JP" altLang="en-US" sz="2800" dirty="0"/>
              <a:t>常勤のサービス提供責任者を配置していること（利用者数が</a:t>
            </a:r>
            <a:r>
              <a:rPr lang="en-US" altLang="ja-JP" sz="2800" dirty="0"/>
              <a:t>80 </a:t>
            </a:r>
            <a:r>
              <a:rPr lang="ja-JP" altLang="en-US" sz="2800" dirty="0"/>
              <a:t>人未満の</a:t>
            </a:r>
            <a:r>
              <a:rPr lang="ja-JP" altLang="en-US" sz="2800" dirty="0" smtClean="0"/>
              <a:t>事業所に</a:t>
            </a:r>
            <a:r>
              <a:rPr lang="ja-JP" altLang="en-US" sz="2800" dirty="0"/>
              <a:t>限る。</a:t>
            </a:r>
            <a:r>
              <a:rPr lang="ja-JP" altLang="en-US" sz="2800" dirty="0" smtClean="0"/>
              <a:t>）</a:t>
            </a:r>
            <a:r>
              <a:rPr lang="en-US" altLang="ja-JP" sz="2800" dirty="0" smtClean="0"/>
              <a:t>【</a:t>
            </a:r>
            <a:r>
              <a:rPr lang="ja-JP" altLang="en-US" sz="2800" dirty="0"/>
              <a:t>人材要件</a:t>
            </a:r>
            <a:r>
              <a:rPr lang="en-US" altLang="ja-JP" sz="2800" dirty="0"/>
              <a:t>】</a:t>
            </a:r>
          </a:p>
          <a:p>
            <a:r>
              <a:rPr lang="ja-JP" altLang="en-US" sz="2800" dirty="0" smtClean="0"/>
              <a:t>サービス</a:t>
            </a:r>
            <a:r>
              <a:rPr lang="ja-JP" altLang="en-US" sz="2800" dirty="0"/>
              <a:t>提供責任者全員に、サービス提供責任者業務の質の向上に資する個別</a:t>
            </a:r>
            <a:r>
              <a:rPr lang="ja-JP" altLang="en-US" sz="2800" dirty="0" smtClean="0"/>
              <a:t>研修</a:t>
            </a:r>
            <a:r>
              <a:rPr lang="ja-JP" altLang="en-US" sz="2800" dirty="0"/>
              <a:t>計画が策定され、研修が実施または予定であること</a:t>
            </a:r>
            <a:r>
              <a:rPr lang="ja-JP" altLang="en-US" sz="2800" dirty="0" smtClean="0"/>
              <a:t>。</a:t>
            </a:r>
            <a:r>
              <a:rPr lang="en-US" altLang="ja-JP" sz="2800" dirty="0" smtClean="0"/>
              <a:t>【</a:t>
            </a:r>
            <a:r>
              <a:rPr lang="ja-JP" altLang="en-US" sz="2800" dirty="0"/>
              <a:t>体制要件</a:t>
            </a:r>
            <a:r>
              <a:rPr lang="en-US" altLang="ja-JP" sz="2800" dirty="0"/>
              <a:t>】</a:t>
            </a:r>
          </a:p>
          <a:p>
            <a:r>
              <a:rPr lang="ja-JP" altLang="en-US" sz="2800" dirty="0" smtClean="0"/>
              <a:t>利用者</a:t>
            </a:r>
            <a:r>
              <a:rPr lang="ja-JP" altLang="en-US" sz="2800" dirty="0"/>
              <a:t>総数のうち、要介護３以上、認知症自立度</a:t>
            </a:r>
            <a:r>
              <a:rPr lang="en-US" altLang="ja-JP" sz="2800" dirty="0"/>
              <a:t>Ⅲ</a:t>
            </a:r>
            <a:r>
              <a:rPr lang="ja-JP" altLang="en-US" sz="2800" dirty="0"/>
              <a:t>以上の利用者が</a:t>
            </a:r>
            <a:r>
              <a:rPr lang="en-US" altLang="ja-JP" sz="2800" dirty="0"/>
              <a:t>60</a:t>
            </a:r>
            <a:r>
              <a:rPr lang="ja-JP" altLang="en-US" sz="2800" dirty="0"/>
              <a:t>％以上</a:t>
            </a:r>
            <a:r>
              <a:rPr lang="ja-JP" altLang="en-US" sz="2800" dirty="0" smtClean="0"/>
              <a:t>である</a:t>
            </a:r>
            <a:r>
              <a:rPr lang="ja-JP" altLang="en-US" sz="2800" dirty="0"/>
              <a:t>こと。</a:t>
            </a:r>
            <a:r>
              <a:rPr lang="en-US" altLang="ja-JP" sz="2800" dirty="0"/>
              <a:t>【</a:t>
            </a:r>
            <a:r>
              <a:rPr lang="ja-JP" altLang="en-US" sz="2800" dirty="0"/>
              <a:t>重度対応要件</a:t>
            </a:r>
            <a:r>
              <a:rPr lang="en-US" altLang="ja-JP" sz="2800" dirty="0"/>
              <a:t>】</a:t>
            </a:r>
            <a:endParaRPr kumimoji="1" lang="ja-JP" altLang="en-US" sz="2800" dirty="0"/>
          </a:p>
        </p:txBody>
      </p:sp>
    </p:spTree>
    <p:extLst>
      <p:ext uri="{BB962C8B-B14F-4D97-AF65-F5344CB8AC3E}">
        <p14:creationId xmlns:p14="http://schemas.microsoft.com/office/powerpoint/2010/main" val="40792392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サービス提供責任者の配置</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常勤のサービス提供責任者が３人以上であって、サービス提供責任者の</a:t>
            </a:r>
            <a:r>
              <a:rPr lang="ja-JP" altLang="en-US" dirty="0" smtClean="0"/>
              <a:t>業務</a:t>
            </a:r>
            <a:r>
              <a:rPr lang="ja-JP" altLang="en-US" dirty="0"/>
              <a:t>に主として従事する者が１人以上配置されている事業所について、複数の</a:t>
            </a:r>
            <a:r>
              <a:rPr lang="ja-JP" altLang="en-US" dirty="0" smtClean="0"/>
              <a:t>サービス</a:t>
            </a:r>
            <a:r>
              <a:rPr lang="ja-JP" altLang="en-US" dirty="0"/>
              <a:t>提供責任者が共同して利用者に関わる体制が構築されている場合や、利用者</a:t>
            </a:r>
            <a:r>
              <a:rPr lang="ja-JP" altLang="en-US" dirty="0" smtClean="0"/>
              <a:t>情報の</a:t>
            </a:r>
            <a:r>
              <a:rPr lang="ja-JP" altLang="en-US" dirty="0"/>
              <a:t>共有などサービス提供責任者が行う業務の効率化が図られている場合には、</a:t>
            </a:r>
            <a:r>
              <a:rPr lang="ja-JP" altLang="en-US" dirty="0" smtClean="0"/>
              <a:t>サービス</a:t>
            </a:r>
            <a:r>
              <a:rPr lang="ja-JP" altLang="en-US" dirty="0"/>
              <a:t>提供責任者の配置基準を「利用者</a:t>
            </a:r>
            <a:r>
              <a:rPr lang="en-US" altLang="ja-JP" dirty="0"/>
              <a:t>50 </a:t>
            </a:r>
            <a:r>
              <a:rPr lang="ja-JP" altLang="en-US" dirty="0"/>
              <a:t>人に対して１人以上」とする見直しを</a:t>
            </a:r>
            <a:r>
              <a:rPr lang="ja-JP" altLang="en-US" dirty="0" smtClean="0"/>
              <a:t>行う</a:t>
            </a:r>
            <a:r>
              <a:rPr lang="ja-JP" altLang="en-US" dirty="0"/>
              <a:t>。</a:t>
            </a:r>
            <a:endParaRPr kumimoji="1" lang="ja-JP" altLang="en-US" dirty="0"/>
          </a:p>
        </p:txBody>
      </p:sp>
    </p:spTree>
    <p:extLst>
      <p:ext uri="{BB962C8B-B14F-4D97-AF65-F5344CB8AC3E}">
        <p14:creationId xmlns:p14="http://schemas.microsoft.com/office/powerpoint/2010/main" val="103762021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264568"/>
          </a:xfrm>
        </p:spPr>
        <p:txBody>
          <a:bodyPr/>
          <a:lstStyle/>
          <a:p>
            <a:r>
              <a:rPr lang="ja-JP" altLang="en-US" sz="3200" dirty="0"/>
              <a:t>訪問介護員２級課程修了者であるサービス提供責任者に係る減算の</a:t>
            </a:r>
            <a:r>
              <a:rPr lang="ja-JP" altLang="en-US" sz="3200" dirty="0" smtClean="0"/>
              <a:t>取扱い</a:t>
            </a:r>
            <a:endParaRPr kumimoji="1" lang="ja-JP" altLang="en-US" sz="32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smtClean="0"/>
              <a:t>訪問</a:t>
            </a:r>
            <a:r>
              <a:rPr lang="ja-JP" altLang="en-US" sz="2800" dirty="0"/>
              <a:t>介護員２級課程修了者であるサービス提供責任者に係る減算について</a:t>
            </a:r>
            <a:r>
              <a:rPr lang="ja-JP" altLang="en-US" sz="2800" dirty="0" smtClean="0"/>
              <a:t>見直しを</a:t>
            </a:r>
            <a:r>
              <a:rPr lang="ja-JP" altLang="en-US" sz="2800" dirty="0"/>
              <a:t>行う。ただし、減算が適用される訪問介護事業所が、人員基準を満たす他の</a:t>
            </a:r>
            <a:r>
              <a:rPr lang="ja-JP" altLang="en-US" sz="2800" dirty="0" smtClean="0"/>
              <a:t>訪問介護</a:t>
            </a:r>
            <a:r>
              <a:rPr lang="ja-JP" altLang="en-US" sz="2800" dirty="0"/>
              <a:t>事業所と統合し出張所（いわゆる「サテライト事業所」）となる場合は、</a:t>
            </a:r>
            <a:r>
              <a:rPr lang="ja-JP" altLang="en-US" sz="2800" dirty="0" smtClean="0"/>
              <a:t>平成</a:t>
            </a:r>
            <a:r>
              <a:rPr lang="en-US" altLang="ja-JP" sz="2800" dirty="0" smtClean="0"/>
              <a:t>29 </a:t>
            </a:r>
            <a:r>
              <a:rPr lang="ja-JP" altLang="en-US" sz="2800" dirty="0"/>
              <a:t>年度末までの間、減算適用事業所を統合する訪問介護事業所全体について、</a:t>
            </a:r>
            <a:r>
              <a:rPr lang="ja-JP" altLang="en-US" sz="2800" dirty="0" smtClean="0"/>
              <a:t>当該</a:t>
            </a:r>
            <a:r>
              <a:rPr lang="ja-JP" altLang="en-US" sz="2800" dirty="0"/>
              <a:t>減算を適用しないこととする。</a:t>
            </a:r>
          </a:p>
          <a:p>
            <a:r>
              <a:rPr lang="ja-JP" altLang="en-US" sz="2800" dirty="0"/>
              <a:t>訪問介護員２級課程修了者であるサービス提供責任者に係る減算</a:t>
            </a:r>
          </a:p>
          <a:p>
            <a:r>
              <a:rPr lang="ja-JP" altLang="en-US" sz="2800" dirty="0"/>
              <a:t>所定単位数に</a:t>
            </a:r>
            <a:r>
              <a:rPr lang="en-US" altLang="ja-JP" sz="2800" dirty="0"/>
              <a:t>90/100</a:t>
            </a:r>
            <a:r>
              <a:rPr lang="ja-JP" altLang="en-US" sz="2800" dirty="0"/>
              <a:t>を乗じた単位数 ⇒ 所定単位数に</a:t>
            </a:r>
            <a:r>
              <a:rPr lang="en-US" altLang="ja-JP" sz="2800" dirty="0"/>
              <a:t>70/100</a:t>
            </a:r>
            <a:r>
              <a:rPr lang="ja-JP" altLang="en-US" sz="2800" dirty="0"/>
              <a:t>を乗じた単位数</a:t>
            </a:r>
            <a:endParaRPr kumimoji="1" lang="ja-JP" altLang="en-US" sz="2800" dirty="0"/>
          </a:p>
        </p:txBody>
      </p:sp>
    </p:spTree>
    <p:extLst>
      <p:ext uri="{BB962C8B-B14F-4D97-AF65-F5344CB8AC3E}">
        <p14:creationId xmlns:p14="http://schemas.microsoft.com/office/powerpoint/2010/main" val="17223476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算定要件</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smtClean="0"/>
              <a:t>訪問</a:t>
            </a:r>
            <a:r>
              <a:rPr lang="ja-JP" altLang="en-US" dirty="0"/>
              <a:t>介護員２級課程修了者（平成</a:t>
            </a:r>
            <a:r>
              <a:rPr lang="en-US" altLang="ja-JP" dirty="0"/>
              <a:t>25 </a:t>
            </a:r>
            <a:r>
              <a:rPr lang="ja-JP" altLang="en-US" dirty="0"/>
              <a:t>年</a:t>
            </a:r>
            <a:r>
              <a:rPr lang="en-US" altLang="ja-JP" dirty="0"/>
              <a:t>4 </a:t>
            </a:r>
            <a:r>
              <a:rPr lang="ja-JP" altLang="en-US" dirty="0"/>
              <a:t>月以降は介護職員初任者研修修了者</a:t>
            </a:r>
            <a:r>
              <a:rPr lang="ja-JP" altLang="en-US" dirty="0" smtClean="0"/>
              <a:t>）で</a:t>
            </a:r>
            <a:r>
              <a:rPr lang="ja-JP" altLang="en-US" dirty="0"/>
              <a:t>あるサービス提供責任者を配置していること。</a:t>
            </a:r>
          </a:p>
          <a:p>
            <a:r>
              <a:rPr lang="ja-JP" altLang="en-US" dirty="0" smtClean="0"/>
              <a:t>減算</a:t>
            </a:r>
            <a:r>
              <a:rPr lang="ja-JP" altLang="en-US" dirty="0"/>
              <a:t>が適用される訪問介護事業所が、人員基準を満たす他の訪問介護事業所と</a:t>
            </a:r>
            <a:r>
              <a:rPr lang="ja-JP" altLang="en-US" dirty="0" smtClean="0"/>
              <a:t>統合</a:t>
            </a:r>
            <a:r>
              <a:rPr lang="ja-JP" altLang="en-US" dirty="0"/>
              <a:t>し出張所となるものとして、平成</a:t>
            </a:r>
            <a:r>
              <a:rPr lang="en-US" altLang="ja-JP" dirty="0"/>
              <a:t>27 </a:t>
            </a:r>
            <a:r>
              <a:rPr lang="ja-JP" altLang="en-US" dirty="0"/>
              <a:t>年度末までに都道府県知事に届け出た</a:t>
            </a:r>
            <a:r>
              <a:rPr lang="ja-JP" altLang="en-US" dirty="0" smtClean="0"/>
              <a:t>場合は</a:t>
            </a:r>
            <a:r>
              <a:rPr lang="ja-JP" altLang="en-US" dirty="0"/>
              <a:t>、平成</a:t>
            </a:r>
            <a:r>
              <a:rPr lang="en-US" altLang="ja-JP" dirty="0"/>
              <a:t>29 </a:t>
            </a:r>
            <a:r>
              <a:rPr lang="ja-JP" altLang="en-US" dirty="0"/>
              <a:t>年度末までの間、減算適用事業所を統合する訪問介護事業所全体に</a:t>
            </a:r>
            <a:r>
              <a:rPr lang="ja-JP" altLang="en-US" dirty="0" smtClean="0"/>
              <a:t>ついて</a:t>
            </a:r>
            <a:r>
              <a:rPr lang="ja-JP" altLang="en-US" dirty="0"/>
              <a:t>、当該減算を適用しない。</a:t>
            </a:r>
            <a:endParaRPr kumimoji="1" lang="ja-JP" altLang="en-US" dirty="0"/>
          </a:p>
        </p:txBody>
      </p:sp>
    </p:spTree>
    <p:extLst>
      <p:ext uri="{BB962C8B-B14F-4D97-AF65-F5344CB8AC3E}">
        <p14:creationId xmlns:p14="http://schemas.microsoft.com/office/powerpoint/2010/main" val="381155667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生活機能向上連携加算の拡大</a:t>
            </a:r>
          </a:p>
          <a:p>
            <a:r>
              <a:rPr lang="ja-JP" altLang="en-US" dirty="0"/>
              <a:t>生活機能向上連携加算について、通所リハビリテーションの</a:t>
            </a:r>
            <a:r>
              <a:rPr lang="ja-JP" altLang="en-US" dirty="0" smtClean="0"/>
              <a:t>リハビリテーション専門</a:t>
            </a:r>
            <a:r>
              <a:rPr lang="ja-JP" altLang="en-US" dirty="0"/>
              <a:t>職が利用者の居宅を訪問する際にサービス提供責任者が同行する等により、</a:t>
            </a:r>
            <a:r>
              <a:rPr lang="ja-JP" altLang="en-US" dirty="0" smtClean="0"/>
              <a:t>リハビリテーション</a:t>
            </a:r>
            <a:r>
              <a:rPr lang="ja-JP" altLang="en-US" dirty="0"/>
              <a:t>専門職と共同して、利用者の身体状況等を評価し、生活機能の</a:t>
            </a:r>
            <a:r>
              <a:rPr lang="ja-JP" altLang="en-US" dirty="0" smtClean="0"/>
              <a:t>向上</a:t>
            </a:r>
            <a:r>
              <a:rPr lang="ja-JP" altLang="en-US" dirty="0"/>
              <a:t>を目的とした訪問介護計画を作成した場合についても評価することとする要件</a:t>
            </a:r>
            <a:r>
              <a:rPr lang="ja-JP" altLang="en-US" dirty="0" smtClean="0"/>
              <a:t>の見直し</a:t>
            </a:r>
            <a:r>
              <a:rPr lang="ja-JP" altLang="en-US" dirty="0"/>
              <a:t>を行う。</a:t>
            </a:r>
            <a:endParaRPr kumimoji="1" lang="ja-JP" altLang="en-US" dirty="0"/>
          </a:p>
        </p:txBody>
      </p:sp>
    </p:spTree>
    <p:extLst>
      <p:ext uri="{BB962C8B-B14F-4D97-AF65-F5344CB8AC3E}">
        <p14:creationId xmlns:p14="http://schemas.microsoft.com/office/powerpoint/2010/main" val="261282890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生活機能向上連携</a:t>
            </a:r>
            <a:r>
              <a:rPr lang="ja-JP" altLang="en-US" sz="3600" dirty="0" smtClean="0"/>
              <a:t>加算の算定要件</a:t>
            </a:r>
            <a:endParaRPr kumimoji="1" lang="ja-JP" altLang="en-US" sz="36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a:t>算定要件等</a:t>
            </a:r>
          </a:p>
          <a:p>
            <a:r>
              <a:rPr lang="ja-JP" altLang="en-US" sz="2400" dirty="0" smtClean="0"/>
              <a:t>サービス</a:t>
            </a:r>
            <a:r>
              <a:rPr lang="ja-JP" altLang="en-US" sz="2400" dirty="0"/>
              <a:t>提供責任者が、指定訪問リハビリテーション事業所又は指定通所</a:t>
            </a:r>
            <a:r>
              <a:rPr lang="ja-JP" altLang="en-US" sz="2400" dirty="0" smtClean="0"/>
              <a:t>リハビリテーション</a:t>
            </a:r>
            <a:r>
              <a:rPr lang="ja-JP" altLang="en-US" sz="2400" dirty="0"/>
              <a:t>事業所の理学療法士、作業療法士又は言語聴覚士</a:t>
            </a:r>
            <a:r>
              <a:rPr lang="en-US" altLang="ja-JP" sz="2400" dirty="0"/>
              <a:t>(</a:t>
            </a:r>
            <a:r>
              <a:rPr lang="ja-JP" altLang="en-US" sz="2400" dirty="0"/>
              <a:t>以下「理学療法士等</a:t>
            </a:r>
            <a:r>
              <a:rPr lang="ja-JP" altLang="en-US" sz="2400" dirty="0" smtClean="0"/>
              <a:t>」と</a:t>
            </a:r>
            <a:r>
              <a:rPr lang="ja-JP" altLang="en-US" sz="2400" dirty="0"/>
              <a:t>いう。</a:t>
            </a:r>
            <a:r>
              <a:rPr lang="en-US" altLang="ja-JP" sz="2400" dirty="0"/>
              <a:t>)</a:t>
            </a:r>
            <a:r>
              <a:rPr lang="ja-JP" altLang="en-US" sz="2400" dirty="0"/>
              <a:t>による指定訪問リハビリテーション又は指定通所リハビリテーションの</a:t>
            </a:r>
            <a:r>
              <a:rPr lang="ja-JP" altLang="en-US" sz="2400" dirty="0" smtClean="0"/>
              <a:t>一環</a:t>
            </a:r>
            <a:r>
              <a:rPr lang="ja-JP" altLang="en-US" sz="2400" dirty="0"/>
              <a:t>として利用者の自宅を訪問する際にサービス提供責任者が同行する等により、</a:t>
            </a:r>
            <a:r>
              <a:rPr lang="ja-JP" altLang="en-US" sz="2400" dirty="0" smtClean="0"/>
              <a:t>当該</a:t>
            </a:r>
            <a:r>
              <a:rPr lang="ja-JP" altLang="en-US" sz="2400" dirty="0"/>
              <a:t>理学療法士等と共同して行ったアセスメント結果に基づき訪問介護計画を作成</a:t>
            </a:r>
            <a:r>
              <a:rPr lang="ja-JP" altLang="en-US" sz="2400" dirty="0" smtClean="0"/>
              <a:t>して</a:t>
            </a:r>
            <a:r>
              <a:rPr lang="ja-JP" altLang="en-US" sz="2400" dirty="0"/>
              <a:t>いること。</a:t>
            </a:r>
          </a:p>
          <a:p>
            <a:r>
              <a:rPr lang="ja-JP" altLang="en-US" sz="2400" dirty="0" smtClean="0"/>
              <a:t>当該</a:t>
            </a:r>
            <a:r>
              <a:rPr lang="ja-JP" altLang="en-US" sz="2400" dirty="0"/>
              <a:t>理学療法士等と連携して訪問介護計画に基づくサービスを提供していること。</a:t>
            </a:r>
          </a:p>
          <a:p>
            <a:r>
              <a:rPr lang="ja-JP" altLang="en-US" sz="2400" dirty="0" smtClean="0"/>
              <a:t>当該</a:t>
            </a:r>
            <a:r>
              <a:rPr lang="ja-JP" altLang="en-US" sz="2400" dirty="0"/>
              <a:t>計画に基づく初回の当該指定訪問介護が行われてから</a:t>
            </a:r>
            <a:r>
              <a:rPr lang="en-US" altLang="ja-JP" sz="2400" dirty="0"/>
              <a:t>3 </a:t>
            </a:r>
            <a:r>
              <a:rPr lang="ja-JP" altLang="en-US" sz="2400" dirty="0"/>
              <a:t>ヶ月間、算定</a:t>
            </a:r>
            <a:r>
              <a:rPr lang="ja-JP" altLang="en-US" sz="2400" dirty="0" smtClean="0"/>
              <a:t>できること</a:t>
            </a:r>
            <a:r>
              <a:rPr lang="ja-JP" altLang="en-US" sz="2400" dirty="0"/>
              <a:t>。</a:t>
            </a:r>
            <a:endParaRPr kumimoji="1" lang="ja-JP" altLang="en-US" sz="2400" dirty="0"/>
          </a:p>
        </p:txBody>
      </p:sp>
    </p:spTree>
    <p:extLst>
      <p:ext uri="{BB962C8B-B14F-4D97-AF65-F5344CB8AC3E}">
        <p14:creationId xmlns:p14="http://schemas.microsoft.com/office/powerpoint/2010/main" val="2818587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処遇改善加算</a:t>
            </a:r>
            <a:r>
              <a:rPr kumimoji="1" lang="en-US" altLang="ja-JP" dirty="0" smtClean="0"/>
              <a:t>Ⅰ</a:t>
            </a:r>
            <a:r>
              <a:rPr kumimoji="1" lang="ja-JP" altLang="en-US" dirty="0" smtClean="0"/>
              <a:t>の算定</a:t>
            </a:r>
            <a:endParaRPr kumimoji="1" lang="ja-JP" altLang="en-US" dirty="0"/>
          </a:p>
        </p:txBody>
      </p:sp>
      <p:sp>
        <p:nvSpPr>
          <p:cNvPr id="3" name="コンテンツ プレースホルダー 2"/>
          <p:cNvSpPr>
            <a:spLocks noGrp="1"/>
          </p:cNvSpPr>
          <p:nvPr>
            <p:ph idx="1"/>
          </p:nvPr>
        </p:nvSpPr>
        <p:spPr>
          <a:xfrm>
            <a:off x="107504" y="980728"/>
            <a:ext cx="9036496" cy="5616624"/>
          </a:xfrm>
        </p:spPr>
        <p:txBody>
          <a:bodyPr/>
          <a:lstStyle/>
          <a:p>
            <a:r>
              <a:rPr lang="ja-JP" altLang="en-US" sz="2400" dirty="0"/>
              <a:t>⑺ 次に掲げる基準のいずれにも適合すること。</a:t>
            </a:r>
          </a:p>
          <a:p>
            <a:r>
              <a:rPr lang="ja-JP" altLang="en-US" sz="2400" dirty="0"/>
              <a:t>㈠介護職員の任用の際における職責又は職務内容等の</a:t>
            </a:r>
            <a:r>
              <a:rPr lang="ja-JP" altLang="en-US" sz="2400" dirty="0" smtClean="0"/>
              <a:t>要件（</a:t>
            </a:r>
            <a:r>
              <a:rPr lang="ja-JP" altLang="en-US" sz="2400" dirty="0"/>
              <a:t>介護職員の賃金に関するものを含む。）を定めていること。</a:t>
            </a:r>
          </a:p>
          <a:p>
            <a:r>
              <a:rPr lang="ja-JP" altLang="en-US" sz="2400" dirty="0"/>
              <a:t>㈡㈠の要件について書面をもって作成し、全ての介護</a:t>
            </a:r>
            <a:r>
              <a:rPr lang="ja-JP" altLang="en-US" sz="2400" dirty="0" smtClean="0"/>
              <a:t>職員に</a:t>
            </a:r>
            <a:r>
              <a:rPr lang="ja-JP" altLang="en-US" sz="2400" dirty="0"/>
              <a:t>周知していること。</a:t>
            </a:r>
          </a:p>
          <a:p>
            <a:r>
              <a:rPr lang="ja-JP" altLang="en-US" sz="2400" dirty="0"/>
              <a:t>㈢介護職員の資質の向上の支援に関する計画を策定し、</a:t>
            </a:r>
            <a:r>
              <a:rPr lang="ja-JP" altLang="en-US" sz="2400" dirty="0" smtClean="0"/>
              <a:t>当該計画</a:t>
            </a:r>
            <a:r>
              <a:rPr lang="ja-JP" altLang="en-US" sz="2400" dirty="0"/>
              <a:t>に係る研修の実施又は研修の機会を確保していること。</a:t>
            </a:r>
          </a:p>
          <a:p>
            <a:r>
              <a:rPr lang="ja-JP" altLang="en-US" sz="2400" dirty="0"/>
              <a:t>㈣㈢について、全ての介護職員に周知していること。</a:t>
            </a:r>
          </a:p>
          <a:p>
            <a:r>
              <a:rPr lang="ja-JP" altLang="en-US" sz="2400" u="sng" dirty="0">
                <a:solidFill>
                  <a:srgbClr val="FF0000"/>
                </a:solidFill>
              </a:rPr>
              <a:t>⑻ 平成二十七年四月から⑵の届出の日の属する月の前月まで</a:t>
            </a:r>
            <a:r>
              <a:rPr lang="ja-JP" altLang="en-US" sz="2400" u="sng" dirty="0" smtClean="0">
                <a:solidFill>
                  <a:srgbClr val="FF0000"/>
                </a:solidFill>
              </a:rPr>
              <a:t>に実施</a:t>
            </a:r>
            <a:r>
              <a:rPr lang="ja-JP" altLang="en-US" sz="2400" u="sng" dirty="0">
                <a:solidFill>
                  <a:srgbClr val="FF0000"/>
                </a:solidFill>
              </a:rPr>
              <a:t>した介護職員の処遇改善の内容</a:t>
            </a:r>
            <a:r>
              <a:rPr lang="ja-JP" altLang="en-US" sz="2400" dirty="0"/>
              <a:t>（賃金改善に関するもの</a:t>
            </a:r>
            <a:r>
              <a:rPr lang="ja-JP" altLang="en-US" sz="2400" dirty="0" smtClean="0"/>
              <a:t>を除く</a:t>
            </a:r>
            <a:r>
              <a:rPr lang="ja-JP" altLang="en-US" sz="2400" dirty="0"/>
              <a:t>。）及び当該介護職員の処遇改善に要した費用を全ての</a:t>
            </a:r>
            <a:r>
              <a:rPr lang="ja-JP" altLang="en-US" sz="2400" dirty="0" smtClean="0"/>
              <a:t>職員</a:t>
            </a:r>
            <a:r>
              <a:rPr lang="ja-JP" altLang="en-US" sz="2400" dirty="0"/>
              <a:t>に周知していること。</a:t>
            </a:r>
            <a:endParaRPr kumimoji="1" lang="ja-JP" altLang="en-US" sz="2400" dirty="0"/>
          </a:p>
        </p:txBody>
      </p:sp>
    </p:spTree>
    <p:extLst>
      <p:ext uri="{BB962C8B-B14F-4D97-AF65-F5344CB8AC3E}">
        <p14:creationId xmlns:p14="http://schemas.microsoft.com/office/powerpoint/2010/main" val="8462175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336576"/>
          </a:xfrm>
        </p:spPr>
        <p:txBody>
          <a:bodyPr/>
          <a:lstStyle/>
          <a:p>
            <a:r>
              <a:rPr lang="ja-JP" altLang="en-US" sz="3600" dirty="0"/>
              <a:t>訪問介護と新総合事業を一体的に実施する場合の人員等の基準上の</a:t>
            </a:r>
            <a:r>
              <a:rPr lang="ja-JP" altLang="en-US" sz="3600" dirty="0" smtClean="0"/>
              <a:t>取扱い</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訪問</a:t>
            </a:r>
            <a:r>
              <a:rPr lang="ja-JP" altLang="en-US" dirty="0"/>
              <a:t>介護事業者が、訪問介護及び新総合事業における第一号訪問事業を、同一の</a:t>
            </a:r>
            <a:r>
              <a:rPr lang="ja-JP" altLang="en-US" dirty="0" smtClean="0"/>
              <a:t>事業所</a:t>
            </a:r>
            <a:r>
              <a:rPr lang="ja-JP" altLang="en-US" dirty="0"/>
              <a:t>において、一体的に実施する場合の人員、設備及び運営の基準については、</a:t>
            </a:r>
            <a:r>
              <a:rPr lang="ja-JP" altLang="en-US" dirty="0" smtClean="0"/>
              <a:t>訪問介護</a:t>
            </a:r>
            <a:r>
              <a:rPr lang="ja-JP" altLang="en-US" dirty="0"/>
              <a:t>及び介護予防訪問介護を一体的に実施する場合の現行の基準に準ずるものとする。</a:t>
            </a:r>
            <a:endParaRPr kumimoji="1" lang="ja-JP" altLang="en-US" dirty="0"/>
          </a:p>
        </p:txBody>
      </p:sp>
    </p:spTree>
    <p:extLst>
      <p:ext uri="{BB962C8B-B14F-4D97-AF65-F5344CB8AC3E}">
        <p14:creationId xmlns:p14="http://schemas.microsoft.com/office/powerpoint/2010/main" val="416748581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6200"/>
            <a:ext cx="7772400" cy="1120552"/>
          </a:xfrm>
        </p:spPr>
        <p:txBody>
          <a:bodyPr/>
          <a:lstStyle/>
          <a:p>
            <a:r>
              <a:rPr lang="ja-JP" altLang="en-US" sz="3600" dirty="0" smtClean="0"/>
              <a:t>集合</a:t>
            </a:r>
            <a:r>
              <a:rPr lang="ja-JP" altLang="en-US" sz="3600" dirty="0"/>
              <a:t>住宅に居住する利用者へ</a:t>
            </a:r>
            <a:r>
              <a:rPr lang="ja-JP" altLang="en-US" sz="3600" dirty="0" smtClean="0"/>
              <a:t>の</a:t>
            </a:r>
            <a:r>
              <a:rPr lang="en-US" altLang="ja-JP" sz="3600" dirty="0" smtClean="0"/>
              <a:t/>
            </a:r>
            <a:br>
              <a:rPr lang="en-US" altLang="ja-JP" sz="3600" dirty="0" smtClean="0"/>
            </a:br>
            <a:r>
              <a:rPr lang="ja-JP" altLang="en-US" sz="3600" dirty="0" smtClean="0"/>
              <a:t>サービス提供</a:t>
            </a:r>
            <a:endParaRPr kumimoji="1" lang="ja-JP" altLang="en-US" sz="36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smtClean="0"/>
              <a:t>① </a:t>
            </a:r>
            <a:r>
              <a:rPr lang="ja-JP" altLang="en-US" sz="2400" dirty="0"/>
              <a:t>訪問系サービスにおける評価の見直し</a:t>
            </a:r>
          </a:p>
          <a:p>
            <a:r>
              <a:rPr lang="ja-JP" altLang="en-US" sz="2400" dirty="0"/>
              <a:t>訪問介護、訪問入浴介護、夜間対応型訪問介護、訪問看護及び訪問</a:t>
            </a:r>
            <a:r>
              <a:rPr lang="ja-JP" altLang="en-US" sz="2400" dirty="0" smtClean="0"/>
              <a:t>リハビリテーション</a:t>
            </a:r>
            <a:r>
              <a:rPr lang="ja-JP" altLang="en-US" sz="2400" dirty="0"/>
              <a:t>について、以下の場合の評価を見直す。</a:t>
            </a:r>
          </a:p>
          <a:p>
            <a:r>
              <a:rPr lang="ja-JP" altLang="en-US" sz="2400" dirty="0"/>
              <a:t>（ア）事業所と同一敷地内又は隣接する敷地内の建物（養護老人ホーム、軽費老人</a:t>
            </a:r>
            <a:r>
              <a:rPr lang="ja-JP" altLang="en-US" sz="2400" dirty="0" smtClean="0"/>
              <a:t>ホーム</a:t>
            </a:r>
            <a:r>
              <a:rPr lang="ja-JP" altLang="en-US" sz="2400" dirty="0"/>
              <a:t>、有料老人ホーム、サービス付き高齢者向け住宅に限る。）に居住する</a:t>
            </a:r>
            <a:r>
              <a:rPr lang="ja-JP" altLang="en-US" sz="2400" dirty="0" smtClean="0"/>
              <a:t>利用者を</a:t>
            </a:r>
            <a:r>
              <a:rPr lang="ja-JP" altLang="en-US" sz="2400" dirty="0"/>
              <a:t>訪問する場合は、当該建物に居住する人数に関わらず、当該利用者に対する</a:t>
            </a:r>
            <a:r>
              <a:rPr lang="ja-JP" altLang="en-US" sz="2400" dirty="0" smtClean="0"/>
              <a:t>報酬</a:t>
            </a:r>
            <a:r>
              <a:rPr lang="ja-JP" altLang="en-US" sz="2400" dirty="0"/>
              <a:t>を減算する。</a:t>
            </a:r>
          </a:p>
          <a:p>
            <a:r>
              <a:rPr lang="ja-JP" altLang="en-US" sz="2400" dirty="0"/>
              <a:t>（イ）上記以外の建物（建物の定義は同上）に居住する利用者を訪問する場合は、</a:t>
            </a:r>
            <a:r>
              <a:rPr lang="ja-JP" altLang="en-US" sz="2400" dirty="0" smtClean="0"/>
              <a:t>当該</a:t>
            </a:r>
            <a:r>
              <a:rPr lang="ja-JP" altLang="en-US" sz="2400" dirty="0"/>
              <a:t>建物に居住する利用者が一定数以上であるものについて、新たに減算する。</a:t>
            </a:r>
            <a:endParaRPr kumimoji="1" lang="ja-JP" altLang="en-US" sz="2400" dirty="0"/>
          </a:p>
        </p:txBody>
      </p:sp>
    </p:spTree>
    <p:extLst>
      <p:ext uri="{BB962C8B-B14F-4D97-AF65-F5344CB8AC3E}">
        <p14:creationId xmlns:p14="http://schemas.microsoft.com/office/powerpoint/2010/main" val="87136394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算定要件等</a:t>
            </a:r>
          </a:p>
          <a:p>
            <a:r>
              <a:rPr lang="ja-JP" altLang="en-US" dirty="0" smtClean="0"/>
              <a:t>集合</a:t>
            </a:r>
            <a:r>
              <a:rPr lang="ja-JP" altLang="en-US" dirty="0"/>
              <a:t>住宅の居住者にサービス提供する場合に減算対象となる利用者は以下の</a:t>
            </a:r>
            <a:r>
              <a:rPr lang="ja-JP" altLang="en-US" dirty="0" smtClean="0"/>
              <a:t>とおり</a:t>
            </a:r>
            <a:r>
              <a:rPr lang="ja-JP" altLang="en-US" dirty="0"/>
              <a:t>とする。</a:t>
            </a:r>
          </a:p>
          <a:p>
            <a:pPr lvl="1"/>
            <a:r>
              <a:rPr lang="ja-JP" altLang="en-US" dirty="0" smtClean="0"/>
              <a:t> </a:t>
            </a:r>
            <a:r>
              <a:rPr lang="ja-JP" altLang="en-US" dirty="0"/>
              <a:t>事業所と同一敷地内又は隣接する敷地内に所在する建物（養護老人ホーム、</a:t>
            </a:r>
            <a:r>
              <a:rPr lang="ja-JP" altLang="en-US" dirty="0" smtClean="0"/>
              <a:t>軽費</a:t>
            </a:r>
            <a:r>
              <a:rPr lang="ja-JP" altLang="en-US" dirty="0"/>
              <a:t>老人ホーム、有料老人ホーム、サービス付き高齢者向け住宅に限る。）に居住</a:t>
            </a:r>
            <a:r>
              <a:rPr lang="ja-JP" altLang="en-US" dirty="0" smtClean="0"/>
              <a:t>する</a:t>
            </a:r>
            <a:r>
              <a:rPr lang="ja-JP" altLang="en-US" dirty="0"/>
              <a:t>者</a:t>
            </a:r>
          </a:p>
          <a:p>
            <a:pPr lvl="1"/>
            <a:r>
              <a:rPr lang="ja-JP" altLang="en-US" dirty="0" smtClean="0"/>
              <a:t>上記</a:t>
            </a:r>
            <a:r>
              <a:rPr lang="ja-JP" altLang="en-US" dirty="0"/>
              <a:t>以外の範囲に所在する建物（建物の定義は同上）に</a:t>
            </a:r>
            <a:r>
              <a:rPr lang="ja-JP" altLang="en-US" dirty="0" smtClean="0"/>
              <a:t>居</a:t>
            </a:r>
            <a:r>
              <a:rPr lang="ja-JP" altLang="en-US" dirty="0"/>
              <a:t>住する者（当該</a:t>
            </a:r>
            <a:r>
              <a:rPr lang="ja-JP" altLang="en-US" dirty="0" smtClean="0"/>
              <a:t>建物に</a:t>
            </a:r>
            <a:r>
              <a:rPr lang="ja-JP" altLang="en-US" dirty="0"/>
              <a:t>居住する利用者の人数が１月あたり２０人以上の場合）</a:t>
            </a:r>
            <a:endParaRPr kumimoji="1" lang="ja-JP" altLang="en-US" dirty="0"/>
          </a:p>
        </p:txBody>
      </p:sp>
    </p:spTree>
    <p:extLst>
      <p:ext uri="{BB962C8B-B14F-4D97-AF65-F5344CB8AC3E}">
        <p14:creationId xmlns:p14="http://schemas.microsoft.com/office/powerpoint/2010/main" val="51155644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訪問介護まとめ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特定事業所加算をすでにとっているところは、減収減益</a:t>
            </a:r>
            <a:endParaRPr kumimoji="1" lang="en-US" altLang="ja-JP" dirty="0" smtClean="0"/>
          </a:p>
          <a:p>
            <a:r>
              <a:rPr lang="ja-JP" altLang="en-US" dirty="0" smtClean="0"/>
              <a:t>特定事業所加算をとっていないところは、増収する可能性がある</a:t>
            </a:r>
            <a:endParaRPr kumimoji="1" lang="ja-JP" altLang="en-US" dirty="0"/>
          </a:p>
        </p:txBody>
      </p:sp>
    </p:spTree>
    <p:extLst>
      <p:ext uri="{BB962C8B-B14F-4D97-AF65-F5344CB8AC3E}">
        <p14:creationId xmlns:p14="http://schemas.microsoft.com/office/powerpoint/2010/main" val="284401619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居宅介護支援事業所</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9034136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コンテンツ プレースホルダー 4"/>
          <p:cNvSpPr>
            <a:spLocks noGrp="1"/>
          </p:cNvSpPr>
          <p:nvPr>
            <p:ph idx="1"/>
          </p:nvPr>
        </p:nvSpPr>
        <p:spPr/>
        <p:txBody>
          <a:bodyPr/>
          <a:lstStyle/>
          <a:p>
            <a:r>
              <a:rPr lang="ja-JP" altLang="en-US" sz="2800" dirty="0"/>
              <a:t>認知症加算及び独居高齢者加算の基本報酬への包括化</a:t>
            </a:r>
          </a:p>
          <a:p>
            <a:r>
              <a:rPr lang="ja-JP" altLang="en-US" sz="2800" dirty="0"/>
              <a:t>認知症加算及び独居高齢者加算について、個人の心身の状況や家族の状況等に</a:t>
            </a:r>
            <a:r>
              <a:rPr lang="ja-JP" altLang="en-US" sz="2800" dirty="0" smtClean="0"/>
              <a:t>応じた</a:t>
            </a:r>
            <a:r>
              <a:rPr lang="ja-JP" altLang="en-US" sz="2800" dirty="0"/>
              <a:t>ケアマネジメントの提供は、介護支援専門員の基本の業務であることを踏まえ</a:t>
            </a:r>
            <a:r>
              <a:rPr lang="ja-JP" altLang="en-US" sz="2800" dirty="0" smtClean="0"/>
              <a:t>、加算</a:t>
            </a:r>
            <a:r>
              <a:rPr lang="ja-JP" altLang="en-US" sz="2800" dirty="0"/>
              <a:t>による評価ではなく、基本報酬への包括化により評価する。</a:t>
            </a:r>
          </a:p>
          <a:p>
            <a:r>
              <a:rPr lang="ja-JP" altLang="en-US" sz="2800" dirty="0"/>
              <a:t>認知症加算 </a:t>
            </a:r>
            <a:r>
              <a:rPr lang="en-US" altLang="ja-JP" sz="2800" dirty="0"/>
              <a:t>150 </a:t>
            </a:r>
            <a:r>
              <a:rPr lang="ja-JP" altLang="en-US" sz="2800" dirty="0"/>
              <a:t>単位 基本報酬へ包括化</a:t>
            </a:r>
          </a:p>
          <a:p>
            <a:r>
              <a:rPr lang="ja-JP" altLang="en-US" sz="2800" dirty="0"/>
              <a:t>独居高齢者加算 </a:t>
            </a:r>
            <a:r>
              <a:rPr lang="en-US" altLang="ja-JP" sz="2800" dirty="0"/>
              <a:t>150 </a:t>
            </a:r>
            <a:r>
              <a:rPr lang="ja-JP" altLang="en-US" sz="2800" dirty="0"/>
              <a:t>単位 基本報酬へ包括化</a:t>
            </a:r>
          </a:p>
          <a:p>
            <a:pPr marL="0" indent="0">
              <a:buNone/>
            </a:pPr>
            <a:endParaRPr kumimoji="1" lang="ja-JP" altLang="en-US" dirty="0"/>
          </a:p>
        </p:txBody>
      </p:sp>
    </p:spTree>
    <p:extLst>
      <p:ext uri="{BB962C8B-B14F-4D97-AF65-F5344CB8AC3E}">
        <p14:creationId xmlns:p14="http://schemas.microsoft.com/office/powerpoint/2010/main" val="406799770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基本報酬はアップ</a:t>
            </a:r>
            <a:endParaRPr kumimoji="1" lang="ja-JP" altLang="en-US" dirty="0"/>
          </a:p>
        </p:txBody>
      </p:sp>
      <p:sp>
        <p:nvSpPr>
          <p:cNvPr id="3" name="コンテンツ プレースホルダー 2"/>
          <p:cNvSpPr>
            <a:spLocks noGrp="1"/>
          </p:cNvSpPr>
          <p:nvPr>
            <p:ph idx="1"/>
          </p:nvPr>
        </p:nvSpPr>
        <p:spPr>
          <a:xfrm>
            <a:off x="107504" y="1676400"/>
            <a:ext cx="8928992" cy="4419600"/>
          </a:xfrm>
        </p:spPr>
        <p:txBody>
          <a:bodyPr/>
          <a:lstStyle/>
          <a:p>
            <a:r>
              <a:rPr lang="ja-JP" altLang="en-US" dirty="0"/>
              <a:t>居宅介護支援費（１月につき）</a:t>
            </a:r>
          </a:p>
          <a:p>
            <a:r>
              <a:rPr lang="zh-TW" altLang="en-US" dirty="0"/>
              <a:t>居宅介護支援（</a:t>
            </a:r>
            <a:r>
              <a:rPr lang="en-US" altLang="zh-TW" dirty="0"/>
              <a:t>Ⅰ</a:t>
            </a:r>
            <a:r>
              <a:rPr lang="zh-TW" altLang="en-US" dirty="0"/>
              <a:t>）</a:t>
            </a:r>
          </a:p>
          <a:p>
            <a:r>
              <a:rPr lang="ja-JP" altLang="en-US" dirty="0"/>
              <a:t>要介護１又は要介護２ </a:t>
            </a:r>
            <a:r>
              <a:rPr lang="en-US" altLang="ja-JP" dirty="0"/>
              <a:t>1,005 </a:t>
            </a:r>
            <a:r>
              <a:rPr lang="ja-JP" altLang="en-US" dirty="0"/>
              <a:t>単位 ⇒ </a:t>
            </a:r>
            <a:r>
              <a:rPr lang="en-US" altLang="ja-JP" dirty="0"/>
              <a:t>1,042 </a:t>
            </a:r>
            <a:r>
              <a:rPr lang="ja-JP" altLang="en-US" dirty="0"/>
              <a:t>単位</a:t>
            </a:r>
          </a:p>
          <a:p>
            <a:r>
              <a:rPr lang="ja-JP" altLang="en-US" dirty="0"/>
              <a:t>要介護３、要介護４又は要介護５ </a:t>
            </a:r>
            <a:r>
              <a:rPr lang="en-US" altLang="ja-JP" dirty="0"/>
              <a:t>1,306 </a:t>
            </a:r>
            <a:r>
              <a:rPr lang="ja-JP" altLang="en-US" dirty="0"/>
              <a:t>単位 ⇒ </a:t>
            </a:r>
            <a:r>
              <a:rPr lang="en-US" altLang="ja-JP" dirty="0"/>
              <a:t>1,353 </a:t>
            </a:r>
            <a:r>
              <a:rPr lang="ja-JP" altLang="en-US" dirty="0"/>
              <a:t>単位</a:t>
            </a:r>
            <a:endParaRPr kumimoji="1" lang="ja-JP" altLang="en-US" dirty="0"/>
          </a:p>
        </p:txBody>
      </p:sp>
    </p:spTree>
    <p:extLst>
      <p:ext uri="{BB962C8B-B14F-4D97-AF65-F5344CB8AC3E}">
        <p14:creationId xmlns:p14="http://schemas.microsoft.com/office/powerpoint/2010/main" val="230572237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特定事業所集中</a:t>
            </a:r>
            <a:r>
              <a:rPr lang="ja-JP" altLang="en-US" sz="3200" dirty="0" smtClean="0"/>
              <a:t>減算の適用範囲の拡大</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正当な理由のない特定の事業所への偏りに対する対応強化</a:t>
            </a:r>
          </a:p>
          <a:p>
            <a:r>
              <a:rPr lang="ja-JP" altLang="en-US" dirty="0"/>
              <a:t>正当な理由のない特定の事業所へのサービスの偏りの割合が</a:t>
            </a:r>
            <a:r>
              <a:rPr lang="en-US" altLang="ja-JP" dirty="0"/>
              <a:t>90</a:t>
            </a:r>
            <a:r>
              <a:rPr lang="ja-JP" altLang="en-US" dirty="0"/>
              <a:t>％を超える場合</a:t>
            </a:r>
            <a:r>
              <a:rPr lang="ja-JP" altLang="en-US" dirty="0" smtClean="0"/>
              <a:t>の減算</a:t>
            </a:r>
            <a:r>
              <a:rPr lang="ja-JP" altLang="en-US" dirty="0"/>
              <a:t>の適用について、適用要件の明確化を図りつつ、減算の適用割合を引き下げる</a:t>
            </a:r>
            <a:r>
              <a:rPr lang="ja-JP" altLang="en-US" dirty="0" smtClean="0"/>
              <a:t>ととも</a:t>
            </a:r>
            <a:r>
              <a:rPr lang="ja-JP" altLang="en-US" dirty="0"/>
              <a:t>に、対象サービスの範囲については、限定を外す。</a:t>
            </a:r>
          </a:p>
          <a:p>
            <a:r>
              <a:rPr lang="ja-JP" altLang="en-US" dirty="0"/>
              <a:t>特定事業所集中減算 △</a:t>
            </a:r>
            <a:r>
              <a:rPr lang="en-US" altLang="ja-JP" dirty="0"/>
              <a:t>200 </a:t>
            </a:r>
            <a:r>
              <a:rPr lang="ja-JP" altLang="en-US" dirty="0"/>
              <a:t>単位 ⇒ 変更なし</a:t>
            </a:r>
            <a:endParaRPr kumimoji="1" lang="ja-JP" altLang="en-US" dirty="0"/>
          </a:p>
        </p:txBody>
      </p:sp>
    </p:spTree>
    <p:extLst>
      <p:ext uri="{BB962C8B-B14F-4D97-AF65-F5344CB8AC3E}">
        <p14:creationId xmlns:p14="http://schemas.microsoft.com/office/powerpoint/2010/main" val="194362789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特定事業所集中</a:t>
            </a:r>
            <a:r>
              <a:rPr lang="ja-JP" altLang="en-US" sz="4000" dirty="0" smtClean="0"/>
              <a:t>減算の算定要件</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lstStyle/>
          <a:p>
            <a:r>
              <a:rPr lang="en-US" altLang="ja-JP" sz="2200" dirty="0">
                <a:latin typeface="+mn-ea"/>
              </a:rPr>
              <a:t>※ </a:t>
            </a:r>
            <a:r>
              <a:rPr lang="ja-JP" altLang="en-US" sz="2200" dirty="0">
                <a:latin typeface="+mn-ea"/>
              </a:rPr>
              <a:t>算定要件等</a:t>
            </a:r>
          </a:p>
          <a:p>
            <a:r>
              <a:rPr lang="ja-JP" altLang="en-US" sz="2200" dirty="0" smtClean="0">
                <a:latin typeface="+mn-ea"/>
              </a:rPr>
              <a:t>正当</a:t>
            </a:r>
            <a:r>
              <a:rPr lang="ja-JP" altLang="en-US" sz="2200" dirty="0">
                <a:latin typeface="+mn-ea"/>
              </a:rPr>
              <a:t>な理由なく、特定の事業所の割合が</a:t>
            </a:r>
            <a:r>
              <a:rPr lang="en-US" altLang="ja-JP" sz="2200" u="sng" dirty="0">
                <a:solidFill>
                  <a:srgbClr val="FF0000"/>
                </a:solidFill>
                <a:latin typeface="+mn-ea"/>
              </a:rPr>
              <a:t>80</a:t>
            </a:r>
            <a:r>
              <a:rPr lang="ja-JP" altLang="en-US" sz="2200" u="sng" dirty="0">
                <a:solidFill>
                  <a:srgbClr val="FF0000"/>
                </a:solidFill>
                <a:latin typeface="+mn-ea"/>
              </a:rPr>
              <a:t>％を超える場合に減算</a:t>
            </a:r>
            <a:r>
              <a:rPr lang="ja-JP" altLang="en-US" sz="2200" dirty="0">
                <a:latin typeface="+mn-ea"/>
              </a:rPr>
              <a:t>する</a:t>
            </a:r>
            <a:r>
              <a:rPr lang="ja-JP" altLang="en-US" sz="2200" dirty="0" smtClean="0">
                <a:latin typeface="+mn-ea"/>
              </a:rPr>
              <a:t>。（</a:t>
            </a:r>
            <a:r>
              <a:rPr lang="ja-JP" altLang="en-US" sz="2200" dirty="0">
                <a:latin typeface="+mn-ea"/>
              </a:rPr>
              <a:t>旧要件の適用割合：</a:t>
            </a:r>
            <a:r>
              <a:rPr lang="en-US" altLang="ja-JP" sz="2200" dirty="0">
                <a:latin typeface="+mn-ea"/>
              </a:rPr>
              <a:t>90</a:t>
            </a:r>
            <a:r>
              <a:rPr lang="ja-JP" altLang="en-US" sz="2200" dirty="0">
                <a:latin typeface="+mn-ea"/>
              </a:rPr>
              <a:t>％超）</a:t>
            </a:r>
          </a:p>
          <a:p>
            <a:r>
              <a:rPr lang="ja-JP" altLang="en-US" sz="2200" dirty="0" smtClean="0">
                <a:latin typeface="+mn-ea"/>
              </a:rPr>
              <a:t>対象</a:t>
            </a:r>
            <a:r>
              <a:rPr lang="ja-JP" altLang="en-US" sz="2200" dirty="0">
                <a:latin typeface="+mn-ea"/>
              </a:rPr>
              <a:t>サービスの範囲については、限定を外す。</a:t>
            </a:r>
          </a:p>
          <a:p>
            <a:r>
              <a:rPr lang="ja-JP" altLang="en-US" sz="2200" dirty="0">
                <a:latin typeface="+mn-ea"/>
              </a:rPr>
              <a:t>（旧要件の対象サービス：訪問介護、通所介護、福祉用具貸与）</a:t>
            </a:r>
          </a:p>
          <a:p>
            <a:r>
              <a:rPr lang="en-US" altLang="ja-JP" sz="2200" dirty="0">
                <a:latin typeface="+mn-ea"/>
              </a:rPr>
              <a:t>※ </a:t>
            </a:r>
            <a:r>
              <a:rPr lang="ja-JP" altLang="en-US" sz="2200" dirty="0">
                <a:latin typeface="+mn-ea"/>
              </a:rPr>
              <a:t>居宅介護支援の給付管理の対象となるサービス</a:t>
            </a:r>
          </a:p>
          <a:p>
            <a:r>
              <a:rPr lang="ja-JP" altLang="en-US" sz="2200" dirty="0">
                <a:latin typeface="+mn-ea"/>
              </a:rPr>
              <a:t>訪問介護、訪問入浴介護、訪問看護、訪問リハビリテーション、通所介護、</a:t>
            </a:r>
            <a:r>
              <a:rPr lang="ja-JP" altLang="en-US" sz="2200" dirty="0" smtClean="0">
                <a:latin typeface="+mn-ea"/>
              </a:rPr>
              <a:t>通所リハビリテーション</a:t>
            </a:r>
            <a:r>
              <a:rPr lang="ja-JP" altLang="en-US" sz="2200" dirty="0">
                <a:latin typeface="+mn-ea"/>
              </a:rPr>
              <a:t>、短期入所生活介護、短期入所療養介護、特定施設入居者生活</a:t>
            </a:r>
            <a:r>
              <a:rPr lang="ja-JP" altLang="en-US" sz="2200" dirty="0" smtClean="0">
                <a:latin typeface="+mn-ea"/>
              </a:rPr>
              <a:t>介護</a:t>
            </a:r>
            <a:r>
              <a:rPr lang="ja-JP" altLang="en-US" sz="2200" dirty="0">
                <a:latin typeface="+mn-ea"/>
              </a:rPr>
              <a:t>（利用期間を定めて行うものに限る。）、福祉用具貸与、定期巡回・随時対応型</a:t>
            </a:r>
            <a:r>
              <a:rPr lang="ja-JP" altLang="en-US" sz="2200" dirty="0" smtClean="0">
                <a:latin typeface="+mn-ea"/>
              </a:rPr>
              <a:t>訪問</a:t>
            </a:r>
            <a:r>
              <a:rPr lang="zh-TW" altLang="en-US" sz="2200" dirty="0" smtClean="0">
                <a:latin typeface="+mn-ea"/>
              </a:rPr>
              <a:t>介護</a:t>
            </a:r>
            <a:r>
              <a:rPr lang="zh-TW" altLang="en-US" sz="2200" dirty="0">
                <a:latin typeface="+mn-ea"/>
              </a:rPr>
              <a:t>看護、夜間対応型訪問介護、認知症対応型通所介護、小規模多機能型居宅介護（</a:t>
            </a:r>
            <a:r>
              <a:rPr lang="zh-TW" altLang="en-US" sz="2200" dirty="0" smtClean="0">
                <a:latin typeface="+mn-ea"/>
              </a:rPr>
              <a:t>利</a:t>
            </a:r>
            <a:r>
              <a:rPr lang="ja-JP" altLang="en-US" sz="2200" dirty="0" smtClean="0">
                <a:latin typeface="+mn-ea"/>
              </a:rPr>
              <a:t>用</a:t>
            </a:r>
            <a:r>
              <a:rPr lang="ja-JP" altLang="en-US" sz="2200" dirty="0">
                <a:latin typeface="+mn-ea"/>
              </a:rPr>
              <a:t>期間を定めて行うものに限る。）、認知症対応型共同生活介護（利用期間を定めて</a:t>
            </a:r>
            <a:r>
              <a:rPr lang="ja-JP" altLang="en-US" sz="2200" dirty="0" smtClean="0">
                <a:latin typeface="+mn-ea"/>
              </a:rPr>
              <a:t>行う</a:t>
            </a:r>
            <a:r>
              <a:rPr lang="ja-JP" altLang="en-US" sz="2200" dirty="0">
                <a:latin typeface="+mn-ea"/>
              </a:rPr>
              <a:t>ものに限る。）、地域密着型特定施設入居者生活介護（利用期間を定めて行うもの</a:t>
            </a:r>
            <a:r>
              <a:rPr lang="ja-JP" altLang="en-US" sz="2200" dirty="0" smtClean="0">
                <a:latin typeface="+mn-ea"/>
              </a:rPr>
              <a:t>に限る</a:t>
            </a:r>
            <a:r>
              <a:rPr lang="ja-JP" altLang="en-US" sz="2200" dirty="0">
                <a:latin typeface="+mn-ea"/>
              </a:rPr>
              <a:t>。）、看護小規模多機能型居宅介護（利用期間を定めて行うものに限る。）</a:t>
            </a:r>
          </a:p>
          <a:p>
            <a:pPr marL="0" indent="0">
              <a:buNone/>
            </a:pPr>
            <a:endParaRPr kumimoji="1" lang="ja-JP" altLang="en-US" sz="2200" dirty="0"/>
          </a:p>
        </p:txBody>
      </p:sp>
    </p:spTree>
    <p:extLst>
      <p:ext uri="{BB962C8B-B14F-4D97-AF65-F5344CB8AC3E}">
        <p14:creationId xmlns:p14="http://schemas.microsoft.com/office/powerpoint/2010/main" val="376774942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特定事業所加算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質の高いケアマネジメントを実施する事業所の評価の推進</a:t>
            </a:r>
          </a:p>
          <a:p>
            <a:r>
              <a:rPr lang="ja-JP" altLang="en-US" dirty="0"/>
              <a:t>質の高いケアマネジメントを実施している事業所の評価を推進するため、特定</a:t>
            </a:r>
            <a:r>
              <a:rPr lang="ja-JP" altLang="en-US" dirty="0" smtClean="0"/>
              <a:t>事業所</a:t>
            </a:r>
            <a:r>
              <a:rPr lang="ja-JP" altLang="en-US" dirty="0"/>
              <a:t>加算について、人員配置要件の強化や人材育成に関する協力体制を整備している</a:t>
            </a:r>
            <a:r>
              <a:rPr lang="ja-JP" altLang="en-US" dirty="0" smtClean="0"/>
              <a:t>場合</a:t>
            </a:r>
            <a:r>
              <a:rPr lang="ja-JP" altLang="en-US" dirty="0"/>
              <a:t>を算定要件に追加する。一方、中重度者の利用者が占める割合については、実態</a:t>
            </a:r>
            <a:r>
              <a:rPr lang="ja-JP" altLang="en-US" dirty="0" smtClean="0"/>
              <a:t>に即して</a:t>
            </a:r>
            <a:r>
              <a:rPr lang="ja-JP" altLang="en-US" dirty="0"/>
              <a:t>緩和する。</a:t>
            </a:r>
            <a:endParaRPr kumimoji="1" lang="ja-JP" altLang="en-US" dirty="0"/>
          </a:p>
        </p:txBody>
      </p:sp>
    </p:spTree>
    <p:extLst>
      <p:ext uri="{BB962C8B-B14F-4D97-AF65-F5344CB8AC3E}">
        <p14:creationId xmlns:p14="http://schemas.microsoft.com/office/powerpoint/2010/main" val="274961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成18年7月セミナー１">
  <a:themeElements>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fontScheme name="平成18年7月セミナー１">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平成18年7月セミナー１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平成18年7月セミナー１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平成18年7月セミナー１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平成18年7月セミナー１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平成18年7月セミナー１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平成24年度介護報酬改定の概要</Template>
  <TotalTime>2599</TotalTime>
  <Words>12167</Words>
  <Application>Microsoft Office PowerPoint</Application>
  <PresentationFormat>画面に合わせる (4:3)</PresentationFormat>
  <Paragraphs>924</Paragraphs>
  <Slides>152</Slides>
  <Notes>0</Notes>
  <HiddenSlides>0</HiddenSlides>
  <MMClips>0</MMClips>
  <ScaleCrop>false</ScaleCrop>
  <HeadingPairs>
    <vt:vector size="4" baseType="variant">
      <vt:variant>
        <vt:lpstr>テーマ</vt:lpstr>
      </vt:variant>
      <vt:variant>
        <vt:i4>1</vt:i4>
      </vt:variant>
      <vt:variant>
        <vt:lpstr>スライド タイトル</vt:lpstr>
      </vt:variant>
      <vt:variant>
        <vt:i4>152</vt:i4>
      </vt:variant>
    </vt:vector>
  </HeadingPairs>
  <TitlesOfParts>
    <vt:vector size="153" baseType="lpstr">
      <vt:lpstr>平成18年7月セミナー１</vt:lpstr>
      <vt:lpstr>平成27年介護報酬改定</vt:lpstr>
      <vt:lpstr>特養</vt:lpstr>
      <vt:lpstr>基本報酬の減額</vt:lpstr>
      <vt:lpstr>日常生活継続支援加算</vt:lpstr>
      <vt:lpstr>ユニット型</vt:lpstr>
      <vt:lpstr>従来型</vt:lpstr>
      <vt:lpstr>1単位当たりの単価の改訂</vt:lpstr>
      <vt:lpstr>処遇改善加算</vt:lpstr>
      <vt:lpstr>処遇改善加算Ⅰの算定</vt:lpstr>
      <vt:lpstr>処遇改善加算Ⅱの要件</vt:lpstr>
      <vt:lpstr>処遇改善加算の考え方</vt:lpstr>
      <vt:lpstr>素直に読むと</vt:lpstr>
      <vt:lpstr>届け出の特例</vt:lpstr>
      <vt:lpstr>日常継続支援加算</vt:lpstr>
      <vt:lpstr>日常生活継続支援加算</vt:lpstr>
      <vt:lpstr>サービス提供体制強化加算</vt:lpstr>
      <vt:lpstr>サービス提供体制強化加算</vt:lpstr>
      <vt:lpstr>看取り介護加算</vt:lpstr>
      <vt:lpstr>看取り介護加算新要件</vt:lpstr>
      <vt:lpstr>看取り介護加算利用者要件</vt:lpstr>
      <vt:lpstr>「特別養護老人ホーム」の職員に係る専従要件の緩和</vt:lpstr>
      <vt:lpstr>在宅・入所相互利用加算</vt:lpstr>
      <vt:lpstr>在宅・入所相互利用加算</vt:lpstr>
      <vt:lpstr>障害者生活支援体制加算</vt:lpstr>
      <vt:lpstr>障害者生活支援体制加算の要件</vt:lpstr>
      <vt:lpstr>多床室における居住費負担</vt:lpstr>
      <vt:lpstr>多床室の室料</vt:lpstr>
      <vt:lpstr>経口維持加算</vt:lpstr>
      <vt:lpstr>経口維持加算</vt:lpstr>
      <vt:lpstr>経口維持加算Ⅰ</vt:lpstr>
      <vt:lpstr>経口維持加算Ⅱ</vt:lpstr>
      <vt:lpstr>経口維持加算共通</vt:lpstr>
      <vt:lpstr>経口移行加算の充実</vt:lpstr>
      <vt:lpstr>経口移行加算</vt:lpstr>
      <vt:lpstr>加算内容に応じた名称の変更</vt:lpstr>
      <vt:lpstr>療養食加算の見直し</vt:lpstr>
      <vt:lpstr>特養まとめ</vt:lpstr>
      <vt:lpstr>短期入所生活介護</vt:lpstr>
      <vt:lpstr>一単位当たりの単価</vt:lpstr>
      <vt:lpstr>基本サービス費の減額</vt:lpstr>
      <vt:lpstr>従来型多床室</vt:lpstr>
      <vt:lpstr>緊急短期入所に係る加算の見直し</vt:lpstr>
      <vt:lpstr>緊急短期入所受入加算</vt:lpstr>
      <vt:lpstr>緊急時における基準緩和</vt:lpstr>
      <vt:lpstr>個別機能訓練加算</vt:lpstr>
      <vt:lpstr>個別機能訓練加算の算定要件</vt:lpstr>
      <vt:lpstr>PowerPoint プレゼンテーション</vt:lpstr>
      <vt:lpstr>医療連携強化加算</vt:lpstr>
      <vt:lpstr>医療連携強化加算の算定要件</vt:lpstr>
      <vt:lpstr>長期利用者の基本報酬の適正化</vt:lpstr>
      <vt:lpstr>算定要件</vt:lpstr>
      <vt:lpstr>連続３０日との関係</vt:lpstr>
      <vt:lpstr>処遇改善加算</vt:lpstr>
      <vt:lpstr>短期入所生活介護まとめ</vt:lpstr>
      <vt:lpstr>通所介護</vt:lpstr>
      <vt:lpstr>基本報酬の減額</vt:lpstr>
      <vt:lpstr>平成２８年４月</vt:lpstr>
      <vt:lpstr>処遇改善加算</vt:lpstr>
      <vt:lpstr>在宅生活の継続に資するサービスを 提供している事業所の評価</vt:lpstr>
      <vt:lpstr>認知症加算</vt:lpstr>
      <vt:lpstr>中重度者ケア体制加算</vt:lpstr>
      <vt:lpstr>個別機能訓練加算</vt:lpstr>
      <vt:lpstr>個別機能訓練加算</vt:lpstr>
      <vt:lpstr>地域連携の拠点としての機能の充実</vt:lpstr>
      <vt:lpstr>PowerPoint プレゼンテーション</vt:lpstr>
      <vt:lpstr>地域密着型通所介護</vt:lpstr>
      <vt:lpstr>サテライト型事業所への移行に向けた経過措置</vt:lpstr>
      <vt:lpstr>サテライト事業所への移行</vt:lpstr>
      <vt:lpstr>通所介護と新総合事業における通所事業を一体的に実施する場合の人員等の基準上の取扱い</vt:lpstr>
      <vt:lpstr>夜間及び深夜のサービスを実施する場合の運営基準の厳格化</vt:lpstr>
      <vt:lpstr>送迎時における居宅内介助等の評価</vt:lpstr>
      <vt:lpstr>延長加算の見直し</vt:lpstr>
      <vt:lpstr>送迎が実施されない場合の評価の見直し</vt:lpstr>
      <vt:lpstr>サービス提供体制強化加算</vt:lpstr>
      <vt:lpstr>サービス提供体制強化加算</vt:lpstr>
      <vt:lpstr>通所介護まとめ</vt:lpstr>
      <vt:lpstr>訪問介護</vt:lpstr>
      <vt:lpstr>基本報酬の減額</vt:lpstr>
      <vt:lpstr>介護職員処遇改善加算</vt:lpstr>
      <vt:lpstr>20 分未満の身体介護の見直し</vt:lpstr>
      <vt:lpstr>身体介護（20 分未満）</vt:lpstr>
      <vt:lpstr>身体介護（20 分未満）</vt:lpstr>
      <vt:lpstr>サービス提供責任者の配置基準等の見直し</vt:lpstr>
      <vt:lpstr>特定事業所加算（Ⅳ）</vt:lpstr>
      <vt:lpstr>サービス提供責任者の配置</vt:lpstr>
      <vt:lpstr>訪問介護員２級課程修了者であるサービス提供責任者に係る減算の取扱い</vt:lpstr>
      <vt:lpstr>算定要件</vt:lpstr>
      <vt:lpstr>生活機能向上連携加算</vt:lpstr>
      <vt:lpstr>生活機能向上連携加算の算定要件</vt:lpstr>
      <vt:lpstr>訪問介護と新総合事業を一体的に実施する場合の人員等の基準上の取扱い</vt:lpstr>
      <vt:lpstr>集合住宅に居住する利用者への サービス提供</vt:lpstr>
      <vt:lpstr>PowerPoint プレゼンテーション</vt:lpstr>
      <vt:lpstr>訪問介護まとめ</vt:lpstr>
      <vt:lpstr>居宅介護支援事業所</vt:lpstr>
      <vt:lpstr>PowerPoint プレゼンテーション</vt:lpstr>
      <vt:lpstr>基本報酬はアップ</vt:lpstr>
      <vt:lpstr>特定事業所集中減算の適用範囲の拡大</vt:lpstr>
      <vt:lpstr>特定事業所集中減算の算定要件</vt:lpstr>
      <vt:lpstr>特定事業所加算</vt:lpstr>
      <vt:lpstr>PowerPoint プレゼンテーション</vt:lpstr>
      <vt:lpstr>予防計画費</vt:lpstr>
      <vt:lpstr>居宅介護支援事業所とサービス事業所の連携</vt:lpstr>
      <vt:lpstr>地域ケア会議における関係者間の情報共有</vt:lpstr>
      <vt:lpstr>居宅介護支援事業所まとめ</vt:lpstr>
      <vt:lpstr>グループホーム</vt:lpstr>
      <vt:lpstr>PowerPoint プレゼンテーション</vt:lpstr>
      <vt:lpstr>PowerPoint プレゼンテーション</vt:lpstr>
      <vt:lpstr>介護職員処遇改善加算</vt:lpstr>
      <vt:lpstr>夜間の支援体制の充実</vt:lpstr>
      <vt:lpstr>看取り介護加算の充実</vt:lpstr>
      <vt:lpstr>ユニット数の見直し</vt:lpstr>
      <vt:lpstr>同一建物に併設できる施設・事業所の範囲の見直し</vt:lpstr>
      <vt:lpstr>グループホームまとめ</vt:lpstr>
      <vt:lpstr>特定施設</vt:lpstr>
      <vt:lpstr>基本報酬の減額</vt:lpstr>
      <vt:lpstr>基本報酬の減額</vt:lpstr>
      <vt:lpstr>特定施設</vt:lpstr>
      <vt:lpstr>処遇改善加算</vt:lpstr>
      <vt:lpstr>サービス提供体制強化加算</vt:lpstr>
      <vt:lpstr>サービス提供体制強化加算</vt:lpstr>
      <vt:lpstr>認知症専門ケア加算</vt:lpstr>
      <vt:lpstr>PowerPoint プレゼンテーション</vt:lpstr>
      <vt:lpstr>PowerPoint プレゼンテーション</vt:lpstr>
      <vt:lpstr>短期利用の要件緩和</vt:lpstr>
      <vt:lpstr>法定代理受領の同意書の廃止</vt:lpstr>
      <vt:lpstr>養護老人ホーム</vt:lpstr>
      <vt:lpstr>特定施設まとめ</vt:lpstr>
      <vt:lpstr>小規模多機能</vt:lpstr>
      <vt:lpstr>基本報酬の適正化</vt:lpstr>
      <vt:lpstr>PowerPoint プレゼンテーション</vt:lpstr>
      <vt:lpstr>そのままだど減収</vt:lpstr>
      <vt:lpstr>介護職員処遇改善加算</vt:lpstr>
      <vt:lpstr>訪問体制強化加算</vt:lpstr>
      <vt:lpstr>訪問体制強化加算</vt:lpstr>
      <vt:lpstr>登録定員等の緩和</vt:lpstr>
      <vt:lpstr>通いの利用定員</vt:lpstr>
      <vt:lpstr>看取り連携体制加算</vt:lpstr>
      <vt:lpstr>算定要件等</vt:lpstr>
      <vt:lpstr>運営推進会議及び外部評価の効率化</vt:lpstr>
      <vt:lpstr>看護職員の配置要件、他の訪問看護事業所等との連携</vt:lpstr>
      <vt:lpstr>看護職員配置加算（Ⅲ）</vt:lpstr>
      <vt:lpstr>地域との連携の推進</vt:lpstr>
      <vt:lpstr>同一建物に居住する者へのサービス提供に係る評価の見直し</vt:lpstr>
      <vt:lpstr>PowerPoint プレゼンテーション</vt:lpstr>
      <vt:lpstr>事業開始時支援加算の廃止</vt:lpstr>
      <vt:lpstr>認知症対応型共同生活介護事業所との併設型における夜間の職員配置の緩和</vt:lpstr>
      <vt:lpstr>小規模多機能型居宅介護と広域型特別養護老人ホームとの併設</vt:lpstr>
      <vt:lpstr>中山間地域等における小規模多機能型居宅介護の推進</vt:lpstr>
      <vt:lpstr>総合マネジメント体制強化加算の創設等</vt:lpstr>
      <vt:lpstr>総合マネジメント体制強化加算</vt:lpstr>
      <vt:lpstr>小規模多機能まとめ</vt:lpstr>
      <vt:lpstr>全体まとめ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報酬改定検討会</dc:title>
  <dc:creator>a-takato</dc:creator>
  <cp:lastModifiedBy>matoba-eos</cp:lastModifiedBy>
  <cp:revision>150</cp:revision>
  <cp:lastPrinted>2015-03-02T06:41:02Z</cp:lastPrinted>
  <dcterms:created xsi:type="dcterms:W3CDTF">2012-02-24T04:07:58Z</dcterms:created>
  <dcterms:modified xsi:type="dcterms:W3CDTF">2015-03-02T07:49:33Z</dcterms:modified>
</cp:coreProperties>
</file>