
<file path=[Content_Types].xml><?xml version="1.0" encoding="utf-8"?>
<Types xmlns="http://schemas.openxmlformats.org/package/2006/content-types">
  <Default Extension="emf" ContentType="image/x-emf"/>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1.xml" ContentType="application/vnd.openxmlformats-officedocument.presentationml.slide+xml"/>
  <Override PartName="/ppt/slides/slide140.xml" ContentType="application/vnd.openxmlformats-officedocument.presentationml.slide+xml"/>
  <Override PartName="/ppt/slides/slide139.xml" ContentType="application/vnd.openxmlformats-officedocument.presentationml.slide+xml"/>
  <Override PartName="/ppt/slides/slide138.xml" ContentType="application/vnd.openxmlformats-officedocument.presentationml.slide+xml"/>
  <Override PartName="/ppt/slides/slide137.xml" ContentType="application/vnd.openxmlformats-officedocument.presentationml.slide+xml"/>
  <Override PartName="/ppt/slides/slide136.xml" ContentType="application/vnd.openxmlformats-officedocument.presentationml.slide+xml"/>
  <Override PartName="/ppt/slides/slide135.xml" ContentType="application/vnd.openxmlformats-officedocument.presentationml.slide+xml"/>
  <Override PartName="/ppt/slides/slide134.xml" ContentType="application/vnd.openxmlformats-officedocument.presentationml.slide+xml"/>
  <Override PartName="/ppt/slides/slide133.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52.xml" ContentType="application/vnd.openxmlformats-officedocument.presentationml.slide+xml"/>
  <Override PartName="/ppt/slides/slide151.xml" ContentType="application/vnd.openxmlformats-officedocument.presentationml.slide+xml"/>
  <Override PartName="/ppt/slides/slide150.xml" ContentType="application/vnd.openxmlformats-officedocument.presentationml.slide+xml"/>
  <Override PartName="/ppt/slides/slide149.xml" ContentType="application/vnd.openxmlformats-officedocument.presentationml.slide+xml"/>
  <Override PartName="/ppt/slides/slide148.xml" ContentType="application/vnd.openxmlformats-officedocument.presentationml.slide+xml"/>
  <Override PartName="/ppt/slides/slide147.xml" ContentType="application/vnd.openxmlformats-officedocument.presentationml.slide+xml"/>
  <Override PartName="/ppt/slides/slide146.xml" ContentType="application/vnd.openxmlformats-officedocument.presentationml.slide+xml"/>
  <Override PartName="/ppt/slides/slide145.xml" ContentType="application/vnd.openxmlformats-officedocument.presentationml.slide+xml"/>
  <Override PartName="/ppt/slides/slide132.xml" ContentType="application/vnd.openxmlformats-officedocument.presentationml.slide+xml"/>
  <Override PartName="/ppt/slides/slide131.xml" ContentType="application/vnd.openxmlformats-officedocument.presentationml.slide+xml"/>
  <Override PartName="/ppt/slides/slide130.xml" ContentType="application/vnd.openxmlformats-officedocument.presentationml.slide+xml"/>
  <Override PartName="/ppt/slides/slide118.xml" ContentType="application/vnd.openxmlformats-officedocument.presentationml.slide+xml"/>
  <Override PartName="/ppt/slides/slide117.xml" ContentType="application/vnd.openxmlformats-officedocument.presentationml.slide+xml"/>
  <Override PartName="/ppt/slides/slide116.xml" ContentType="application/vnd.openxmlformats-officedocument.presentationml.slide+xml"/>
  <Override PartName="/ppt/slides/slide115.xml" ContentType="application/vnd.openxmlformats-officedocument.presentationml.slide+xml"/>
  <Override PartName="/ppt/slides/slide114.xml" ContentType="application/vnd.openxmlformats-officedocument.presentationml.slide+xml"/>
  <Override PartName="/ppt/slides/slide113.xml" ContentType="application/vnd.openxmlformats-officedocument.presentationml.slide+xml"/>
  <Override PartName="/ppt/slides/slide112.xml" ContentType="application/vnd.openxmlformats-officedocument.presentationml.slide+xml"/>
  <Override PartName="/ppt/slides/slide18.xml" ContentType="application/vnd.openxmlformats-officedocument.presentationml.slide+xml"/>
  <Override PartName="/ppt/slides/slide110.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9.xml" ContentType="application/vnd.openxmlformats-officedocument.presentationml.slide+xml"/>
  <Override PartName="/ppt/slides/slide128.xml" ContentType="application/vnd.openxmlformats-officedocument.presentationml.slide+xml"/>
  <Override PartName="/ppt/slides/slide127.xml" ContentType="application/vnd.openxmlformats-officedocument.presentationml.slide+xml"/>
  <Override PartName="/ppt/slides/slide126.xml" ContentType="application/vnd.openxmlformats-officedocument.presentationml.slide+xml"/>
  <Override PartName="/ppt/slides/slide125.xml" ContentType="application/vnd.openxmlformats-officedocument.presentationml.slide+xml"/>
  <Override PartName="/ppt/slides/slide124.xml" ContentType="application/vnd.openxmlformats-officedocument.presentationml.slide+xml"/>
  <Override PartName="/ppt/slides/slide123.xml" ContentType="application/vnd.openxmlformats-officedocument.presentationml.slide+xml"/>
  <Override PartName="/ppt/slides/slide12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2.xml" ContentType="application/vnd.openxmlformats-officedocument.presentationml.slide+xml"/>
  <Override PartName="/ppt/slides/slide181.xml" ContentType="application/vnd.openxmlformats-officedocument.presentationml.slide+xml"/>
  <Override PartName="/ppt/slides/slide180.xml" ContentType="application/vnd.openxmlformats-officedocument.presentationml.slide+xml"/>
  <Override PartName="/ppt/slides/slide17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78.xml" ContentType="application/vnd.openxmlformats-officedocument.presentationml.slide+xml"/>
  <Override PartName="/ppt/slides/slide177.xml" ContentType="application/vnd.openxmlformats-officedocument.presentationml.slide+xml"/>
  <Override PartName="/ppt/slides/slide176.xml" ContentType="application/vnd.openxmlformats-officedocument.presentationml.slide+xml"/>
  <Override PartName="/ppt/slides/slide164.xml" ContentType="application/vnd.openxmlformats-officedocument.presentationml.slide+xml"/>
  <Override PartName="/ppt/slides/slide163.xml" ContentType="application/vnd.openxmlformats-officedocument.presentationml.slide+xml"/>
  <Override PartName="/ppt/slides/slide162.xml" ContentType="application/vnd.openxmlformats-officedocument.presentationml.slide+xml"/>
  <Override PartName="/ppt/slides/slide161.xml" ContentType="application/vnd.openxmlformats-officedocument.presentationml.slide+xml"/>
  <Override PartName="/ppt/slides/slide160.xml" ContentType="application/vnd.openxmlformats-officedocument.presentationml.slide+xml"/>
  <Override PartName="/ppt/slides/slide159.xml" ContentType="application/vnd.openxmlformats-officedocument.presentationml.slide+xml"/>
  <Override PartName="/ppt/slides/slide158.xml" ContentType="application/vnd.openxmlformats-officedocument.presentationml.slide+xml"/>
  <Override PartName="/ppt/slides/slide157.xml" ContentType="application/vnd.openxmlformats-officedocument.presentationml.slide+xml"/>
  <Override PartName="/ppt/slides/slide156.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75.xml" ContentType="application/vnd.openxmlformats-officedocument.presentationml.slide+xml"/>
  <Override PartName="/ppt/slides/slide174.xml" ContentType="application/vnd.openxmlformats-officedocument.presentationml.slide+xml"/>
  <Override PartName="/ppt/slides/slide173.xml" ContentType="application/vnd.openxmlformats-officedocument.presentationml.slide+xml"/>
  <Override PartName="/ppt/slides/slide172.xml" ContentType="application/vnd.openxmlformats-officedocument.presentationml.slide+xml"/>
  <Override PartName="/ppt/slides/slide171.xml" ContentType="application/vnd.openxmlformats-officedocument.presentationml.slide+xml"/>
  <Override PartName="/ppt/slides/slide170.xml" ContentType="application/vnd.openxmlformats-officedocument.presentationml.slide+xml"/>
  <Override PartName="/ppt/slides/slide169.xml" ContentType="application/vnd.openxmlformats-officedocument.presentationml.slide+xml"/>
  <Override PartName="/ppt/slides/slide168.xml" ContentType="application/vnd.openxmlformats-officedocument.presentationml.slide+xml"/>
  <Override PartName="/ppt/slides/slide109.xml" ContentType="application/vnd.openxmlformats-officedocument.presentationml.slide+xml"/>
  <Override PartName="/ppt/slides/slide111.xml" ContentType="application/vnd.openxmlformats-officedocument.presentationml.slide+xml"/>
  <Override PartName="/ppt/slides/slide107.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1.xml" ContentType="application/vnd.openxmlformats-officedocument.presentationml.slide+xml"/>
  <Override PartName="/ppt/slides/slide108.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62.xml" ContentType="application/vnd.openxmlformats-officedocument.presentationml.slide+xml"/>
  <Override PartName="/ppt/slides/slide60.xml" ContentType="application/vnd.openxmlformats-officedocument.presentationml.slide+xml"/>
  <Override PartName="/ppt/slides/slide64.xml" ContentType="application/vnd.openxmlformats-officedocument.presentationml.slide+xml"/>
  <Override PartName="/ppt/slides/slide95.xml" ContentType="application/vnd.openxmlformats-officedocument.presentationml.slide+xml"/>
  <Override PartName="/ppt/slides/slide94.xml" ContentType="application/vnd.openxmlformats-officedocument.presentationml.slide+xml"/>
  <Override PartName="/ppt/slides/slide93.xml" ContentType="application/vnd.openxmlformats-officedocument.presentationml.slide+xml"/>
  <Override PartName="/ppt/slides/slide92.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89.xml" ContentType="application/vnd.openxmlformats-officedocument.presentationml.slide+xml"/>
  <Override PartName="/ppt/slides/slide63.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106.xml" ContentType="application/vnd.openxmlformats-officedocument.presentationml.slide+xml"/>
  <Override PartName="/ppt/slides/slide105.xml" ContentType="application/vnd.openxmlformats-officedocument.presentationml.slide+xml"/>
  <Override PartName="/ppt/slides/slide104.xml" ContentType="application/vnd.openxmlformats-officedocument.presentationml.slide+xml"/>
  <Override PartName="/ppt/slides/slide103.xml" ContentType="application/vnd.openxmlformats-officedocument.presentationml.slide+xml"/>
  <Override PartName="/ppt/slides/slide102.xml" ContentType="application/vnd.openxmlformats-officedocument.presentationml.slide+xml"/>
  <Override PartName="/ppt/slides/slide101.xml" ContentType="application/vnd.openxmlformats-officedocument.presentationml.slide+xml"/>
  <Override PartName="/ppt/slides/slide100.xml" ContentType="application/vnd.openxmlformats-officedocument.presentationml.slide+xml"/>
  <Override PartName="/ppt/slides/slide99.xml" ContentType="application/vnd.openxmlformats-officedocument.presentationml.slide+xml"/>
  <Override PartName="/ppt/slides/slide86.xml" ContentType="application/vnd.openxmlformats-officedocument.presentationml.slide+xml"/>
  <Override PartName="/ppt/slides/slide88.xml" ContentType="application/vnd.openxmlformats-officedocument.presentationml.slide+xml"/>
  <Override PartName="/ppt/slides/slide84.xml" ContentType="application/vnd.openxmlformats-officedocument.presentationml.slide+xml"/>
  <Override PartName="/ppt/slides/slide72.xml" ContentType="application/vnd.openxmlformats-officedocument.presentationml.slide+xml"/>
  <Override PartName="/ppt/slides/slide85.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73.xml" ContentType="application/vnd.openxmlformats-officedocument.presentationml.slide+xml"/>
  <Override PartName="/ppt/slides/slide71.xml" ContentType="application/vnd.openxmlformats-officedocument.presentationml.slide+xml"/>
  <Override PartName="/ppt/slides/slide75.xml" ContentType="application/vnd.openxmlformats-officedocument.presentationml.slide+xml"/>
  <Override PartName="/ppt/slides/slide83.xml" ContentType="application/vnd.openxmlformats-officedocument.presentationml.slide+xml"/>
  <Override PartName="/ppt/slides/slide74.xml" ContentType="application/vnd.openxmlformats-officedocument.presentationml.slide+xml"/>
  <Override PartName="/ppt/slides/slide8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78.xml" ContentType="application/vnd.openxmlformats-officedocument.presentationml.slide+xml"/>
  <Override PartName="/ppt/slides/slide76.xml" ContentType="application/vnd.openxmlformats-officedocument.presentationml.slide+xml"/>
  <Override PartName="/ppt/slides/slide79.xml" ContentType="application/vnd.openxmlformats-officedocument.presentationml.slide+xml"/>
  <Override PartName="/ppt/slides/slide7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57.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51.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82.xml" ContentType="application/vnd.openxmlformats-officedocument.presentationml.notesSlide+xml"/>
  <Override PartName="/ppt/notesSlides/notesSlide81.xml" ContentType="application/vnd.openxmlformats-officedocument.presentationml.notesSlide+xml"/>
  <Override PartName="/ppt/notesSlides/notesSlide80.xml" ContentType="application/vnd.openxmlformats-officedocument.presentationml.notesSlide+xml"/>
  <Override PartName="/ppt/notesSlides/notesSlide79.xml" ContentType="application/vnd.openxmlformats-officedocument.presentationml.notesSlide+xml"/>
  <Override PartName="/ppt/notesSlides/notesSlide83.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78.xml" ContentType="application/vnd.openxmlformats-officedocument.presentationml.notesSlide+xml"/>
  <Override PartName="/ppt/notesSlides/notesSlide77.xml" ContentType="application/vnd.openxmlformats-officedocument.presentationml.notesSlide+xml"/>
  <Override PartName="/ppt/notesSlides/notesSlide7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89.xml" ContentType="application/vnd.openxmlformats-officedocument.presentationml.notesSlide+xml"/>
  <Override PartName="/ppt/notesSlides/notesSlide84.xml" ContentType="application/vnd.openxmlformats-officedocument.presentationml.notesSlide+xml"/>
  <Override PartName="/ppt/notesSlides/notesSlide91.xml" ContentType="application/vnd.openxmlformats-officedocument.presentationml.notesSlide+xml"/>
  <Override PartName="/ppt/notesSlides/notesSlide152.xml" ContentType="application/vnd.openxmlformats-officedocument.presentationml.notesSlide+xml"/>
  <Override PartName="/ppt/notesSlides/notesSlide151.xml" ContentType="application/vnd.openxmlformats-officedocument.presentationml.notesSlide+xml"/>
  <Override PartName="/ppt/notesSlides/notesSlide150.xml" ContentType="application/vnd.openxmlformats-officedocument.presentationml.notesSlide+xml"/>
  <Override PartName="/ppt/notesSlides/notesSlide149.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48.xml" ContentType="application/vnd.openxmlformats-officedocument.presentationml.notesSlide+xml"/>
  <Override PartName="/ppt/notesSlides/notesSlide147.xml" ContentType="application/vnd.openxmlformats-officedocument.presentationml.notesSlide+xml"/>
  <Override PartName="/ppt/notesSlides/notesSlide14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90.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73.xml" ContentType="application/vnd.openxmlformats-officedocument.presentationml.notesSlide+xml"/>
  <Override PartName="/ppt/notesSlides/notesSlide172.xml" ContentType="application/vnd.openxmlformats-officedocument.presentationml.notesSlide+xml"/>
  <Override PartName="/ppt/notesSlides/notesSlide17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36.xml" ContentType="application/vnd.openxmlformats-officedocument.presentationml.notesSlide+xml"/>
  <Override PartName="/ppt/notesSlides/notesSlide141.xml" ContentType="application/vnd.openxmlformats-officedocument.presentationml.notesSlide+xml"/>
  <Override PartName="/ppt/notesSlides/notesSlide134.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35.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03.xml" ContentType="application/vnd.openxmlformats-officedocument.presentationml.notesSlide+xml"/>
  <Override PartName="/ppt/notesSlides/notesSlide102.xml" ContentType="application/vnd.openxmlformats-officedocument.presentationml.notesSlide+xml"/>
  <Override PartName="/ppt/notesSlides/notesSlide10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13.xml" ContentType="application/vnd.openxmlformats-officedocument.presentationml.notesSlide+xml"/>
  <Override PartName="/ppt/notesSlides/notesSlide106.xml" ContentType="application/vnd.openxmlformats-officedocument.presentationml.notesSlide+xml"/>
  <Override PartName="/ppt/notesSlides/notesSlide11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25.xml" ContentType="application/vnd.openxmlformats-officedocument.presentationml.notesSlide+xml"/>
  <Override PartName="/ppt/notesSlides/notesSlide114.xml" ContentType="application/vnd.openxmlformats-officedocument.presentationml.notesSlide+xml"/>
  <Override PartName="/ppt/notesSlides/notesSlide119.xml" ContentType="application/vnd.openxmlformats-officedocument.presentationml.notesSlide+xml"/>
  <Override PartName="/ppt/notesSlides/notesSlide118.xml" ContentType="application/vnd.openxmlformats-officedocument.presentationml.notesSlide+xml"/>
  <Override PartName="/ppt/notesSlides/notesSlide117.xml" ContentType="application/vnd.openxmlformats-officedocument.presentationml.notesSlide+xml"/>
  <Override PartName="/ppt/notesSlides/notesSlide116.xml" ContentType="application/vnd.openxmlformats-officedocument.presentationml.notesSlide+xml"/>
  <Override PartName="/ppt/notesSlides/notesSlide124.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4"/>
  </p:notesMasterIdLst>
  <p:sldIdLst>
    <p:sldId id="256" r:id="rId2"/>
    <p:sldId id="435" r:id="rId3"/>
    <p:sldId id="443" r:id="rId4"/>
    <p:sldId id="478" r:id="rId5"/>
    <p:sldId id="437" r:id="rId6"/>
    <p:sldId id="444" r:id="rId7"/>
    <p:sldId id="445" r:id="rId8"/>
    <p:sldId id="442" r:id="rId9"/>
    <p:sldId id="446" r:id="rId10"/>
    <p:sldId id="447" r:id="rId11"/>
    <p:sldId id="479" r:id="rId12"/>
    <p:sldId id="448" r:id="rId13"/>
    <p:sldId id="454" r:id="rId14"/>
    <p:sldId id="449" r:id="rId15"/>
    <p:sldId id="455" r:id="rId16"/>
    <p:sldId id="456" r:id="rId17"/>
    <p:sldId id="457" r:id="rId18"/>
    <p:sldId id="458" r:id="rId19"/>
    <p:sldId id="459" r:id="rId20"/>
    <p:sldId id="460" r:id="rId21"/>
    <p:sldId id="467" r:id="rId22"/>
    <p:sldId id="480" r:id="rId23"/>
    <p:sldId id="481" r:id="rId24"/>
    <p:sldId id="482" r:id="rId25"/>
    <p:sldId id="483" r:id="rId26"/>
    <p:sldId id="484" r:id="rId27"/>
    <p:sldId id="463" r:id="rId28"/>
    <p:sldId id="466" r:id="rId29"/>
    <p:sldId id="462" r:id="rId30"/>
    <p:sldId id="468" r:id="rId31"/>
    <p:sldId id="469" r:id="rId32"/>
    <p:sldId id="461" r:id="rId33"/>
    <p:sldId id="470" r:id="rId34"/>
    <p:sldId id="473" r:id="rId35"/>
    <p:sldId id="465" r:id="rId36"/>
    <p:sldId id="474" r:id="rId37"/>
    <p:sldId id="464" r:id="rId38"/>
    <p:sldId id="471" r:id="rId39"/>
    <p:sldId id="472" r:id="rId40"/>
    <p:sldId id="475" r:id="rId41"/>
    <p:sldId id="476" r:id="rId42"/>
    <p:sldId id="477" r:id="rId43"/>
    <p:sldId id="257" r:id="rId44"/>
    <p:sldId id="489" r:id="rId45"/>
    <p:sldId id="490" r:id="rId46"/>
    <p:sldId id="491" r:id="rId47"/>
    <p:sldId id="258" r:id="rId48"/>
    <p:sldId id="259" r:id="rId49"/>
    <p:sldId id="395" r:id="rId50"/>
    <p:sldId id="260" r:id="rId51"/>
    <p:sldId id="394" r:id="rId52"/>
    <p:sldId id="261" r:id="rId53"/>
    <p:sldId id="266" r:id="rId54"/>
    <p:sldId id="262" r:id="rId55"/>
    <p:sldId id="263" r:id="rId56"/>
    <p:sldId id="264" r:id="rId57"/>
    <p:sldId id="265" r:id="rId58"/>
    <p:sldId id="391" r:id="rId59"/>
    <p:sldId id="267" r:id="rId60"/>
    <p:sldId id="392" r:id="rId61"/>
    <p:sldId id="268" r:id="rId62"/>
    <p:sldId id="269" r:id="rId63"/>
    <p:sldId id="270" r:id="rId64"/>
    <p:sldId id="393" r:id="rId65"/>
    <p:sldId id="271" r:id="rId66"/>
    <p:sldId id="272" r:id="rId67"/>
    <p:sldId id="390" r:id="rId68"/>
    <p:sldId id="273" r:id="rId69"/>
    <p:sldId id="274" r:id="rId70"/>
    <p:sldId id="275" r:id="rId71"/>
    <p:sldId id="276" r:id="rId72"/>
    <p:sldId id="277" r:id="rId73"/>
    <p:sldId id="485" r:id="rId74"/>
    <p:sldId id="278" r:id="rId75"/>
    <p:sldId id="279" r:id="rId76"/>
    <p:sldId id="486" r:id="rId77"/>
    <p:sldId id="396" r:id="rId78"/>
    <p:sldId id="280" r:id="rId79"/>
    <p:sldId id="281" r:id="rId80"/>
    <p:sldId id="282" r:id="rId81"/>
    <p:sldId id="283" r:id="rId82"/>
    <p:sldId id="284" r:id="rId83"/>
    <p:sldId id="285" r:id="rId84"/>
    <p:sldId id="298" r:id="rId85"/>
    <p:sldId id="286" r:id="rId86"/>
    <p:sldId id="487" r:id="rId87"/>
    <p:sldId id="399" r:id="rId88"/>
    <p:sldId id="400" r:id="rId89"/>
    <p:sldId id="287" r:id="rId90"/>
    <p:sldId id="288" r:id="rId91"/>
    <p:sldId id="289" r:id="rId92"/>
    <p:sldId id="290" r:id="rId93"/>
    <p:sldId id="291" r:id="rId94"/>
    <p:sldId id="292" r:id="rId95"/>
    <p:sldId id="293" r:id="rId96"/>
    <p:sldId id="294" r:id="rId97"/>
    <p:sldId id="295" r:id="rId98"/>
    <p:sldId id="296" r:id="rId99"/>
    <p:sldId id="297" r:id="rId100"/>
    <p:sldId id="299" r:id="rId101"/>
    <p:sldId id="398" r:id="rId102"/>
    <p:sldId id="401" r:id="rId103"/>
    <p:sldId id="300" r:id="rId104"/>
    <p:sldId id="301" r:id="rId105"/>
    <p:sldId id="302" r:id="rId106"/>
    <p:sldId id="397" r:id="rId107"/>
    <p:sldId id="303" r:id="rId108"/>
    <p:sldId id="304" r:id="rId109"/>
    <p:sldId id="305" r:id="rId110"/>
    <p:sldId id="306" r:id="rId111"/>
    <p:sldId id="307" r:id="rId112"/>
    <p:sldId id="308" r:id="rId113"/>
    <p:sldId id="309" r:id="rId114"/>
    <p:sldId id="310" r:id="rId115"/>
    <p:sldId id="311" r:id="rId116"/>
    <p:sldId id="312" r:id="rId117"/>
    <p:sldId id="313" r:id="rId118"/>
    <p:sldId id="314" r:id="rId119"/>
    <p:sldId id="315" r:id="rId120"/>
    <p:sldId id="316" r:id="rId121"/>
    <p:sldId id="369" r:id="rId122"/>
    <p:sldId id="403" r:id="rId123"/>
    <p:sldId id="405" r:id="rId124"/>
    <p:sldId id="406" r:id="rId125"/>
    <p:sldId id="370" r:id="rId126"/>
    <p:sldId id="371" r:id="rId127"/>
    <p:sldId id="372" r:id="rId128"/>
    <p:sldId id="373" r:id="rId129"/>
    <p:sldId id="488" r:id="rId130"/>
    <p:sldId id="374" r:id="rId131"/>
    <p:sldId id="375" r:id="rId132"/>
    <p:sldId id="376" r:id="rId133"/>
    <p:sldId id="377" r:id="rId134"/>
    <p:sldId id="321" r:id="rId135"/>
    <p:sldId id="379" r:id="rId136"/>
    <p:sldId id="380" r:id="rId137"/>
    <p:sldId id="383" r:id="rId138"/>
    <p:sldId id="384" r:id="rId139"/>
    <p:sldId id="385" r:id="rId140"/>
    <p:sldId id="381" r:id="rId141"/>
    <p:sldId id="322" r:id="rId142"/>
    <p:sldId id="382" r:id="rId143"/>
    <p:sldId id="323" r:id="rId144"/>
    <p:sldId id="324" r:id="rId145"/>
    <p:sldId id="326" r:id="rId146"/>
    <p:sldId id="325" r:id="rId147"/>
    <p:sldId id="492" r:id="rId148"/>
    <p:sldId id="493" r:id="rId149"/>
    <p:sldId id="494" r:id="rId150"/>
    <p:sldId id="495" r:id="rId151"/>
    <p:sldId id="496" r:id="rId152"/>
    <p:sldId id="497" r:id="rId153"/>
    <p:sldId id="498" r:id="rId154"/>
    <p:sldId id="499" r:id="rId155"/>
    <p:sldId id="500" r:id="rId156"/>
    <p:sldId id="501" r:id="rId157"/>
    <p:sldId id="502" r:id="rId158"/>
    <p:sldId id="349" r:id="rId159"/>
    <p:sldId id="422" r:id="rId160"/>
    <p:sldId id="423" r:id="rId161"/>
    <p:sldId id="424" r:id="rId162"/>
    <p:sldId id="425" r:id="rId163"/>
    <p:sldId id="426" r:id="rId164"/>
    <p:sldId id="350" r:id="rId165"/>
    <p:sldId id="351" r:id="rId166"/>
    <p:sldId id="352" r:id="rId167"/>
    <p:sldId id="353" r:id="rId168"/>
    <p:sldId id="354" r:id="rId169"/>
    <p:sldId id="355" r:id="rId170"/>
    <p:sldId id="503" r:id="rId171"/>
    <p:sldId id="504" r:id="rId172"/>
    <p:sldId id="505" r:id="rId173"/>
    <p:sldId id="506" r:id="rId174"/>
    <p:sldId id="507" r:id="rId175"/>
    <p:sldId id="508" r:id="rId176"/>
    <p:sldId id="509" r:id="rId177"/>
    <p:sldId id="368" r:id="rId178"/>
    <p:sldId id="418" r:id="rId179"/>
    <p:sldId id="419" r:id="rId180"/>
    <p:sldId id="420" r:id="rId181"/>
    <p:sldId id="421" r:id="rId182"/>
    <p:sldId id="378" r:id="rId183"/>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51" autoAdjust="0"/>
  </p:normalViewPr>
  <p:slideViewPr>
    <p:cSldViewPr showGuides="1">
      <p:cViewPr varScale="1">
        <p:scale>
          <a:sx n="75" d="100"/>
          <a:sy n="75" d="100"/>
        </p:scale>
        <p:origin x="-1122" y="-102"/>
      </p:cViewPr>
      <p:guideLst>
        <p:guide orient="horz" pos="2160"/>
        <p:guide pos="2880"/>
      </p:guideLst>
    </p:cSldViewPr>
  </p:slideViewPr>
  <p:outlineViewPr>
    <p:cViewPr>
      <p:scale>
        <a:sx n="33" d="100"/>
        <a:sy n="33" d="100"/>
      </p:scale>
      <p:origin x="0" y="61506"/>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customXml" Target="../customXml/item3.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notesMaster" Target="notesMasters/notesMaster1.xml"/><Relationship Id="rId189" Type="http://schemas.openxmlformats.org/officeDocument/2006/relationships/customXml" Target="../customXml/item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customXml" Target="../customXml/item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theme" Target="theme/theme1.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D7B44E8E-37D4-4CE6-AFAF-BCD630CFF6E7}" type="datetimeFigureOut">
              <a:rPr kumimoji="1" lang="ja-JP" altLang="en-US" smtClean="0"/>
              <a:t>2012/3/5</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8E40090-CFA8-480F-BD63-F762413293CB}" type="slidenum">
              <a:rPr kumimoji="1" lang="ja-JP" altLang="en-US" smtClean="0"/>
              <a:t>‹#›</a:t>
            </a:fld>
            <a:endParaRPr kumimoji="1" lang="ja-JP" altLang="en-US"/>
          </a:p>
        </p:txBody>
      </p:sp>
    </p:spTree>
    <p:extLst>
      <p:ext uri="{BB962C8B-B14F-4D97-AF65-F5344CB8AC3E}">
        <p14:creationId xmlns:p14="http://schemas.microsoft.com/office/powerpoint/2010/main" val="1906085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a:t>
            </a:fld>
            <a:endParaRPr kumimoji="1" lang="ja-JP" altLang="en-US"/>
          </a:p>
        </p:txBody>
      </p:sp>
    </p:spTree>
    <p:extLst>
      <p:ext uri="{BB962C8B-B14F-4D97-AF65-F5344CB8AC3E}">
        <p14:creationId xmlns:p14="http://schemas.microsoft.com/office/powerpoint/2010/main" val="3206627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10</a:t>
            </a:fld>
            <a:endParaRPr kumimoji="1" lang="ja-JP" altLang="en-US"/>
          </a:p>
        </p:txBody>
      </p:sp>
    </p:spTree>
    <p:extLst>
      <p:ext uri="{BB962C8B-B14F-4D97-AF65-F5344CB8AC3E}">
        <p14:creationId xmlns:p14="http://schemas.microsoft.com/office/powerpoint/2010/main" val="192587434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100</a:t>
            </a:fld>
            <a:endParaRPr kumimoji="1" lang="ja-JP" altLang="en-US"/>
          </a:p>
        </p:txBody>
      </p:sp>
    </p:spTree>
    <p:extLst>
      <p:ext uri="{BB962C8B-B14F-4D97-AF65-F5344CB8AC3E}">
        <p14:creationId xmlns:p14="http://schemas.microsoft.com/office/powerpoint/2010/main" val="167573837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101</a:t>
            </a:fld>
            <a:endParaRPr kumimoji="1" lang="ja-JP" altLang="en-US"/>
          </a:p>
        </p:txBody>
      </p:sp>
    </p:spTree>
    <p:extLst>
      <p:ext uri="{BB962C8B-B14F-4D97-AF65-F5344CB8AC3E}">
        <p14:creationId xmlns:p14="http://schemas.microsoft.com/office/powerpoint/2010/main" val="286331570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102</a:t>
            </a:fld>
            <a:endParaRPr kumimoji="1" lang="ja-JP" altLang="en-US"/>
          </a:p>
        </p:txBody>
      </p:sp>
    </p:spTree>
    <p:extLst>
      <p:ext uri="{BB962C8B-B14F-4D97-AF65-F5344CB8AC3E}">
        <p14:creationId xmlns:p14="http://schemas.microsoft.com/office/powerpoint/2010/main" val="1744340760"/>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103</a:t>
            </a:fld>
            <a:endParaRPr kumimoji="1" lang="ja-JP" altLang="en-US"/>
          </a:p>
        </p:txBody>
      </p:sp>
    </p:spTree>
    <p:extLst>
      <p:ext uri="{BB962C8B-B14F-4D97-AF65-F5344CB8AC3E}">
        <p14:creationId xmlns:p14="http://schemas.microsoft.com/office/powerpoint/2010/main" val="2156381454"/>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104</a:t>
            </a:fld>
            <a:endParaRPr kumimoji="1" lang="ja-JP" altLang="en-US"/>
          </a:p>
        </p:txBody>
      </p:sp>
    </p:spTree>
    <p:extLst>
      <p:ext uri="{BB962C8B-B14F-4D97-AF65-F5344CB8AC3E}">
        <p14:creationId xmlns:p14="http://schemas.microsoft.com/office/powerpoint/2010/main" val="94107513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105</a:t>
            </a:fld>
            <a:endParaRPr kumimoji="1" lang="ja-JP" altLang="en-US"/>
          </a:p>
        </p:txBody>
      </p:sp>
    </p:spTree>
    <p:extLst>
      <p:ext uri="{BB962C8B-B14F-4D97-AF65-F5344CB8AC3E}">
        <p14:creationId xmlns:p14="http://schemas.microsoft.com/office/powerpoint/2010/main" val="385137294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106</a:t>
            </a:fld>
            <a:endParaRPr kumimoji="1" lang="ja-JP" altLang="en-US"/>
          </a:p>
        </p:txBody>
      </p:sp>
    </p:spTree>
    <p:extLst>
      <p:ext uri="{BB962C8B-B14F-4D97-AF65-F5344CB8AC3E}">
        <p14:creationId xmlns:p14="http://schemas.microsoft.com/office/powerpoint/2010/main" val="135361759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107</a:t>
            </a:fld>
            <a:endParaRPr kumimoji="1" lang="ja-JP" altLang="en-US"/>
          </a:p>
        </p:txBody>
      </p:sp>
    </p:spTree>
    <p:extLst>
      <p:ext uri="{BB962C8B-B14F-4D97-AF65-F5344CB8AC3E}">
        <p14:creationId xmlns:p14="http://schemas.microsoft.com/office/powerpoint/2010/main" val="356891910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108</a:t>
            </a:fld>
            <a:endParaRPr kumimoji="1" lang="ja-JP" altLang="en-US"/>
          </a:p>
        </p:txBody>
      </p:sp>
    </p:spTree>
    <p:extLst>
      <p:ext uri="{BB962C8B-B14F-4D97-AF65-F5344CB8AC3E}">
        <p14:creationId xmlns:p14="http://schemas.microsoft.com/office/powerpoint/2010/main" val="283149539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109</a:t>
            </a:fld>
            <a:endParaRPr kumimoji="1" lang="ja-JP" altLang="en-US"/>
          </a:p>
        </p:txBody>
      </p:sp>
    </p:spTree>
    <p:extLst>
      <p:ext uri="{BB962C8B-B14F-4D97-AF65-F5344CB8AC3E}">
        <p14:creationId xmlns:p14="http://schemas.microsoft.com/office/powerpoint/2010/main" val="1584201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a:t>
            </a:fld>
            <a:endParaRPr kumimoji="1" lang="ja-JP" altLang="en-US"/>
          </a:p>
        </p:txBody>
      </p:sp>
    </p:spTree>
    <p:extLst>
      <p:ext uri="{BB962C8B-B14F-4D97-AF65-F5344CB8AC3E}">
        <p14:creationId xmlns:p14="http://schemas.microsoft.com/office/powerpoint/2010/main" val="272352578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110</a:t>
            </a:fld>
            <a:endParaRPr kumimoji="1" lang="ja-JP" altLang="en-US"/>
          </a:p>
        </p:txBody>
      </p:sp>
    </p:spTree>
    <p:extLst>
      <p:ext uri="{BB962C8B-B14F-4D97-AF65-F5344CB8AC3E}">
        <p14:creationId xmlns:p14="http://schemas.microsoft.com/office/powerpoint/2010/main" val="365855044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111</a:t>
            </a:fld>
            <a:endParaRPr kumimoji="1" lang="ja-JP" altLang="en-US"/>
          </a:p>
        </p:txBody>
      </p:sp>
    </p:spTree>
    <p:extLst>
      <p:ext uri="{BB962C8B-B14F-4D97-AF65-F5344CB8AC3E}">
        <p14:creationId xmlns:p14="http://schemas.microsoft.com/office/powerpoint/2010/main" val="1700550700"/>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112</a:t>
            </a:fld>
            <a:endParaRPr kumimoji="1" lang="ja-JP" altLang="en-US"/>
          </a:p>
        </p:txBody>
      </p:sp>
    </p:spTree>
    <p:extLst>
      <p:ext uri="{BB962C8B-B14F-4D97-AF65-F5344CB8AC3E}">
        <p14:creationId xmlns:p14="http://schemas.microsoft.com/office/powerpoint/2010/main" val="3969212235"/>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113</a:t>
            </a:fld>
            <a:endParaRPr kumimoji="1" lang="ja-JP" altLang="en-US"/>
          </a:p>
        </p:txBody>
      </p:sp>
    </p:spTree>
    <p:extLst>
      <p:ext uri="{BB962C8B-B14F-4D97-AF65-F5344CB8AC3E}">
        <p14:creationId xmlns:p14="http://schemas.microsoft.com/office/powerpoint/2010/main" val="2686336585"/>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114</a:t>
            </a:fld>
            <a:endParaRPr kumimoji="1" lang="ja-JP" altLang="en-US"/>
          </a:p>
        </p:txBody>
      </p:sp>
    </p:spTree>
    <p:extLst>
      <p:ext uri="{BB962C8B-B14F-4D97-AF65-F5344CB8AC3E}">
        <p14:creationId xmlns:p14="http://schemas.microsoft.com/office/powerpoint/2010/main" val="961482007"/>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115</a:t>
            </a:fld>
            <a:endParaRPr kumimoji="1" lang="ja-JP" altLang="en-US"/>
          </a:p>
        </p:txBody>
      </p:sp>
    </p:spTree>
    <p:extLst>
      <p:ext uri="{BB962C8B-B14F-4D97-AF65-F5344CB8AC3E}">
        <p14:creationId xmlns:p14="http://schemas.microsoft.com/office/powerpoint/2010/main" val="131651924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116</a:t>
            </a:fld>
            <a:endParaRPr kumimoji="1" lang="ja-JP" altLang="en-US"/>
          </a:p>
        </p:txBody>
      </p:sp>
    </p:spTree>
    <p:extLst>
      <p:ext uri="{BB962C8B-B14F-4D97-AF65-F5344CB8AC3E}">
        <p14:creationId xmlns:p14="http://schemas.microsoft.com/office/powerpoint/2010/main" val="1385811803"/>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117</a:t>
            </a:fld>
            <a:endParaRPr kumimoji="1" lang="ja-JP" altLang="en-US"/>
          </a:p>
        </p:txBody>
      </p:sp>
    </p:spTree>
    <p:extLst>
      <p:ext uri="{BB962C8B-B14F-4D97-AF65-F5344CB8AC3E}">
        <p14:creationId xmlns:p14="http://schemas.microsoft.com/office/powerpoint/2010/main" val="130853597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118</a:t>
            </a:fld>
            <a:endParaRPr kumimoji="1" lang="ja-JP" altLang="en-US"/>
          </a:p>
        </p:txBody>
      </p:sp>
    </p:spTree>
    <p:extLst>
      <p:ext uri="{BB962C8B-B14F-4D97-AF65-F5344CB8AC3E}">
        <p14:creationId xmlns:p14="http://schemas.microsoft.com/office/powerpoint/2010/main" val="3081877956"/>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119</a:t>
            </a:fld>
            <a:endParaRPr kumimoji="1" lang="ja-JP" altLang="en-US"/>
          </a:p>
        </p:txBody>
      </p:sp>
    </p:spTree>
    <p:extLst>
      <p:ext uri="{BB962C8B-B14F-4D97-AF65-F5344CB8AC3E}">
        <p14:creationId xmlns:p14="http://schemas.microsoft.com/office/powerpoint/2010/main" val="4175281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12</a:t>
            </a:fld>
            <a:endParaRPr kumimoji="1" lang="ja-JP" altLang="en-US"/>
          </a:p>
        </p:txBody>
      </p:sp>
    </p:spTree>
    <p:extLst>
      <p:ext uri="{BB962C8B-B14F-4D97-AF65-F5344CB8AC3E}">
        <p14:creationId xmlns:p14="http://schemas.microsoft.com/office/powerpoint/2010/main" val="162041140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120</a:t>
            </a:fld>
            <a:endParaRPr kumimoji="1" lang="ja-JP" altLang="en-US"/>
          </a:p>
        </p:txBody>
      </p:sp>
    </p:spTree>
    <p:extLst>
      <p:ext uri="{BB962C8B-B14F-4D97-AF65-F5344CB8AC3E}">
        <p14:creationId xmlns:p14="http://schemas.microsoft.com/office/powerpoint/2010/main" val="316494095"/>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121</a:t>
            </a:fld>
            <a:endParaRPr kumimoji="1" lang="ja-JP" altLang="en-US"/>
          </a:p>
        </p:txBody>
      </p:sp>
    </p:spTree>
    <p:extLst>
      <p:ext uri="{BB962C8B-B14F-4D97-AF65-F5344CB8AC3E}">
        <p14:creationId xmlns:p14="http://schemas.microsoft.com/office/powerpoint/2010/main" val="504638230"/>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122</a:t>
            </a:fld>
            <a:endParaRPr kumimoji="1" lang="ja-JP" altLang="en-US"/>
          </a:p>
        </p:txBody>
      </p:sp>
    </p:spTree>
    <p:extLst>
      <p:ext uri="{BB962C8B-B14F-4D97-AF65-F5344CB8AC3E}">
        <p14:creationId xmlns:p14="http://schemas.microsoft.com/office/powerpoint/2010/main" val="355793233"/>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123</a:t>
            </a:fld>
            <a:endParaRPr kumimoji="1" lang="ja-JP" altLang="en-US"/>
          </a:p>
        </p:txBody>
      </p:sp>
    </p:spTree>
    <p:extLst>
      <p:ext uri="{BB962C8B-B14F-4D97-AF65-F5344CB8AC3E}">
        <p14:creationId xmlns:p14="http://schemas.microsoft.com/office/powerpoint/2010/main" val="64845602"/>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124</a:t>
            </a:fld>
            <a:endParaRPr kumimoji="1" lang="ja-JP" altLang="en-US"/>
          </a:p>
        </p:txBody>
      </p:sp>
    </p:spTree>
    <p:extLst>
      <p:ext uri="{BB962C8B-B14F-4D97-AF65-F5344CB8AC3E}">
        <p14:creationId xmlns:p14="http://schemas.microsoft.com/office/powerpoint/2010/main" val="3545398042"/>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125</a:t>
            </a:fld>
            <a:endParaRPr kumimoji="1" lang="ja-JP" altLang="en-US"/>
          </a:p>
        </p:txBody>
      </p:sp>
    </p:spTree>
    <p:extLst>
      <p:ext uri="{BB962C8B-B14F-4D97-AF65-F5344CB8AC3E}">
        <p14:creationId xmlns:p14="http://schemas.microsoft.com/office/powerpoint/2010/main" val="2600649545"/>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126</a:t>
            </a:fld>
            <a:endParaRPr kumimoji="1" lang="ja-JP" altLang="en-US"/>
          </a:p>
        </p:txBody>
      </p:sp>
    </p:spTree>
    <p:extLst>
      <p:ext uri="{BB962C8B-B14F-4D97-AF65-F5344CB8AC3E}">
        <p14:creationId xmlns:p14="http://schemas.microsoft.com/office/powerpoint/2010/main" val="3156850361"/>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127</a:t>
            </a:fld>
            <a:endParaRPr kumimoji="1" lang="ja-JP" altLang="en-US"/>
          </a:p>
        </p:txBody>
      </p:sp>
    </p:spTree>
    <p:extLst>
      <p:ext uri="{BB962C8B-B14F-4D97-AF65-F5344CB8AC3E}">
        <p14:creationId xmlns:p14="http://schemas.microsoft.com/office/powerpoint/2010/main" val="3582312970"/>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128</a:t>
            </a:fld>
            <a:endParaRPr kumimoji="1" lang="ja-JP" altLang="en-US"/>
          </a:p>
        </p:txBody>
      </p:sp>
    </p:spTree>
    <p:extLst>
      <p:ext uri="{BB962C8B-B14F-4D97-AF65-F5344CB8AC3E}">
        <p14:creationId xmlns:p14="http://schemas.microsoft.com/office/powerpoint/2010/main" val="634670624"/>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129</a:t>
            </a:fld>
            <a:endParaRPr kumimoji="1" lang="ja-JP" altLang="en-US"/>
          </a:p>
        </p:txBody>
      </p:sp>
    </p:spTree>
    <p:extLst>
      <p:ext uri="{BB962C8B-B14F-4D97-AF65-F5344CB8AC3E}">
        <p14:creationId xmlns:p14="http://schemas.microsoft.com/office/powerpoint/2010/main" val="3992552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13</a:t>
            </a:fld>
            <a:endParaRPr kumimoji="1" lang="ja-JP" altLang="en-US"/>
          </a:p>
        </p:txBody>
      </p:sp>
    </p:spTree>
    <p:extLst>
      <p:ext uri="{BB962C8B-B14F-4D97-AF65-F5344CB8AC3E}">
        <p14:creationId xmlns:p14="http://schemas.microsoft.com/office/powerpoint/2010/main" val="699495365"/>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130</a:t>
            </a:fld>
            <a:endParaRPr kumimoji="1" lang="ja-JP" altLang="en-US"/>
          </a:p>
        </p:txBody>
      </p:sp>
    </p:spTree>
    <p:extLst>
      <p:ext uri="{BB962C8B-B14F-4D97-AF65-F5344CB8AC3E}">
        <p14:creationId xmlns:p14="http://schemas.microsoft.com/office/powerpoint/2010/main" val="2185532505"/>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131</a:t>
            </a:fld>
            <a:endParaRPr kumimoji="1" lang="ja-JP" altLang="en-US"/>
          </a:p>
        </p:txBody>
      </p:sp>
    </p:spTree>
    <p:extLst>
      <p:ext uri="{BB962C8B-B14F-4D97-AF65-F5344CB8AC3E}">
        <p14:creationId xmlns:p14="http://schemas.microsoft.com/office/powerpoint/2010/main" val="20464753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132</a:t>
            </a:fld>
            <a:endParaRPr kumimoji="1" lang="ja-JP" altLang="en-US"/>
          </a:p>
        </p:txBody>
      </p:sp>
    </p:spTree>
    <p:extLst>
      <p:ext uri="{BB962C8B-B14F-4D97-AF65-F5344CB8AC3E}">
        <p14:creationId xmlns:p14="http://schemas.microsoft.com/office/powerpoint/2010/main" val="2228122739"/>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133</a:t>
            </a:fld>
            <a:endParaRPr kumimoji="1" lang="ja-JP" altLang="en-US"/>
          </a:p>
        </p:txBody>
      </p:sp>
    </p:spTree>
    <p:extLst>
      <p:ext uri="{BB962C8B-B14F-4D97-AF65-F5344CB8AC3E}">
        <p14:creationId xmlns:p14="http://schemas.microsoft.com/office/powerpoint/2010/main" val="2639099461"/>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134</a:t>
            </a:fld>
            <a:endParaRPr kumimoji="1" lang="ja-JP" altLang="en-US"/>
          </a:p>
        </p:txBody>
      </p:sp>
    </p:spTree>
    <p:extLst>
      <p:ext uri="{BB962C8B-B14F-4D97-AF65-F5344CB8AC3E}">
        <p14:creationId xmlns:p14="http://schemas.microsoft.com/office/powerpoint/2010/main" val="260229718"/>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135</a:t>
            </a:fld>
            <a:endParaRPr kumimoji="1" lang="ja-JP" altLang="en-US"/>
          </a:p>
        </p:txBody>
      </p:sp>
    </p:spTree>
    <p:extLst>
      <p:ext uri="{BB962C8B-B14F-4D97-AF65-F5344CB8AC3E}">
        <p14:creationId xmlns:p14="http://schemas.microsoft.com/office/powerpoint/2010/main" val="374433637"/>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136</a:t>
            </a:fld>
            <a:endParaRPr kumimoji="1" lang="ja-JP" altLang="en-US"/>
          </a:p>
        </p:txBody>
      </p:sp>
    </p:spTree>
    <p:extLst>
      <p:ext uri="{BB962C8B-B14F-4D97-AF65-F5344CB8AC3E}">
        <p14:creationId xmlns:p14="http://schemas.microsoft.com/office/powerpoint/2010/main" val="2532657521"/>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137</a:t>
            </a:fld>
            <a:endParaRPr kumimoji="1" lang="ja-JP" altLang="en-US"/>
          </a:p>
        </p:txBody>
      </p:sp>
    </p:spTree>
    <p:extLst>
      <p:ext uri="{BB962C8B-B14F-4D97-AF65-F5344CB8AC3E}">
        <p14:creationId xmlns:p14="http://schemas.microsoft.com/office/powerpoint/2010/main" val="3699608293"/>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138</a:t>
            </a:fld>
            <a:endParaRPr kumimoji="1" lang="ja-JP" altLang="en-US"/>
          </a:p>
        </p:txBody>
      </p:sp>
    </p:spTree>
    <p:extLst>
      <p:ext uri="{BB962C8B-B14F-4D97-AF65-F5344CB8AC3E}">
        <p14:creationId xmlns:p14="http://schemas.microsoft.com/office/powerpoint/2010/main" val="1007299909"/>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139</a:t>
            </a:fld>
            <a:endParaRPr kumimoji="1" lang="ja-JP" altLang="en-US"/>
          </a:p>
        </p:txBody>
      </p:sp>
    </p:spTree>
    <p:extLst>
      <p:ext uri="{BB962C8B-B14F-4D97-AF65-F5344CB8AC3E}">
        <p14:creationId xmlns:p14="http://schemas.microsoft.com/office/powerpoint/2010/main" val="2063132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14</a:t>
            </a:fld>
            <a:endParaRPr kumimoji="1" lang="ja-JP" altLang="en-US"/>
          </a:p>
        </p:txBody>
      </p:sp>
    </p:spTree>
    <p:extLst>
      <p:ext uri="{BB962C8B-B14F-4D97-AF65-F5344CB8AC3E}">
        <p14:creationId xmlns:p14="http://schemas.microsoft.com/office/powerpoint/2010/main" val="731841229"/>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140</a:t>
            </a:fld>
            <a:endParaRPr kumimoji="1" lang="ja-JP" altLang="en-US"/>
          </a:p>
        </p:txBody>
      </p:sp>
    </p:spTree>
    <p:extLst>
      <p:ext uri="{BB962C8B-B14F-4D97-AF65-F5344CB8AC3E}">
        <p14:creationId xmlns:p14="http://schemas.microsoft.com/office/powerpoint/2010/main" val="1524895416"/>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141</a:t>
            </a:fld>
            <a:endParaRPr kumimoji="1" lang="ja-JP" altLang="en-US"/>
          </a:p>
        </p:txBody>
      </p:sp>
    </p:spTree>
    <p:extLst>
      <p:ext uri="{BB962C8B-B14F-4D97-AF65-F5344CB8AC3E}">
        <p14:creationId xmlns:p14="http://schemas.microsoft.com/office/powerpoint/2010/main" val="3489546622"/>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142</a:t>
            </a:fld>
            <a:endParaRPr kumimoji="1" lang="ja-JP" altLang="en-US"/>
          </a:p>
        </p:txBody>
      </p:sp>
    </p:spTree>
    <p:extLst>
      <p:ext uri="{BB962C8B-B14F-4D97-AF65-F5344CB8AC3E}">
        <p14:creationId xmlns:p14="http://schemas.microsoft.com/office/powerpoint/2010/main" val="65608831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143</a:t>
            </a:fld>
            <a:endParaRPr kumimoji="1" lang="ja-JP" altLang="en-US"/>
          </a:p>
        </p:txBody>
      </p:sp>
    </p:spTree>
    <p:extLst>
      <p:ext uri="{BB962C8B-B14F-4D97-AF65-F5344CB8AC3E}">
        <p14:creationId xmlns:p14="http://schemas.microsoft.com/office/powerpoint/2010/main" val="1531611617"/>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144</a:t>
            </a:fld>
            <a:endParaRPr kumimoji="1" lang="ja-JP" altLang="en-US"/>
          </a:p>
        </p:txBody>
      </p:sp>
    </p:spTree>
    <p:extLst>
      <p:ext uri="{BB962C8B-B14F-4D97-AF65-F5344CB8AC3E}">
        <p14:creationId xmlns:p14="http://schemas.microsoft.com/office/powerpoint/2010/main" val="2507666117"/>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145</a:t>
            </a:fld>
            <a:endParaRPr kumimoji="1" lang="ja-JP" altLang="en-US"/>
          </a:p>
        </p:txBody>
      </p:sp>
    </p:spTree>
    <p:extLst>
      <p:ext uri="{BB962C8B-B14F-4D97-AF65-F5344CB8AC3E}">
        <p14:creationId xmlns:p14="http://schemas.microsoft.com/office/powerpoint/2010/main" val="29446244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146</a:t>
            </a:fld>
            <a:endParaRPr kumimoji="1" lang="ja-JP" altLang="en-US"/>
          </a:p>
        </p:txBody>
      </p:sp>
    </p:spTree>
    <p:extLst>
      <p:ext uri="{BB962C8B-B14F-4D97-AF65-F5344CB8AC3E}">
        <p14:creationId xmlns:p14="http://schemas.microsoft.com/office/powerpoint/2010/main" val="292715665"/>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147</a:t>
            </a:fld>
            <a:endParaRPr kumimoji="1" lang="ja-JP" altLang="en-US"/>
          </a:p>
        </p:txBody>
      </p:sp>
    </p:spTree>
    <p:extLst>
      <p:ext uri="{BB962C8B-B14F-4D97-AF65-F5344CB8AC3E}">
        <p14:creationId xmlns:p14="http://schemas.microsoft.com/office/powerpoint/2010/main" val="2332930062"/>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148</a:t>
            </a:fld>
            <a:endParaRPr kumimoji="1" lang="ja-JP" altLang="en-US"/>
          </a:p>
        </p:txBody>
      </p:sp>
    </p:spTree>
    <p:extLst>
      <p:ext uri="{BB962C8B-B14F-4D97-AF65-F5344CB8AC3E}">
        <p14:creationId xmlns:p14="http://schemas.microsoft.com/office/powerpoint/2010/main" val="197362850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149</a:t>
            </a:fld>
            <a:endParaRPr kumimoji="1" lang="ja-JP" altLang="en-US"/>
          </a:p>
        </p:txBody>
      </p:sp>
    </p:spTree>
    <p:extLst>
      <p:ext uri="{BB962C8B-B14F-4D97-AF65-F5344CB8AC3E}">
        <p14:creationId xmlns:p14="http://schemas.microsoft.com/office/powerpoint/2010/main" val="2027041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15</a:t>
            </a:fld>
            <a:endParaRPr kumimoji="1" lang="ja-JP" altLang="en-US"/>
          </a:p>
        </p:txBody>
      </p:sp>
    </p:spTree>
    <p:extLst>
      <p:ext uri="{BB962C8B-B14F-4D97-AF65-F5344CB8AC3E}">
        <p14:creationId xmlns:p14="http://schemas.microsoft.com/office/powerpoint/2010/main" val="114065056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150</a:t>
            </a:fld>
            <a:endParaRPr kumimoji="1" lang="ja-JP" altLang="en-US"/>
          </a:p>
        </p:txBody>
      </p:sp>
    </p:spTree>
    <p:extLst>
      <p:ext uri="{BB962C8B-B14F-4D97-AF65-F5344CB8AC3E}">
        <p14:creationId xmlns:p14="http://schemas.microsoft.com/office/powerpoint/2010/main" val="2998084772"/>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151</a:t>
            </a:fld>
            <a:endParaRPr kumimoji="1" lang="ja-JP" altLang="en-US"/>
          </a:p>
        </p:txBody>
      </p:sp>
    </p:spTree>
    <p:extLst>
      <p:ext uri="{BB962C8B-B14F-4D97-AF65-F5344CB8AC3E}">
        <p14:creationId xmlns:p14="http://schemas.microsoft.com/office/powerpoint/2010/main" val="1454557159"/>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152</a:t>
            </a:fld>
            <a:endParaRPr kumimoji="1" lang="ja-JP" altLang="en-US"/>
          </a:p>
        </p:txBody>
      </p:sp>
    </p:spTree>
    <p:extLst>
      <p:ext uri="{BB962C8B-B14F-4D97-AF65-F5344CB8AC3E}">
        <p14:creationId xmlns:p14="http://schemas.microsoft.com/office/powerpoint/2010/main" val="1536228572"/>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153</a:t>
            </a:fld>
            <a:endParaRPr kumimoji="1" lang="ja-JP" altLang="en-US"/>
          </a:p>
        </p:txBody>
      </p:sp>
    </p:spTree>
    <p:extLst>
      <p:ext uri="{BB962C8B-B14F-4D97-AF65-F5344CB8AC3E}">
        <p14:creationId xmlns:p14="http://schemas.microsoft.com/office/powerpoint/2010/main" val="2997411939"/>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154</a:t>
            </a:fld>
            <a:endParaRPr kumimoji="1" lang="ja-JP" altLang="en-US"/>
          </a:p>
        </p:txBody>
      </p:sp>
    </p:spTree>
    <p:extLst>
      <p:ext uri="{BB962C8B-B14F-4D97-AF65-F5344CB8AC3E}">
        <p14:creationId xmlns:p14="http://schemas.microsoft.com/office/powerpoint/2010/main" val="3964322101"/>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155</a:t>
            </a:fld>
            <a:endParaRPr kumimoji="1" lang="ja-JP" altLang="en-US"/>
          </a:p>
        </p:txBody>
      </p:sp>
    </p:spTree>
    <p:extLst>
      <p:ext uri="{BB962C8B-B14F-4D97-AF65-F5344CB8AC3E}">
        <p14:creationId xmlns:p14="http://schemas.microsoft.com/office/powerpoint/2010/main" val="3721476690"/>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156</a:t>
            </a:fld>
            <a:endParaRPr kumimoji="1" lang="ja-JP" altLang="en-US"/>
          </a:p>
        </p:txBody>
      </p:sp>
    </p:spTree>
    <p:extLst>
      <p:ext uri="{BB962C8B-B14F-4D97-AF65-F5344CB8AC3E}">
        <p14:creationId xmlns:p14="http://schemas.microsoft.com/office/powerpoint/2010/main" val="23163931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157</a:t>
            </a:fld>
            <a:endParaRPr kumimoji="1" lang="ja-JP" altLang="en-US"/>
          </a:p>
        </p:txBody>
      </p:sp>
    </p:spTree>
    <p:extLst>
      <p:ext uri="{BB962C8B-B14F-4D97-AF65-F5344CB8AC3E}">
        <p14:creationId xmlns:p14="http://schemas.microsoft.com/office/powerpoint/2010/main" val="1858803538"/>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158</a:t>
            </a:fld>
            <a:endParaRPr kumimoji="1" lang="ja-JP" altLang="en-US"/>
          </a:p>
        </p:txBody>
      </p:sp>
    </p:spTree>
    <p:extLst>
      <p:ext uri="{BB962C8B-B14F-4D97-AF65-F5344CB8AC3E}">
        <p14:creationId xmlns:p14="http://schemas.microsoft.com/office/powerpoint/2010/main" val="219816239"/>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159</a:t>
            </a:fld>
            <a:endParaRPr kumimoji="1" lang="ja-JP" altLang="en-US"/>
          </a:p>
        </p:txBody>
      </p:sp>
    </p:spTree>
    <p:extLst>
      <p:ext uri="{BB962C8B-B14F-4D97-AF65-F5344CB8AC3E}">
        <p14:creationId xmlns:p14="http://schemas.microsoft.com/office/powerpoint/2010/main" val="643848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16</a:t>
            </a:fld>
            <a:endParaRPr kumimoji="1" lang="ja-JP" altLang="en-US"/>
          </a:p>
        </p:txBody>
      </p:sp>
    </p:spTree>
    <p:extLst>
      <p:ext uri="{BB962C8B-B14F-4D97-AF65-F5344CB8AC3E}">
        <p14:creationId xmlns:p14="http://schemas.microsoft.com/office/powerpoint/2010/main" val="2313465480"/>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160</a:t>
            </a:fld>
            <a:endParaRPr kumimoji="1" lang="ja-JP" altLang="en-US"/>
          </a:p>
        </p:txBody>
      </p:sp>
    </p:spTree>
    <p:extLst>
      <p:ext uri="{BB962C8B-B14F-4D97-AF65-F5344CB8AC3E}">
        <p14:creationId xmlns:p14="http://schemas.microsoft.com/office/powerpoint/2010/main" val="711434457"/>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161</a:t>
            </a:fld>
            <a:endParaRPr kumimoji="1" lang="ja-JP" altLang="en-US"/>
          </a:p>
        </p:txBody>
      </p:sp>
    </p:spTree>
    <p:extLst>
      <p:ext uri="{BB962C8B-B14F-4D97-AF65-F5344CB8AC3E}">
        <p14:creationId xmlns:p14="http://schemas.microsoft.com/office/powerpoint/2010/main" val="1443073213"/>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162</a:t>
            </a:fld>
            <a:endParaRPr kumimoji="1" lang="ja-JP" altLang="en-US"/>
          </a:p>
        </p:txBody>
      </p:sp>
    </p:spTree>
    <p:extLst>
      <p:ext uri="{BB962C8B-B14F-4D97-AF65-F5344CB8AC3E}">
        <p14:creationId xmlns:p14="http://schemas.microsoft.com/office/powerpoint/2010/main" val="3369116658"/>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163</a:t>
            </a:fld>
            <a:endParaRPr kumimoji="1" lang="ja-JP" altLang="en-US"/>
          </a:p>
        </p:txBody>
      </p:sp>
    </p:spTree>
    <p:extLst>
      <p:ext uri="{BB962C8B-B14F-4D97-AF65-F5344CB8AC3E}">
        <p14:creationId xmlns:p14="http://schemas.microsoft.com/office/powerpoint/2010/main" val="3369116658"/>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164</a:t>
            </a:fld>
            <a:endParaRPr kumimoji="1" lang="ja-JP" altLang="en-US"/>
          </a:p>
        </p:txBody>
      </p:sp>
    </p:spTree>
    <p:extLst>
      <p:ext uri="{BB962C8B-B14F-4D97-AF65-F5344CB8AC3E}">
        <p14:creationId xmlns:p14="http://schemas.microsoft.com/office/powerpoint/2010/main" val="257196379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165</a:t>
            </a:fld>
            <a:endParaRPr kumimoji="1" lang="ja-JP" altLang="en-US"/>
          </a:p>
        </p:txBody>
      </p:sp>
    </p:spTree>
    <p:extLst>
      <p:ext uri="{BB962C8B-B14F-4D97-AF65-F5344CB8AC3E}">
        <p14:creationId xmlns:p14="http://schemas.microsoft.com/office/powerpoint/2010/main" val="1225999892"/>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166</a:t>
            </a:fld>
            <a:endParaRPr kumimoji="1" lang="ja-JP" altLang="en-US"/>
          </a:p>
        </p:txBody>
      </p:sp>
    </p:spTree>
    <p:extLst>
      <p:ext uri="{BB962C8B-B14F-4D97-AF65-F5344CB8AC3E}">
        <p14:creationId xmlns:p14="http://schemas.microsoft.com/office/powerpoint/2010/main" val="60654906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167</a:t>
            </a:fld>
            <a:endParaRPr kumimoji="1" lang="ja-JP" altLang="en-US"/>
          </a:p>
        </p:txBody>
      </p:sp>
    </p:spTree>
    <p:extLst>
      <p:ext uri="{BB962C8B-B14F-4D97-AF65-F5344CB8AC3E}">
        <p14:creationId xmlns:p14="http://schemas.microsoft.com/office/powerpoint/2010/main" val="3710843131"/>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168</a:t>
            </a:fld>
            <a:endParaRPr kumimoji="1" lang="ja-JP" altLang="en-US"/>
          </a:p>
        </p:txBody>
      </p:sp>
    </p:spTree>
    <p:extLst>
      <p:ext uri="{BB962C8B-B14F-4D97-AF65-F5344CB8AC3E}">
        <p14:creationId xmlns:p14="http://schemas.microsoft.com/office/powerpoint/2010/main" val="711680278"/>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169</a:t>
            </a:fld>
            <a:endParaRPr kumimoji="1" lang="ja-JP" altLang="en-US"/>
          </a:p>
        </p:txBody>
      </p:sp>
    </p:spTree>
    <p:extLst>
      <p:ext uri="{BB962C8B-B14F-4D97-AF65-F5344CB8AC3E}">
        <p14:creationId xmlns:p14="http://schemas.microsoft.com/office/powerpoint/2010/main" val="4162137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17</a:t>
            </a:fld>
            <a:endParaRPr kumimoji="1" lang="ja-JP" altLang="en-US"/>
          </a:p>
        </p:txBody>
      </p:sp>
    </p:spTree>
    <p:extLst>
      <p:ext uri="{BB962C8B-B14F-4D97-AF65-F5344CB8AC3E}">
        <p14:creationId xmlns:p14="http://schemas.microsoft.com/office/powerpoint/2010/main" val="1104913733"/>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170</a:t>
            </a:fld>
            <a:endParaRPr kumimoji="1" lang="ja-JP" altLang="en-US"/>
          </a:p>
        </p:txBody>
      </p:sp>
    </p:spTree>
    <p:extLst>
      <p:ext uri="{BB962C8B-B14F-4D97-AF65-F5344CB8AC3E}">
        <p14:creationId xmlns:p14="http://schemas.microsoft.com/office/powerpoint/2010/main" val="2652025511"/>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171</a:t>
            </a:fld>
            <a:endParaRPr kumimoji="1" lang="ja-JP" altLang="en-US"/>
          </a:p>
        </p:txBody>
      </p:sp>
    </p:spTree>
    <p:extLst>
      <p:ext uri="{BB962C8B-B14F-4D97-AF65-F5344CB8AC3E}">
        <p14:creationId xmlns:p14="http://schemas.microsoft.com/office/powerpoint/2010/main" val="3727713129"/>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172</a:t>
            </a:fld>
            <a:endParaRPr kumimoji="1" lang="ja-JP" altLang="en-US"/>
          </a:p>
        </p:txBody>
      </p:sp>
    </p:spTree>
    <p:extLst>
      <p:ext uri="{BB962C8B-B14F-4D97-AF65-F5344CB8AC3E}">
        <p14:creationId xmlns:p14="http://schemas.microsoft.com/office/powerpoint/2010/main" val="4281342335"/>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173</a:t>
            </a:fld>
            <a:endParaRPr kumimoji="1" lang="ja-JP" altLang="en-US"/>
          </a:p>
        </p:txBody>
      </p:sp>
    </p:spTree>
    <p:extLst>
      <p:ext uri="{BB962C8B-B14F-4D97-AF65-F5344CB8AC3E}">
        <p14:creationId xmlns:p14="http://schemas.microsoft.com/office/powerpoint/2010/main" val="4125928870"/>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174</a:t>
            </a:fld>
            <a:endParaRPr kumimoji="1" lang="ja-JP" altLang="en-US"/>
          </a:p>
        </p:txBody>
      </p:sp>
    </p:spTree>
    <p:extLst>
      <p:ext uri="{BB962C8B-B14F-4D97-AF65-F5344CB8AC3E}">
        <p14:creationId xmlns:p14="http://schemas.microsoft.com/office/powerpoint/2010/main" val="70135102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175</a:t>
            </a:fld>
            <a:endParaRPr kumimoji="1" lang="ja-JP" altLang="en-US"/>
          </a:p>
        </p:txBody>
      </p:sp>
    </p:spTree>
    <p:extLst>
      <p:ext uri="{BB962C8B-B14F-4D97-AF65-F5344CB8AC3E}">
        <p14:creationId xmlns:p14="http://schemas.microsoft.com/office/powerpoint/2010/main" val="211618272"/>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176</a:t>
            </a:fld>
            <a:endParaRPr kumimoji="1" lang="ja-JP" altLang="en-US"/>
          </a:p>
        </p:txBody>
      </p:sp>
    </p:spTree>
    <p:extLst>
      <p:ext uri="{BB962C8B-B14F-4D97-AF65-F5344CB8AC3E}">
        <p14:creationId xmlns:p14="http://schemas.microsoft.com/office/powerpoint/2010/main" val="3408443200"/>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177</a:t>
            </a:fld>
            <a:endParaRPr kumimoji="1" lang="ja-JP" altLang="en-US"/>
          </a:p>
        </p:txBody>
      </p:sp>
    </p:spTree>
    <p:extLst>
      <p:ext uri="{BB962C8B-B14F-4D97-AF65-F5344CB8AC3E}">
        <p14:creationId xmlns:p14="http://schemas.microsoft.com/office/powerpoint/2010/main" val="3246662946"/>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178</a:t>
            </a:fld>
            <a:endParaRPr kumimoji="1" lang="ja-JP" altLang="en-US"/>
          </a:p>
        </p:txBody>
      </p:sp>
    </p:spTree>
    <p:extLst>
      <p:ext uri="{BB962C8B-B14F-4D97-AF65-F5344CB8AC3E}">
        <p14:creationId xmlns:p14="http://schemas.microsoft.com/office/powerpoint/2010/main" val="4085783457"/>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179</a:t>
            </a:fld>
            <a:endParaRPr kumimoji="1" lang="ja-JP" altLang="en-US"/>
          </a:p>
        </p:txBody>
      </p:sp>
    </p:spTree>
    <p:extLst>
      <p:ext uri="{BB962C8B-B14F-4D97-AF65-F5344CB8AC3E}">
        <p14:creationId xmlns:p14="http://schemas.microsoft.com/office/powerpoint/2010/main" val="702226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18</a:t>
            </a:fld>
            <a:endParaRPr kumimoji="1" lang="ja-JP" altLang="en-US"/>
          </a:p>
        </p:txBody>
      </p:sp>
    </p:spTree>
    <p:extLst>
      <p:ext uri="{BB962C8B-B14F-4D97-AF65-F5344CB8AC3E}">
        <p14:creationId xmlns:p14="http://schemas.microsoft.com/office/powerpoint/2010/main" val="2695401827"/>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180</a:t>
            </a:fld>
            <a:endParaRPr kumimoji="1" lang="ja-JP" altLang="en-US"/>
          </a:p>
        </p:txBody>
      </p:sp>
    </p:spTree>
    <p:extLst>
      <p:ext uri="{BB962C8B-B14F-4D97-AF65-F5344CB8AC3E}">
        <p14:creationId xmlns:p14="http://schemas.microsoft.com/office/powerpoint/2010/main" val="90784498"/>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181</a:t>
            </a:fld>
            <a:endParaRPr kumimoji="1" lang="ja-JP" altLang="en-US"/>
          </a:p>
        </p:txBody>
      </p:sp>
    </p:spTree>
    <p:extLst>
      <p:ext uri="{BB962C8B-B14F-4D97-AF65-F5344CB8AC3E}">
        <p14:creationId xmlns:p14="http://schemas.microsoft.com/office/powerpoint/2010/main" val="7583068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182</a:t>
            </a:fld>
            <a:endParaRPr kumimoji="1" lang="ja-JP" altLang="en-US"/>
          </a:p>
        </p:txBody>
      </p:sp>
    </p:spTree>
    <p:extLst>
      <p:ext uri="{BB962C8B-B14F-4D97-AF65-F5344CB8AC3E}">
        <p14:creationId xmlns:p14="http://schemas.microsoft.com/office/powerpoint/2010/main" val="12377999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19</a:t>
            </a:fld>
            <a:endParaRPr kumimoji="1" lang="ja-JP" altLang="en-US"/>
          </a:p>
        </p:txBody>
      </p:sp>
    </p:spTree>
    <p:extLst>
      <p:ext uri="{BB962C8B-B14F-4D97-AF65-F5344CB8AC3E}">
        <p14:creationId xmlns:p14="http://schemas.microsoft.com/office/powerpoint/2010/main" val="3660105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2</a:t>
            </a:fld>
            <a:endParaRPr kumimoji="1" lang="ja-JP" altLang="en-US"/>
          </a:p>
        </p:txBody>
      </p:sp>
    </p:spTree>
    <p:extLst>
      <p:ext uri="{BB962C8B-B14F-4D97-AF65-F5344CB8AC3E}">
        <p14:creationId xmlns:p14="http://schemas.microsoft.com/office/powerpoint/2010/main" val="33559267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20</a:t>
            </a:fld>
            <a:endParaRPr kumimoji="1" lang="ja-JP" altLang="en-US"/>
          </a:p>
        </p:txBody>
      </p:sp>
    </p:spTree>
    <p:extLst>
      <p:ext uri="{BB962C8B-B14F-4D97-AF65-F5344CB8AC3E}">
        <p14:creationId xmlns:p14="http://schemas.microsoft.com/office/powerpoint/2010/main" val="3884674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21</a:t>
            </a:fld>
            <a:endParaRPr kumimoji="1" lang="ja-JP" altLang="en-US"/>
          </a:p>
        </p:txBody>
      </p:sp>
    </p:spTree>
    <p:extLst>
      <p:ext uri="{BB962C8B-B14F-4D97-AF65-F5344CB8AC3E}">
        <p14:creationId xmlns:p14="http://schemas.microsoft.com/office/powerpoint/2010/main" val="298277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22</a:t>
            </a:fld>
            <a:endParaRPr kumimoji="1" lang="ja-JP" altLang="en-US"/>
          </a:p>
        </p:txBody>
      </p:sp>
    </p:spTree>
    <p:extLst>
      <p:ext uri="{BB962C8B-B14F-4D97-AF65-F5344CB8AC3E}">
        <p14:creationId xmlns:p14="http://schemas.microsoft.com/office/powerpoint/2010/main" val="24364480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23</a:t>
            </a:fld>
            <a:endParaRPr kumimoji="1" lang="ja-JP" altLang="en-US"/>
          </a:p>
        </p:txBody>
      </p:sp>
    </p:spTree>
    <p:extLst>
      <p:ext uri="{BB962C8B-B14F-4D97-AF65-F5344CB8AC3E}">
        <p14:creationId xmlns:p14="http://schemas.microsoft.com/office/powerpoint/2010/main" val="17415957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24</a:t>
            </a:fld>
            <a:endParaRPr kumimoji="1" lang="ja-JP" altLang="en-US"/>
          </a:p>
        </p:txBody>
      </p:sp>
    </p:spTree>
    <p:extLst>
      <p:ext uri="{BB962C8B-B14F-4D97-AF65-F5344CB8AC3E}">
        <p14:creationId xmlns:p14="http://schemas.microsoft.com/office/powerpoint/2010/main" val="35766772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25</a:t>
            </a:fld>
            <a:endParaRPr kumimoji="1" lang="ja-JP" altLang="en-US"/>
          </a:p>
        </p:txBody>
      </p:sp>
    </p:spTree>
    <p:extLst>
      <p:ext uri="{BB962C8B-B14F-4D97-AF65-F5344CB8AC3E}">
        <p14:creationId xmlns:p14="http://schemas.microsoft.com/office/powerpoint/2010/main" val="3238601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26</a:t>
            </a:fld>
            <a:endParaRPr kumimoji="1" lang="ja-JP" altLang="en-US"/>
          </a:p>
        </p:txBody>
      </p:sp>
    </p:spTree>
    <p:extLst>
      <p:ext uri="{BB962C8B-B14F-4D97-AF65-F5344CB8AC3E}">
        <p14:creationId xmlns:p14="http://schemas.microsoft.com/office/powerpoint/2010/main" val="10459524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27</a:t>
            </a:fld>
            <a:endParaRPr kumimoji="1" lang="ja-JP" altLang="en-US"/>
          </a:p>
        </p:txBody>
      </p:sp>
    </p:spTree>
    <p:extLst>
      <p:ext uri="{BB962C8B-B14F-4D97-AF65-F5344CB8AC3E}">
        <p14:creationId xmlns:p14="http://schemas.microsoft.com/office/powerpoint/2010/main" val="35598392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28</a:t>
            </a:fld>
            <a:endParaRPr kumimoji="1" lang="ja-JP" altLang="en-US"/>
          </a:p>
        </p:txBody>
      </p:sp>
    </p:spTree>
    <p:extLst>
      <p:ext uri="{BB962C8B-B14F-4D97-AF65-F5344CB8AC3E}">
        <p14:creationId xmlns:p14="http://schemas.microsoft.com/office/powerpoint/2010/main" val="16875035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29</a:t>
            </a:fld>
            <a:endParaRPr kumimoji="1" lang="ja-JP" altLang="en-US"/>
          </a:p>
        </p:txBody>
      </p:sp>
    </p:spTree>
    <p:extLst>
      <p:ext uri="{BB962C8B-B14F-4D97-AF65-F5344CB8AC3E}">
        <p14:creationId xmlns:p14="http://schemas.microsoft.com/office/powerpoint/2010/main" val="3331563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3</a:t>
            </a:fld>
            <a:endParaRPr kumimoji="1" lang="ja-JP" altLang="en-US"/>
          </a:p>
        </p:txBody>
      </p:sp>
    </p:spTree>
    <p:extLst>
      <p:ext uri="{BB962C8B-B14F-4D97-AF65-F5344CB8AC3E}">
        <p14:creationId xmlns:p14="http://schemas.microsoft.com/office/powerpoint/2010/main" val="13917874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30</a:t>
            </a:fld>
            <a:endParaRPr kumimoji="1" lang="ja-JP" altLang="en-US"/>
          </a:p>
        </p:txBody>
      </p:sp>
    </p:spTree>
    <p:extLst>
      <p:ext uri="{BB962C8B-B14F-4D97-AF65-F5344CB8AC3E}">
        <p14:creationId xmlns:p14="http://schemas.microsoft.com/office/powerpoint/2010/main" val="35960085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31</a:t>
            </a:fld>
            <a:endParaRPr kumimoji="1" lang="ja-JP" altLang="en-US"/>
          </a:p>
        </p:txBody>
      </p:sp>
    </p:spTree>
    <p:extLst>
      <p:ext uri="{BB962C8B-B14F-4D97-AF65-F5344CB8AC3E}">
        <p14:creationId xmlns:p14="http://schemas.microsoft.com/office/powerpoint/2010/main" val="35081815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32</a:t>
            </a:fld>
            <a:endParaRPr kumimoji="1" lang="ja-JP" altLang="en-US"/>
          </a:p>
        </p:txBody>
      </p:sp>
    </p:spTree>
    <p:extLst>
      <p:ext uri="{BB962C8B-B14F-4D97-AF65-F5344CB8AC3E}">
        <p14:creationId xmlns:p14="http://schemas.microsoft.com/office/powerpoint/2010/main" val="17390627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33</a:t>
            </a:fld>
            <a:endParaRPr kumimoji="1" lang="ja-JP" altLang="en-US"/>
          </a:p>
        </p:txBody>
      </p:sp>
    </p:spTree>
    <p:extLst>
      <p:ext uri="{BB962C8B-B14F-4D97-AF65-F5344CB8AC3E}">
        <p14:creationId xmlns:p14="http://schemas.microsoft.com/office/powerpoint/2010/main" val="34282377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34</a:t>
            </a:fld>
            <a:endParaRPr kumimoji="1" lang="ja-JP" altLang="en-US"/>
          </a:p>
        </p:txBody>
      </p:sp>
    </p:spTree>
    <p:extLst>
      <p:ext uri="{BB962C8B-B14F-4D97-AF65-F5344CB8AC3E}">
        <p14:creationId xmlns:p14="http://schemas.microsoft.com/office/powerpoint/2010/main" val="5767985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35</a:t>
            </a:fld>
            <a:endParaRPr kumimoji="1" lang="ja-JP" altLang="en-US"/>
          </a:p>
        </p:txBody>
      </p:sp>
    </p:spTree>
    <p:extLst>
      <p:ext uri="{BB962C8B-B14F-4D97-AF65-F5344CB8AC3E}">
        <p14:creationId xmlns:p14="http://schemas.microsoft.com/office/powerpoint/2010/main" val="11854786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36</a:t>
            </a:fld>
            <a:endParaRPr kumimoji="1" lang="ja-JP" altLang="en-US"/>
          </a:p>
        </p:txBody>
      </p:sp>
    </p:spTree>
    <p:extLst>
      <p:ext uri="{BB962C8B-B14F-4D97-AF65-F5344CB8AC3E}">
        <p14:creationId xmlns:p14="http://schemas.microsoft.com/office/powerpoint/2010/main" val="10005854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37</a:t>
            </a:fld>
            <a:endParaRPr kumimoji="1" lang="ja-JP" altLang="en-US"/>
          </a:p>
        </p:txBody>
      </p:sp>
    </p:spTree>
    <p:extLst>
      <p:ext uri="{BB962C8B-B14F-4D97-AF65-F5344CB8AC3E}">
        <p14:creationId xmlns:p14="http://schemas.microsoft.com/office/powerpoint/2010/main" val="18736129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38</a:t>
            </a:fld>
            <a:endParaRPr kumimoji="1" lang="ja-JP" altLang="en-US"/>
          </a:p>
        </p:txBody>
      </p:sp>
    </p:spTree>
    <p:extLst>
      <p:ext uri="{BB962C8B-B14F-4D97-AF65-F5344CB8AC3E}">
        <p14:creationId xmlns:p14="http://schemas.microsoft.com/office/powerpoint/2010/main" val="22622536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39</a:t>
            </a:fld>
            <a:endParaRPr kumimoji="1" lang="ja-JP" altLang="en-US"/>
          </a:p>
        </p:txBody>
      </p:sp>
    </p:spTree>
    <p:extLst>
      <p:ext uri="{BB962C8B-B14F-4D97-AF65-F5344CB8AC3E}">
        <p14:creationId xmlns:p14="http://schemas.microsoft.com/office/powerpoint/2010/main" val="3635914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a:t>
            </a:fld>
            <a:endParaRPr kumimoji="1" lang="ja-JP" altLang="en-US"/>
          </a:p>
        </p:txBody>
      </p:sp>
    </p:spTree>
    <p:extLst>
      <p:ext uri="{BB962C8B-B14F-4D97-AF65-F5344CB8AC3E}">
        <p14:creationId xmlns:p14="http://schemas.microsoft.com/office/powerpoint/2010/main" val="27850783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40</a:t>
            </a:fld>
            <a:endParaRPr kumimoji="1" lang="ja-JP" altLang="en-US"/>
          </a:p>
        </p:txBody>
      </p:sp>
    </p:spTree>
    <p:extLst>
      <p:ext uri="{BB962C8B-B14F-4D97-AF65-F5344CB8AC3E}">
        <p14:creationId xmlns:p14="http://schemas.microsoft.com/office/powerpoint/2010/main" val="34912215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41</a:t>
            </a:fld>
            <a:endParaRPr kumimoji="1" lang="ja-JP" altLang="en-US"/>
          </a:p>
        </p:txBody>
      </p:sp>
    </p:spTree>
    <p:extLst>
      <p:ext uri="{BB962C8B-B14F-4D97-AF65-F5344CB8AC3E}">
        <p14:creationId xmlns:p14="http://schemas.microsoft.com/office/powerpoint/2010/main" val="10087982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42</a:t>
            </a:fld>
            <a:endParaRPr kumimoji="1" lang="ja-JP" altLang="en-US"/>
          </a:p>
        </p:txBody>
      </p:sp>
    </p:spTree>
    <p:extLst>
      <p:ext uri="{BB962C8B-B14F-4D97-AF65-F5344CB8AC3E}">
        <p14:creationId xmlns:p14="http://schemas.microsoft.com/office/powerpoint/2010/main" val="1082060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43</a:t>
            </a:fld>
            <a:endParaRPr kumimoji="1" lang="ja-JP" altLang="en-US"/>
          </a:p>
        </p:txBody>
      </p:sp>
    </p:spTree>
    <p:extLst>
      <p:ext uri="{BB962C8B-B14F-4D97-AF65-F5344CB8AC3E}">
        <p14:creationId xmlns:p14="http://schemas.microsoft.com/office/powerpoint/2010/main" val="21660415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44</a:t>
            </a:fld>
            <a:endParaRPr kumimoji="1" lang="ja-JP" altLang="en-US"/>
          </a:p>
        </p:txBody>
      </p:sp>
    </p:spTree>
    <p:extLst>
      <p:ext uri="{BB962C8B-B14F-4D97-AF65-F5344CB8AC3E}">
        <p14:creationId xmlns:p14="http://schemas.microsoft.com/office/powerpoint/2010/main" val="22850878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45</a:t>
            </a:fld>
            <a:endParaRPr kumimoji="1" lang="ja-JP" altLang="en-US"/>
          </a:p>
        </p:txBody>
      </p:sp>
    </p:spTree>
    <p:extLst>
      <p:ext uri="{BB962C8B-B14F-4D97-AF65-F5344CB8AC3E}">
        <p14:creationId xmlns:p14="http://schemas.microsoft.com/office/powerpoint/2010/main" val="25157706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46</a:t>
            </a:fld>
            <a:endParaRPr kumimoji="1" lang="ja-JP" altLang="en-US"/>
          </a:p>
        </p:txBody>
      </p:sp>
    </p:spTree>
    <p:extLst>
      <p:ext uri="{BB962C8B-B14F-4D97-AF65-F5344CB8AC3E}">
        <p14:creationId xmlns:p14="http://schemas.microsoft.com/office/powerpoint/2010/main" val="7541984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47</a:t>
            </a:fld>
            <a:endParaRPr kumimoji="1" lang="ja-JP" altLang="en-US"/>
          </a:p>
        </p:txBody>
      </p:sp>
    </p:spTree>
    <p:extLst>
      <p:ext uri="{BB962C8B-B14F-4D97-AF65-F5344CB8AC3E}">
        <p14:creationId xmlns:p14="http://schemas.microsoft.com/office/powerpoint/2010/main" val="23618159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48</a:t>
            </a:fld>
            <a:endParaRPr kumimoji="1" lang="ja-JP" altLang="en-US"/>
          </a:p>
        </p:txBody>
      </p:sp>
    </p:spTree>
    <p:extLst>
      <p:ext uri="{BB962C8B-B14F-4D97-AF65-F5344CB8AC3E}">
        <p14:creationId xmlns:p14="http://schemas.microsoft.com/office/powerpoint/2010/main" val="15469755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49</a:t>
            </a:fld>
            <a:endParaRPr kumimoji="1" lang="ja-JP" altLang="en-US"/>
          </a:p>
        </p:txBody>
      </p:sp>
    </p:spTree>
    <p:extLst>
      <p:ext uri="{BB962C8B-B14F-4D97-AF65-F5344CB8AC3E}">
        <p14:creationId xmlns:p14="http://schemas.microsoft.com/office/powerpoint/2010/main" val="4011103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5</a:t>
            </a:fld>
            <a:endParaRPr kumimoji="1" lang="ja-JP" altLang="en-US"/>
          </a:p>
        </p:txBody>
      </p:sp>
    </p:spTree>
    <p:extLst>
      <p:ext uri="{BB962C8B-B14F-4D97-AF65-F5344CB8AC3E}">
        <p14:creationId xmlns:p14="http://schemas.microsoft.com/office/powerpoint/2010/main" val="78462053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50</a:t>
            </a:fld>
            <a:endParaRPr kumimoji="1" lang="ja-JP" altLang="en-US"/>
          </a:p>
        </p:txBody>
      </p:sp>
    </p:spTree>
    <p:extLst>
      <p:ext uri="{BB962C8B-B14F-4D97-AF65-F5344CB8AC3E}">
        <p14:creationId xmlns:p14="http://schemas.microsoft.com/office/powerpoint/2010/main" val="367030493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51</a:t>
            </a:fld>
            <a:endParaRPr kumimoji="1" lang="ja-JP" altLang="en-US"/>
          </a:p>
        </p:txBody>
      </p:sp>
    </p:spTree>
    <p:extLst>
      <p:ext uri="{BB962C8B-B14F-4D97-AF65-F5344CB8AC3E}">
        <p14:creationId xmlns:p14="http://schemas.microsoft.com/office/powerpoint/2010/main" val="12891417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52</a:t>
            </a:fld>
            <a:endParaRPr kumimoji="1" lang="ja-JP" altLang="en-US"/>
          </a:p>
        </p:txBody>
      </p:sp>
    </p:spTree>
    <p:extLst>
      <p:ext uri="{BB962C8B-B14F-4D97-AF65-F5344CB8AC3E}">
        <p14:creationId xmlns:p14="http://schemas.microsoft.com/office/powerpoint/2010/main" val="34963947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53</a:t>
            </a:fld>
            <a:endParaRPr kumimoji="1" lang="ja-JP" altLang="en-US"/>
          </a:p>
        </p:txBody>
      </p:sp>
    </p:spTree>
    <p:extLst>
      <p:ext uri="{BB962C8B-B14F-4D97-AF65-F5344CB8AC3E}">
        <p14:creationId xmlns:p14="http://schemas.microsoft.com/office/powerpoint/2010/main" val="7097250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54</a:t>
            </a:fld>
            <a:endParaRPr kumimoji="1" lang="ja-JP" altLang="en-US"/>
          </a:p>
        </p:txBody>
      </p:sp>
    </p:spTree>
    <p:extLst>
      <p:ext uri="{BB962C8B-B14F-4D97-AF65-F5344CB8AC3E}">
        <p14:creationId xmlns:p14="http://schemas.microsoft.com/office/powerpoint/2010/main" val="39715233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55</a:t>
            </a:fld>
            <a:endParaRPr kumimoji="1" lang="ja-JP" altLang="en-US"/>
          </a:p>
        </p:txBody>
      </p:sp>
    </p:spTree>
    <p:extLst>
      <p:ext uri="{BB962C8B-B14F-4D97-AF65-F5344CB8AC3E}">
        <p14:creationId xmlns:p14="http://schemas.microsoft.com/office/powerpoint/2010/main" val="17008981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56</a:t>
            </a:fld>
            <a:endParaRPr kumimoji="1" lang="ja-JP" altLang="en-US"/>
          </a:p>
        </p:txBody>
      </p:sp>
    </p:spTree>
    <p:extLst>
      <p:ext uri="{BB962C8B-B14F-4D97-AF65-F5344CB8AC3E}">
        <p14:creationId xmlns:p14="http://schemas.microsoft.com/office/powerpoint/2010/main" val="175373852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57</a:t>
            </a:fld>
            <a:endParaRPr kumimoji="1" lang="ja-JP" altLang="en-US"/>
          </a:p>
        </p:txBody>
      </p:sp>
    </p:spTree>
    <p:extLst>
      <p:ext uri="{BB962C8B-B14F-4D97-AF65-F5344CB8AC3E}">
        <p14:creationId xmlns:p14="http://schemas.microsoft.com/office/powerpoint/2010/main" val="251630196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58</a:t>
            </a:fld>
            <a:endParaRPr kumimoji="1" lang="ja-JP" altLang="en-US"/>
          </a:p>
        </p:txBody>
      </p:sp>
    </p:spTree>
    <p:extLst>
      <p:ext uri="{BB962C8B-B14F-4D97-AF65-F5344CB8AC3E}">
        <p14:creationId xmlns:p14="http://schemas.microsoft.com/office/powerpoint/2010/main" val="218134411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59</a:t>
            </a:fld>
            <a:endParaRPr kumimoji="1" lang="ja-JP" altLang="en-US"/>
          </a:p>
        </p:txBody>
      </p:sp>
    </p:spTree>
    <p:extLst>
      <p:ext uri="{BB962C8B-B14F-4D97-AF65-F5344CB8AC3E}">
        <p14:creationId xmlns:p14="http://schemas.microsoft.com/office/powerpoint/2010/main" val="85899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6</a:t>
            </a:fld>
            <a:endParaRPr kumimoji="1" lang="ja-JP" altLang="en-US"/>
          </a:p>
        </p:txBody>
      </p:sp>
    </p:spTree>
    <p:extLst>
      <p:ext uri="{BB962C8B-B14F-4D97-AF65-F5344CB8AC3E}">
        <p14:creationId xmlns:p14="http://schemas.microsoft.com/office/powerpoint/2010/main" val="12412148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60</a:t>
            </a:fld>
            <a:endParaRPr kumimoji="1" lang="ja-JP" altLang="en-US"/>
          </a:p>
        </p:txBody>
      </p:sp>
    </p:spTree>
    <p:extLst>
      <p:ext uri="{BB962C8B-B14F-4D97-AF65-F5344CB8AC3E}">
        <p14:creationId xmlns:p14="http://schemas.microsoft.com/office/powerpoint/2010/main" val="345561281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61</a:t>
            </a:fld>
            <a:endParaRPr kumimoji="1" lang="ja-JP" altLang="en-US"/>
          </a:p>
        </p:txBody>
      </p:sp>
    </p:spTree>
    <p:extLst>
      <p:ext uri="{BB962C8B-B14F-4D97-AF65-F5344CB8AC3E}">
        <p14:creationId xmlns:p14="http://schemas.microsoft.com/office/powerpoint/2010/main" val="10399876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62</a:t>
            </a:fld>
            <a:endParaRPr kumimoji="1" lang="ja-JP" altLang="en-US"/>
          </a:p>
        </p:txBody>
      </p:sp>
    </p:spTree>
    <p:extLst>
      <p:ext uri="{BB962C8B-B14F-4D97-AF65-F5344CB8AC3E}">
        <p14:creationId xmlns:p14="http://schemas.microsoft.com/office/powerpoint/2010/main" val="153553910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63</a:t>
            </a:fld>
            <a:endParaRPr kumimoji="1" lang="ja-JP" altLang="en-US"/>
          </a:p>
        </p:txBody>
      </p:sp>
    </p:spTree>
    <p:extLst>
      <p:ext uri="{BB962C8B-B14F-4D97-AF65-F5344CB8AC3E}">
        <p14:creationId xmlns:p14="http://schemas.microsoft.com/office/powerpoint/2010/main" val="11833351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64</a:t>
            </a:fld>
            <a:endParaRPr kumimoji="1" lang="ja-JP" altLang="en-US"/>
          </a:p>
        </p:txBody>
      </p:sp>
    </p:spTree>
    <p:extLst>
      <p:ext uri="{BB962C8B-B14F-4D97-AF65-F5344CB8AC3E}">
        <p14:creationId xmlns:p14="http://schemas.microsoft.com/office/powerpoint/2010/main" val="47916078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65</a:t>
            </a:fld>
            <a:endParaRPr kumimoji="1" lang="ja-JP" altLang="en-US"/>
          </a:p>
        </p:txBody>
      </p:sp>
    </p:spTree>
    <p:extLst>
      <p:ext uri="{BB962C8B-B14F-4D97-AF65-F5344CB8AC3E}">
        <p14:creationId xmlns:p14="http://schemas.microsoft.com/office/powerpoint/2010/main" val="28909099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66</a:t>
            </a:fld>
            <a:endParaRPr kumimoji="1" lang="ja-JP" altLang="en-US"/>
          </a:p>
        </p:txBody>
      </p:sp>
    </p:spTree>
    <p:extLst>
      <p:ext uri="{BB962C8B-B14F-4D97-AF65-F5344CB8AC3E}">
        <p14:creationId xmlns:p14="http://schemas.microsoft.com/office/powerpoint/2010/main" val="131338688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67</a:t>
            </a:fld>
            <a:endParaRPr kumimoji="1" lang="ja-JP" altLang="en-US"/>
          </a:p>
        </p:txBody>
      </p:sp>
    </p:spTree>
    <p:extLst>
      <p:ext uri="{BB962C8B-B14F-4D97-AF65-F5344CB8AC3E}">
        <p14:creationId xmlns:p14="http://schemas.microsoft.com/office/powerpoint/2010/main" val="427539603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68</a:t>
            </a:fld>
            <a:endParaRPr kumimoji="1" lang="ja-JP" altLang="en-US"/>
          </a:p>
        </p:txBody>
      </p:sp>
    </p:spTree>
    <p:extLst>
      <p:ext uri="{BB962C8B-B14F-4D97-AF65-F5344CB8AC3E}">
        <p14:creationId xmlns:p14="http://schemas.microsoft.com/office/powerpoint/2010/main" val="214863150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69</a:t>
            </a:fld>
            <a:endParaRPr kumimoji="1" lang="ja-JP" altLang="en-US"/>
          </a:p>
        </p:txBody>
      </p:sp>
    </p:spTree>
    <p:extLst>
      <p:ext uri="{BB962C8B-B14F-4D97-AF65-F5344CB8AC3E}">
        <p14:creationId xmlns:p14="http://schemas.microsoft.com/office/powerpoint/2010/main" val="2592946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a:t>
            </a:fld>
            <a:endParaRPr kumimoji="1" lang="ja-JP" altLang="en-US"/>
          </a:p>
        </p:txBody>
      </p:sp>
    </p:spTree>
    <p:extLst>
      <p:ext uri="{BB962C8B-B14F-4D97-AF65-F5344CB8AC3E}">
        <p14:creationId xmlns:p14="http://schemas.microsoft.com/office/powerpoint/2010/main" val="108706646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70</a:t>
            </a:fld>
            <a:endParaRPr kumimoji="1" lang="ja-JP" altLang="en-US"/>
          </a:p>
        </p:txBody>
      </p:sp>
    </p:spTree>
    <p:extLst>
      <p:ext uri="{BB962C8B-B14F-4D97-AF65-F5344CB8AC3E}">
        <p14:creationId xmlns:p14="http://schemas.microsoft.com/office/powerpoint/2010/main" val="317138639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71</a:t>
            </a:fld>
            <a:endParaRPr kumimoji="1" lang="ja-JP" altLang="en-US"/>
          </a:p>
        </p:txBody>
      </p:sp>
    </p:spTree>
    <p:extLst>
      <p:ext uri="{BB962C8B-B14F-4D97-AF65-F5344CB8AC3E}">
        <p14:creationId xmlns:p14="http://schemas.microsoft.com/office/powerpoint/2010/main" val="351090679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72</a:t>
            </a:fld>
            <a:endParaRPr kumimoji="1" lang="ja-JP" altLang="en-US"/>
          </a:p>
        </p:txBody>
      </p:sp>
    </p:spTree>
    <p:extLst>
      <p:ext uri="{BB962C8B-B14F-4D97-AF65-F5344CB8AC3E}">
        <p14:creationId xmlns:p14="http://schemas.microsoft.com/office/powerpoint/2010/main" val="333763369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73</a:t>
            </a:fld>
            <a:endParaRPr kumimoji="1" lang="ja-JP" altLang="en-US"/>
          </a:p>
        </p:txBody>
      </p:sp>
    </p:spTree>
    <p:extLst>
      <p:ext uri="{BB962C8B-B14F-4D97-AF65-F5344CB8AC3E}">
        <p14:creationId xmlns:p14="http://schemas.microsoft.com/office/powerpoint/2010/main" val="127322378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74</a:t>
            </a:fld>
            <a:endParaRPr kumimoji="1" lang="ja-JP" altLang="en-US"/>
          </a:p>
        </p:txBody>
      </p:sp>
    </p:spTree>
    <p:extLst>
      <p:ext uri="{BB962C8B-B14F-4D97-AF65-F5344CB8AC3E}">
        <p14:creationId xmlns:p14="http://schemas.microsoft.com/office/powerpoint/2010/main" val="382957963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75</a:t>
            </a:fld>
            <a:endParaRPr kumimoji="1" lang="ja-JP" altLang="en-US"/>
          </a:p>
        </p:txBody>
      </p:sp>
    </p:spTree>
    <p:extLst>
      <p:ext uri="{BB962C8B-B14F-4D97-AF65-F5344CB8AC3E}">
        <p14:creationId xmlns:p14="http://schemas.microsoft.com/office/powerpoint/2010/main" val="281146636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76</a:t>
            </a:fld>
            <a:endParaRPr kumimoji="1" lang="ja-JP" altLang="en-US"/>
          </a:p>
        </p:txBody>
      </p:sp>
    </p:spTree>
    <p:extLst>
      <p:ext uri="{BB962C8B-B14F-4D97-AF65-F5344CB8AC3E}">
        <p14:creationId xmlns:p14="http://schemas.microsoft.com/office/powerpoint/2010/main" val="108880110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77</a:t>
            </a:fld>
            <a:endParaRPr kumimoji="1" lang="ja-JP" altLang="en-US"/>
          </a:p>
        </p:txBody>
      </p:sp>
    </p:spTree>
    <p:extLst>
      <p:ext uri="{BB962C8B-B14F-4D97-AF65-F5344CB8AC3E}">
        <p14:creationId xmlns:p14="http://schemas.microsoft.com/office/powerpoint/2010/main" val="272996737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78</a:t>
            </a:fld>
            <a:endParaRPr kumimoji="1" lang="ja-JP" altLang="en-US"/>
          </a:p>
        </p:txBody>
      </p:sp>
    </p:spTree>
    <p:extLst>
      <p:ext uri="{BB962C8B-B14F-4D97-AF65-F5344CB8AC3E}">
        <p14:creationId xmlns:p14="http://schemas.microsoft.com/office/powerpoint/2010/main" val="213147928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79</a:t>
            </a:fld>
            <a:endParaRPr kumimoji="1" lang="ja-JP" altLang="en-US"/>
          </a:p>
        </p:txBody>
      </p:sp>
    </p:spTree>
    <p:extLst>
      <p:ext uri="{BB962C8B-B14F-4D97-AF65-F5344CB8AC3E}">
        <p14:creationId xmlns:p14="http://schemas.microsoft.com/office/powerpoint/2010/main" val="3367302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8</a:t>
            </a:fld>
            <a:endParaRPr kumimoji="1" lang="ja-JP" altLang="en-US"/>
          </a:p>
        </p:txBody>
      </p:sp>
    </p:spTree>
    <p:extLst>
      <p:ext uri="{BB962C8B-B14F-4D97-AF65-F5344CB8AC3E}">
        <p14:creationId xmlns:p14="http://schemas.microsoft.com/office/powerpoint/2010/main" val="16333012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80</a:t>
            </a:fld>
            <a:endParaRPr kumimoji="1" lang="ja-JP" altLang="en-US"/>
          </a:p>
        </p:txBody>
      </p:sp>
    </p:spTree>
    <p:extLst>
      <p:ext uri="{BB962C8B-B14F-4D97-AF65-F5344CB8AC3E}">
        <p14:creationId xmlns:p14="http://schemas.microsoft.com/office/powerpoint/2010/main" val="247885759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81</a:t>
            </a:fld>
            <a:endParaRPr kumimoji="1" lang="ja-JP" altLang="en-US"/>
          </a:p>
        </p:txBody>
      </p:sp>
    </p:spTree>
    <p:extLst>
      <p:ext uri="{BB962C8B-B14F-4D97-AF65-F5344CB8AC3E}">
        <p14:creationId xmlns:p14="http://schemas.microsoft.com/office/powerpoint/2010/main" val="309258965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82</a:t>
            </a:fld>
            <a:endParaRPr kumimoji="1" lang="ja-JP" altLang="en-US"/>
          </a:p>
        </p:txBody>
      </p:sp>
    </p:spTree>
    <p:extLst>
      <p:ext uri="{BB962C8B-B14F-4D97-AF65-F5344CB8AC3E}">
        <p14:creationId xmlns:p14="http://schemas.microsoft.com/office/powerpoint/2010/main" val="38290989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83</a:t>
            </a:fld>
            <a:endParaRPr kumimoji="1" lang="ja-JP" altLang="en-US"/>
          </a:p>
        </p:txBody>
      </p:sp>
    </p:spTree>
    <p:extLst>
      <p:ext uri="{BB962C8B-B14F-4D97-AF65-F5344CB8AC3E}">
        <p14:creationId xmlns:p14="http://schemas.microsoft.com/office/powerpoint/2010/main" val="375122209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84</a:t>
            </a:fld>
            <a:endParaRPr kumimoji="1" lang="ja-JP" altLang="en-US"/>
          </a:p>
        </p:txBody>
      </p:sp>
    </p:spTree>
    <p:extLst>
      <p:ext uri="{BB962C8B-B14F-4D97-AF65-F5344CB8AC3E}">
        <p14:creationId xmlns:p14="http://schemas.microsoft.com/office/powerpoint/2010/main" val="38361683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85</a:t>
            </a:fld>
            <a:endParaRPr kumimoji="1" lang="ja-JP" altLang="en-US"/>
          </a:p>
        </p:txBody>
      </p:sp>
    </p:spTree>
    <p:extLst>
      <p:ext uri="{BB962C8B-B14F-4D97-AF65-F5344CB8AC3E}">
        <p14:creationId xmlns:p14="http://schemas.microsoft.com/office/powerpoint/2010/main" val="1876465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86</a:t>
            </a:fld>
            <a:endParaRPr kumimoji="1" lang="ja-JP" altLang="en-US"/>
          </a:p>
        </p:txBody>
      </p:sp>
    </p:spTree>
    <p:extLst>
      <p:ext uri="{BB962C8B-B14F-4D97-AF65-F5344CB8AC3E}">
        <p14:creationId xmlns:p14="http://schemas.microsoft.com/office/powerpoint/2010/main" val="124942713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87</a:t>
            </a:fld>
            <a:endParaRPr kumimoji="1" lang="ja-JP" altLang="en-US"/>
          </a:p>
        </p:txBody>
      </p:sp>
    </p:spTree>
    <p:extLst>
      <p:ext uri="{BB962C8B-B14F-4D97-AF65-F5344CB8AC3E}">
        <p14:creationId xmlns:p14="http://schemas.microsoft.com/office/powerpoint/2010/main" val="406636827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537648-E0C3-466C-B74F-6EB4E038EDEB}" type="slidenum">
              <a:rPr kumimoji="1" lang="ja-JP" altLang="en-US" smtClean="0"/>
              <a:t>88</a:t>
            </a:fld>
            <a:endParaRPr kumimoji="1" lang="ja-JP" altLang="en-US"/>
          </a:p>
        </p:txBody>
      </p:sp>
    </p:spTree>
    <p:extLst>
      <p:ext uri="{BB962C8B-B14F-4D97-AF65-F5344CB8AC3E}">
        <p14:creationId xmlns:p14="http://schemas.microsoft.com/office/powerpoint/2010/main" val="216702254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89</a:t>
            </a:fld>
            <a:endParaRPr kumimoji="1" lang="ja-JP" altLang="en-US"/>
          </a:p>
        </p:txBody>
      </p:sp>
    </p:spTree>
    <p:extLst>
      <p:ext uri="{BB962C8B-B14F-4D97-AF65-F5344CB8AC3E}">
        <p14:creationId xmlns:p14="http://schemas.microsoft.com/office/powerpoint/2010/main" val="178344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a:t>
            </a:fld>
            <a:endParaRPr kumimoji="1" lang="ja-JP" altLang="en-US"/>
          </a:p>
        </p:txBody>
      </p:sp>
    </p:spTree>
    <p:extLst>
      <p:ext uri="{BB962C8B-B14F-4D97-AF65-F5344CB8AC3E}">
        <p14:creationId xmlns:p14="http://schemas.microsoft.com/office/powerpoint/2010/main" val="17770426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90</a:t>
            </a:fld>
            <a:endParaRPr kumimoji="1" lang="ja-JP" altLang="en-US"/>
          </a:p>
        </p:txBody>
      </p:sp>
    </p:spTree>
    <p:extLst>
      <p:ext uri="{BB962C8B-B14F-4D97-AF65-F5344CB8AC3E}">
        <p14:creationId xmlns:p14="http://schemas.microsoft.com/office/powerpoint/2010/main" val="163774841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91</a:t>
            </a:fld>
            <a:endParaRPr kumimoji="1" lang="ja-JP" altLang="en-US"/>
          </a:p>
        </p:txBody>
      </p:sp>
    </p:spTree>
    <p:extLst>
      <p:ext uri="{BB962C8B-B14F-4D97-AF65-F5344CB8AC3E}">
        <p14:creationId xmlns:p14="http://schemas.microsoft.com/office/powerpoint/2010/main" val="163479638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92</a:t>
            </a:fld>
            <a:endParaRPr kumimoji="1" lang="ja-JP" altLang="en-US"/>
          </a:p>
        </p:txBody>
      </p:sp>
    </p:spTree>
    <p:extLst>
      <p:ext uri="{BB962C8B-B14F-4D97-AF65-F5344CB8AC3E}">
        <p14:creationId xmlns:p14="http://schemas.microsoft.com/office/powerpoint/2010/main" val="309747157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93</a:t>
            </a:fld>
            <a:endParaRPr kumimoji="1" lang="ja-JP" altLang="en-US"/>
          </a:p>
        </p:txBody>
      </p:sp>
    </p:spTree>
    <p:extLst>
      <p:ext uri="{BB962C8B-B14F-4D97-AF65-F5344CB8AC3E}">
        <p14:creationId xmlns:p14="http://schemas.microsoft.com/office/powerpoint/2010/main" val="250846743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94</a:t>
            </a:fld>
            <a:endParaRPr kumimoji="1" lang="ja-JP" altLang="en-US"/>
          </a:p>
        </p:txBody>
      </p:sp>
    </p:spTree>
    <p:extLst>
      <p:ext uri="{BB962C8B-B14F-4D97-AF65-F5344CB8AC3E}">
        <p14:creationId xmlns:p14="http://schemas.microsoft.com/office/powerpoint/2010/main" val="304885178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95</a:t>
            </a:fld>
            <a:endParaRPr kumimoji="1" lang="ja-JP" altLang="en-US"/>
          </a:p>
        </p:txBody>
      </p:sp>
    </p:spTree>
    <p:extLst>
      <p:ext uri="{BB962C8B-B14F-4D97-AF65-F5344CB8AC3E}">
        <p14:creationId xmlns:p14="http://schemas.microsoft.com/office/powerpoint/2010/main" val="331398727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96</a:t>
            </a:fld>
            <a:endParaRPr kumimoji="1" lang="ja-JP" altLang="en-US"/>
          </a:p>
        </p:txBody>
      </p:sp>
    </p:spTree>
    <p:extLst>
      <p:ext uri="{BB962C8B-B14F-4D97-AF65-F5344CB8AC3E}">
        <p14:creationId xmlns:p14="http://schemas.microsoft.com/office/powerpoint/2010/main" val="104601286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97</a:t>
            </a:fld>
            <a:endParaRPr kumimoji="1" lang="ja-JP" altLang="en-US"/>
          </a:p>
        </p:txBody>
      </p:sp>
    </p:spTree>
    <p:extLst>
      <p:ext uri="{BB962C8B-B14F-4D97-AF65-F5344CB8AC3E}">
        <p14:creationId xmlns:p14="http://schemas.microsoft.com/office/powerpoint/2010/main" val="313580227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98</a:t>
            </a:fld>
            <a:endParaRPr kumimoji="1" lang="ja-JP" altLang="en-US"/>
          </a:p>
        </p:txBody>
      </p:sp>
    </p:spTree>
    <p:extLst>
      <p:ext uri="{BB962C8B-B14F-4D97-AF65-F5344CB8AC3E}">
        <p14:creationId xmlns:p14="http://schemas.microsoft.com/office/powerpoint/2010/main" val="320061384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8E40090-CFA8-480F-BD63-F762413293CB}" type="slidenum">
              <a:rPr kumimoji="1" lang="ja-JP" altLang="en-US" smtClean="0"/>
              <a:t>99</a:t>
            </a:fld>
            <a:endParaRPr kumimoji="1" lang="ja-JP" altLang="en-US"/>
          </a:p>
        </p:txBody>
      </p:sp>
    </p:spTree>
    <p:extLst>
      <p:ext uri="{BB962C8B-B14F-4D97-AF65-F5344CB8AC3E}">
        <p14:creationId xmlns:p14="http://schemas.microsoft.com/office/powerpoint/2010/main" val="35512451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descr="セーム皮"/>
          <p:cNvSpPr>
            <a:spLocks noChangeArrowheads="1"/>
          </p:cNvSpPr>
          <p:nvPr/>
        </p:nvSpPr>
        <p:spPr bwMode="auto">
          <a:xfrm>
            <a:off x="0" y="6096000"/>
            <a:ext cx="9144000" cy="7620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5" name="Rectangle 8" descr="セーム皮"/>
          <p:cNvSpPr>
            <a:spLocks noChangeArrowheads="1"/>
          </p:cNvSpPr>
          <p:nvPr/>
        </p:nvSpPr>
        <p:spPr bwMode="auto">
          <a:xfrm>
            <a:off x="0" y="0"/>
            <a:ext cx="9144000" cy="3810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6" name="Oval 9" descr="再生紙"/>
          <p:cNvSpPr>
            <a:spLocks noChangeArrowheads="1"/>
          </p:cNvSpPr>
          <p:nvPr/>
        </p:nvSpPr>
        <p:spPr bwMode="auto">
          <a:xfrm>
            <a:off x="228600" y="2400300"/>
            <a:ext cx="990600" cy="990600"/>
          </a:xfrm>
          <a:prstGeom prst="ellipse">
            <a:avLst/>
          </a:prstGeom>
          <a:blipFill dpi="0" rotWithShape="0">
            <a:blip r:embed="rId3"/>
            <a:srcRect/>
            <a:tile tx="0" ty="0" sx="100000" sy="100000" flip="none" algn="tl"/>
          </a:blipFill>
          <a:ln w="9525">
            <a:noFill/>
            <a:round/>
            <a:headEnd/>
            <a:tailEnd/>
          </a:ln>
          <a:effectLst/>
        </p:spPr>
        <p:txBody>
          <a:bodyPr wrap="none" anchor="ctr" anchorCtr="1"/>
          <a:lstStyle/>
          <a:p>
            <a:pPr algn="ctr">
              <a:defRPr/>
            </a:pPr>
            <a:fld id="{690E9C03-248E-42B6-B553-D8702C353E69}" type="slidenum">
              <a:rPr lang="en-US" altLang="ja-JP" sz="4000">
                <a:ea typeface="ＭＳ Ｐゴシック" pitchFamily="50" charset="-128"/>
              </a:rPr>
              <a:pPr algn="ctr">
                <a:defRPr/>
              </a:pPr>
              <a:t>‹#›</a:t>
            </a:fld>
            <a:endParaRPr lang="en-US" altLang="ja-JP" sz="4000">
              <a:ea typeface="ＭＳ Ｐゴシック" pitchFamily="50" charset="-128"/>
            </a:endParaRPr>
          </a:p>
        </p:txBody>
      </p:sp>
      <p:sp>
        <p:nvSpPr>
          <p:cNvPr id="17411" name="Rectangle 3"/>
          <p:cNvSpPr>
            <a:spLocks noGrp="1" noChangeArrowheads="1"/>
          </p:cNvSpPr>
          <p:nvPr>
            <p:ph type="ctrTitle"/>
          </p:nvPr>
        </p:nvSpPr>
        <p:spPr>
          <a:xfrm>
            <a:off x="1295400" y="2324100"/>
            <a:ext cx="7239000" cy="1143000"/>
          </a:xfrm>
        </p:spPr>
        <p:txBody>
          <a:bodyPr/>
          <a:lstStyle>
            <a:lvl1pPr>
              <a:defRPr/>
            </a:lvl1pPr>
          </a:lstStyle>
          <a:p>
            <a:r>
              <a:rPr lang="ja-JP" altLang="en-US" smtClean="0"/>
              <a:t>マスター タイトルの書式設定</a:t>
            </a:r>
            <a:endParaRPr lang="ja-JP" altLang="en-US"/>
          </a:p>
        </p:txBody>
      </p:sp>
      <p:sp>
        <p:nvSpPr>
          <p:cNvPr id="1741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smtClean="0"/>
              <a:t>マスター サブタイトルの書式設定</a:t>
            </a:r>
            <a:endParaRPr lang="ja-JP" altLang="en-US"/>
          </a:p>
        </p:txBody>
      </p:sp>
      <p:sp>
        <p:nvSpPr>
          <p:cNvPr id="7" name="Rectangle 5"/>
          <p:cNvSpPr>
            <a:spLocks noGrp="1" noChangeArrowheads="1"/>
          </p:cNvSpPr>
          <p:nvPr>
            <p:ph type="dt" sz="half" idx="10"/>
          </p:nvPr>
        </p:nvSpPr>
        <p:spPr>
          <a:xfrm>
            <a:off x="685800" y="6248400"/>
            <a:ext cx="1905000" cy="457200"/>
          </a:xfrm>
        </p:spPr>
        <p:txBody>
          <a:bodyPr/>
          <a:lstStyle>
            <a:lvl1pPr>
              <a:defRPr/>
            </a:lvl1pPr>
          </a:lstStyle>
          <a:p>
            <a:fld id="{6CAE486E-6337-44CF-8214-A0E6A715BC24}" type="datetimeFigureOut">
              <a:rPr kumimoji="1" lang="ja-JP" altLang="en-US" smtClean="0"/>
              <a:t>2012/3/5</a:t>
            </a:fld>
            <a:endParaRPr kumimoji="1" lang="ja-JP" altLang="en-US"/>
          </a:p>
        </p:txBody>
      </p:sp>
      <p:sp>
        <p:nvSpPr>
          <p:cNvPr id="8" name="Rectangle 6"/>
          <p:cNvSpPr>
            <a:spLocks noGrp="1" noChangeArrowheads="1"/>
          </p:cNvSpPr>
          <p:nvPr>
            <p:ph type="ftr" sz="quarter" idx="11"/>
          </p:nvPr>
        </p:nvSpPr>
        <p:spPr>
          <a:xfrm>
            <a:off x="3124200" y="6248400"/>
            <a:ext cx="2895600" cy="457200"/>
          </a:xfrm>
        </p:spPr>
        <p:txBody>
          <a:bodyPr/>
          <a:lstStyle>
            <a:lvl1pPr>
              <a:defRPr/>
            </a:lvl1pPr>
          </a:lstStyle>
          <a:p>
            <a:endParaRPr kumimoji="1" lang="ja-JP" altLang="en-US"/>
          </a:p>
        </p:txBody>
      </p:sp>
      <p:sp>
        <p:nvSpPr>
          <p:cNvPr id="9" name="Rectangle 7"/>
          <p:cNvSpPr>
            <a:spLocks noGrp="1" noChangeArrowheads="1"/>
          </p:cNvSpPr>
          <p:nvPr>
            <p:ph type="sldNum" sz="quarter" idx="12"/>
          </p:nvPr>
        </p:nvSpPr>
        <p:spPr>
          <a:xfrm>
            <a:off x="6553200" y="6248400"/>
            <a:ext cx="1905000" cy="457200"/>
          </a:xfrm>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61025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79572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76200"/>
            <a:ext cx="1943100" cy="60198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685800" y="76200"/>
            <a:ext cx="5676900" cy="6019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292587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276258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109976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119598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8" name="Rectangle 7"/>
          <p:cNvSpPr>
            <a:spLocks noGrp="1" noChangeArrowheads="1"/>
          </p:cNvSpPr>
          <p:nvPr>
            <p:ph type="ftr" sz="quarter" idx="11"/>
          </p:nvPr>
        </p:nvSpPr>
        <p:spPr>
          <a:ln/>
        </p:spPr>
        <p:txBody>
          <a:bodyPr/>
          <a:lstStyle>
            <a:lvl1pPr>
              <a:defRPr/>
            </a:lvl1pPr>
          </a:lstStyle>
          <a:p>
            <a:endParaRPr kumimoji="1" lang="ja-JP" altLang="en-US"/>
          </a:p>
        </p:txBody>
      </p:sp>
      <p:sp>
        <p:nvSpPr>
          <p:cNvPr id="9"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92144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4" name="Rectangle 7"/>
          <p:cNvSpPr>
            <a:spLocks noGrp="1" noChangeArrowheads="1"/>
          </p:cNvSpPr>
          <p:nvPr>
            <p:ph type="ftr" sz="quarter" idx="11"/>
          </p:nvPr>
        </p:nvSpPr>
        <p:spPr>
          <a:ln/>
        </p:spPr>
        <p:txBody>
          <a:bodyPr/>
          <a:lstStyle>
            <a:lvl1pPr>
              <a:defRPr/>
            </a:lvl1pPr>
          </a:lstStyle>
          <a:p>
            <a:endParaRPr kumimoji="1" lang="ja-JP" altLang="en-US"/>
          </a:p>
        </p:txBody>
      </p:sp>
      <p:sp>
        <p:nvSpPr>
          <p:cNvPr id="5"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80324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3" name="Rectangle 7"/>
          <p:cNvSpPr>
            <a:spLocks noGrp="1" noChangeArrowheads="1"/>
          </p:cNvSpPr>
          <p:nvPr>
            <p:ph type="ftr" sz="quarter" idx="11"/>
          </p:nvPr>
        </p:nvSpPr>
        <p:spPr>
          <a:ln/>
        </p:spPr>
        <p:txBody>
          <a:bodyPr/>
          <a:lstStyle>
            <a:lvl1pPr>
              <a:defRPr/>
            </a:lvl1pPr>
          </a:lstStyle>
          <a:p>
            <a:endParaRPr kumimoji="1" lang="ja-JP" altLang="en-US"/>
          </a:p>
        </p:txBody>
      </p:sp>
      <p:sp>
        <p:nvSpPr>
          <p:cNvPr id="4"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85290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802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6CAE486E-6337-44CF-8214-A0E6A715BC24}" type="datetimeFigureOut">
              <a:rPr kumimoji="1" lang="ja-JP" altLang="en-US" smtClean="0"/>
              <a:t>2012/3/5</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95FCCF56-2A9D-4893-9F55-B68817A88B86}" type="slidenum">
              <a:rPr kumimoji="1" lang="ja-JP" altLang="en-US" smtClean="0"/>
              <a:t>‹#›</a:t>
            </a:fld>
            <a:endParaRPr kumimoji="1" lang="ja-JP" altLang="en-US"/>
          </a:p>
        </p:txBody>
      </p:sp>
    </p:spTree>
    <p:extLst>
      <p:ext uri="{BB962C8B-B14F-4D97-AF65-F5344CB8AC3E}">
        <p14:creationId xmlns:p14="http://schemas.microsoft.com/office/powerpoint/2010/main" val="375589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useBgFill="1">
        <p:nvSpPr>
          <p:cNvPr id="16386" name="Rectangle 2"/>
          <p:cNvSpPr>
            <a:spLocks noChangeArrowheads="1"/>
          </p:cNvSpPr>
          <p:nvPr/>
        </p:nvSpPr>
        <p:spPr bwMode="auto">
          <a:xfrm>
            <a:off x="0" y="0"/>
            <a:ext cx="9144000" cy="914400"/>
          </a:xfrm>
          <a:prstGeom prst="rect">
            <a:avLst/>
          </a:prstGeom>
          <a:ln w="9525">
            <a:noFill/>
            <a:miter lim="800000"/>
            <a:headEnd/>
            <a:tailEnd/>
          </a:ln>
          <a:effectLst/>
        </p:spPr>
        <p:txBody>
          <a:bodyPr wrap="none" anchor="ctr"/>
          <a:lstStyle/>
          <a:p>
            <a:pPr>
              <a:defRPr/>
            </a:pPr>
            <a:endParaRPr lang="ja-JP" altLang="en-US">
              <a:ea typeface="ＭＳ Ｐゴシック" pitchFamily="50" charset="-128"/>
            </a:endParaRPr>
          </a:p>
        </p:txBody>
      </p:sp>
      <p:sp useBgFill="1">
        <p:nvSpPr>
          <p:cNvPr id="16387" name="Rectangle 3"/>
          <p:cNvSpPr>
            <a:spLocks noChangeArrowheads="1"/>
          </p:cNvSpPr>
          <p:nvPr/>
        </p:nvSpPr>
        <p:spPr bwMode="auto">
          <a:xfrm>
            <a:off x="0" y="6248400"/>
            <a:ext cx="9144000" cy="609600"/>
          </a:xfrm>
          <a:prstGeom prst="rect">
            <a:avLst/>
          </a:prstGeom>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1028" name="Rectangle 4"/>
          <p:cNvSpPr>
            <a:spLocks noGrp="1" noChangeArrowheads="1"/>
          </p:cNvSpPr>
          <p:nvPr>
            <p:ph type="title"/>
          </p:nvPr>
        </p:nvSpPr>
        <p:spPr bwMode="auto">
          <a:xfrm>
            <a:off x="685800" y="762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9" name="Rectangle 5"/>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6390" name="Rectangle 6"/>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fld id="{6CAE486E-6337-44CF-8214-A0E6A715BC24}" type="datetimeFigureOut">
              <a:rPr kumimoji="1" lang="ja-JP" altLang="en-US" smtClean="0"/>
              <a:t>2012/3/5</a:t>
            </a:fld>
            <a:endParaRPr kumimoji="1" lang="ja-JP" altLang="en-US"/>
          </a:p>
        </p:txBody>
      </p:sp>
      <p:sp>
        <p:nvSpPr>
          <p:cNvPr id="16391" name="Rectangle 7"/>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endParaRPr kumimoji="1" lang="ja-JP" altLang="en-US"/>
          </a:p>
        </p:txBody>
      </p:sp>
      <p:sp>
        <p:nvSpPr>
          <p:cNvPr id="16392" name="Rectangle 8"/>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fld id="{95FCCF56-2A9D-4893-9F55-B68817A88B86}" type="slidenum">
              <a:rPr kumimoji="1" lang="ja-JP" altLang="en-US" smtClean="0"/>
              <a:t>‹#›</a:t>
            </a:fld>
            <a:endParaRPr kumimoji="1" lang="ja-JP" altLang="en-US"/>
          </a:p>
        </p:txBody>
      </p:sp>
      <p:sp>
        <p:nvSpPr>
          <p:cNvPr id="16393" name="Oval 9" descr="再生紙"/>
          <p:cNvSpPr>
            <a:spLocks noChangeArrowheads="1"/>
          </p:cNvSpPr>
          <p:nvPr/>
        </p:nvSpPr>
        <p:spPr bwMode="auto">
          <a:xfrm>
            <a:off x="152400" y="114300"/>
            <a:ext cx="685800" cy="685800"/>
          </a:xfrm>
          <a:prstGeom prst="ellipse">
            <a:avLst/>
          </a:prstGeom>
          <a:blipFill dpi="0" rotWithShape="0">
            <a:blip r:embed="rId14"/>
            <a:srcRect/>
            <a:tile tx="0" ty="0" sx="100000" sy="100000" flip="none" algn="tl"/>
          </a:blipFill>
          <a:ln w="9525">
            <a:noFill/>
            <a:round/>
            <a:headEnd/>
            <a:tailEnd/>
          </a:ln>
          <a:effectLst/>
        </p:spPr>
        <p:txBody>
          <a:bodyPr wrap="none" anchor="ctr"/>
          <a:lstStyle/>
          <a:p>
            <a:pPr algn="ctr">
              <a:defRPr/>
            </a:pPr>
            <a:fld id="{A284AB65-552C-4AED-81F5-A865788F3B25}" type="slidenum">
              <a:rPr lang="en-US" altLang="ja-JP" sz="4000">
                <a:ea typeface="ＭＳ Ｐゴシック" pitchFamily="50" charset="-128"/>
              </a:rPr>
              <a:pPr algn="ctr">
                <a:defRPr/>
              </a:pPr>
              <a:t>‹#›</a:t>
            </a:fld>
            <a:endParaRPr lang="en-US" altLang="ja-JP" sz="400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1" fontAlgn="base" hangingPunct="1">
        <a:spcBef>
          <a:spcPct val="20000"/>
        </a:spcBef>
        <a:spcAft>
          <a:spcPct val="0"/>
        </a:spcAft>
        <a:buClr>
          <a:schemeClr val="accent2"/>
        </a:buClr>
        <a:buSzPct val="95000"/>
        <a:buFont typeface="Wingdings" pitchFamily="2" charset="2"/>
        <a:buChar char="u"/>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SzPct val="85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hlink"/>
        </a:buClr>
        <a:buFont typeface="Wingdings" pitchFamily="2" charset="2"/>
        <a:buChar char="Ø"/>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5.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mtClean="0"/>
              <a:t>報酬</a:t>
            </a:r>
            <a:r>
              <a:rPr kumimoji="1" lang="ja-JP" altLang="en-US" smtClean="0"/>
              <a:t>改定通知検討会</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平成２４年３月１４日</a:t>
            </a:r>
            <a:endParaRPr kumimoji="1" lang="en-US" altLang="ja-JP" dirty="0" smtClean="0"/>
          </a:p>
          <a:p>
            <a:endParaRPr lang="en-US" altLang="ja-JP" dirty="0"/>
          </a:p>
          <a:p>
            <a:r>
              <a:rPr kumimoji="1" lang="ja-JP" altLang="en-US" dirty="0" smtClean="0"/>
              <a:t>株式会社エオス</a:t>
            </a:r>
            <a:endParaRPr kumimoji="1" lang="ja-JP" altLang="en-US" dirty="0"/>
          </a:p>
        </p:txBody>
      </p:sp>
    </p:spTree>
    <p:extLst>
      <p:ext uri="{BB962C8B-B14F-4D97-AF65-F5344CB8AC3E}">
        <p14:creationId xmlns:p14="http://schemas.microsoft.com/office/powerpoint/2010/main" val="3476232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老健短期</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0105865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個別機能訓練まとめ</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0261115"/>
              </p:ext>
            </p:extLst>
          </p:nvPr>
        </p:nvGraphicFramePr>
        <p:xfrm>
          <a:off x="-8012" y="823236"/>
          <a:ext cx="9116018" cy="6018369"/>
        </p:xfrm>
        <a:graphic>
          <a:graphicData uri="http://schemas.openxmlformats.org/drawingml/2006/table">
            <a:tbl>
              <a:tblPr firstRow="1" bandRow="1">
                <a:tableStyleId>{C4B1156A-380E-4F78-BDF5-A606A8083BF9}</a:tableStyleId>
              </a:tblPr>
              <a:tblGrid>
                <a:gridCol w="1411660"/>
                <a:gridCol w="2930986"/>
                <a:gridCol w="4773372"/>
              </a:tblGrid>
              <a:tr h="329651">
                <a:tc>
                  <a:txBody>
                    <a:bodyPr/>
                    <a:lstStyle/>
                    <a:p>
                      <a:r>
                        <a:rPr kumimoji="1" lang="ja-JP" altLang="en-US" sz="1400" dirty="0" smtClean="0"/>
                        <a:t>項目</a:t>
                      </a:r>
                      <a:endParaRPr kumimoji="1" lang="ja-JP" altLang="en-US" sz="1400" dirty="0"/>
                    </a:p>
                  </a:txBody>
                  <a:tcPr/>
                </a:tc>
                <a:tc>
                  <a:txBody>
                    <a:bodyPr/>
                    <a:lstStyle/>
                    <a:p>
                      <a:r>
                        <a:rPr kumimoji="1" lang="ja-JP" altLang="en-US" sz="1400" dirty="0" smtClean="0"/>
                        <a:t>個別機能</a:t>
                      </a:r>
                      <a:r>
                        <a:rPr kumimoji="1" lang="en-US" altLang="ja-JP" sz="1400" dirty="0" smtClean="0"/>
                        <a:t>Ⅰ</a:t>
                      </a:r>
                      <a:endParaRPr kumimoji="1" lang="ja-JP" altLang="en-US" sz="1400" dirty="0"/>
                    </a:p>
                  </a:txBody>
                  <a:tcPr/>
                </a:tc>
                <a:tc>
                  <a:txBody>
                    <a:bodyPr/>
                    <a:lstStyle/>
                    <a:p>
                      <a:r>
                        <a:rPr kumimoji="1" lang="ja-JP" altLang="en-US" sz="1400" dirty="0" smtClean="0"/>
                        <a:t>個別機能</a:t>
                      </a:r>
                      <a:r>
                        <a:rPr kumimoji="1" lang="en-US" altLang="ja-JP" sz="1400" dirty="0" smtClean="0"/>
                        <a:t>Ⅱ</a:t>
                      </a:r>
                      <a:endParaRPr kumimoji="1" lang="ja-JP" altLang="en-US" sz="1400" dirty="0"/>
                    </a:p>
                  </a:txBody>
                  <a:tcPr/>
                </a:tc>
              </a:tr>
              <a:tr h="694581">
                <a:tc>
                  <a:txBody>
                    <a:bodyPr/>
                    <a:lstStyle/>
                    <a:p>
                      <a:r>
                        <a:rPr kumimoji="1" lang="ja-JP" altLang="en-US" sz="1800" dirty="0" smtClean="0"/>
                        <a:t>配置</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時間帯を通じて専従常勤の理学療法士等を配置</a:t>
                      </a:r>
                      <a:endParaRPr kumimoji="1" lang="ja-JP" altLang="en-US" sz="1800" dirty="0"/>
                    </a:p>
                  </a:txBody>
                  <a:tcPr/>
                </a:tc>
                <a:tc>
                  <a:txBody>
                    <a:bodyPr/>
                    <a:lstStyle/>
                    <a:p>
                      <a:r>
                        <a:rPr kumimoji="1" lang="ja-JP" altLang="en-US" sz="1800" dirty="0" smtClean="0"/>
                        <a:t>専従の理学療法士等を配置（非常勤でも可）</a:t>
                      </a:r>
                      <a:endParaRPr kumimoji="1" lang="ja-JP" altLang="en-US" sz="1800" dirty="0"/>
                    </a:p>
                  </a:txBody>
                  <a:tcPr/>
                </a:tc>
              </a:tr>
              <a:tr h="604809">
                <a:tc>
                  <a:txBody>
                    <a:bodyPr/>
                    <a:lstStyle/>
                    <a:p>
                      <a:r>
                        <a:rPr kumimoji="1" lang="ja-JP" altLang="en-US" sz="1800" dirty="0" smtClean="0"/>
                        <a:t>訓練</a:t>
                      </a:r>
                      <a:endParaRPr kumimoji="1" lang="ja-JP" altLang="en-US" sz="1800" dirty="0"/>
                    </a:p>
                  </a:txBody>
                  <a:tcPr/>
                </a:tc>
                <a:tc>
                  <a:txBody>
                    <a:bodyPr/>
                    <a:lstStyle/>
                    <a:p>
                      <a:r>
                        <a:rPr kumimoji="1" lang="ja-JP" altLang="en-US" sz="1800" dirty="0" smtClean="0"/>
                        <a:t>理学療法士は指導で可</a:t>
                      </a:r>
                      <a:endParaRPr kumimoji="1" lang="ja-JP" altLang="en-US" sz="1800" dirty="0"/>
                    </a:p>
                  </a:txBody>
                  <a:tcPr/>
                </a:tc>
                <a:tc>
                  <a:txBody>
                    <a:bodyPr/>
                    <a:lstStyle/>
                    <a:p>
                      <a:r>
                        <a:rPr kumimoji="1" lang="ja-JP" altLang="en-US" sz="1800" dirty="0" smtClean="0"/>
                        <a:t>理学療法士が直接行う</a:t>
                      </a:r>
                      <a:endParaRPr kumimoji="1" lang="ja-JP" altLang="en-US" sz="1800" dirty="0"/>
                    </a:p>
                  </a:txBody>
                  <a:tcPr/>
                </a:tc>
              </a:tr>
              <a:tr h="623685">
                <a:tc>
                  <a:txBody>
                    <a:bodyPr/>
                    <a:lstStyle/>
                    <a:p>
                      <a:r>
                        <a:rPr kumimoji="1" lang="ja-JP" altLang="en-US" sz="1800" dirty="0" smtClean="0"/>
                        <a:t>プログラム</a:t>
                      </a:r>
                      <a:endParaRPr kumimoji="1" lang="ja-JP" altLang="en-US" sz="1800" dirty="0"/>
                    </a:p>
                  </a:txBody>
                  <a:tcPr/>
                </a:tc>
                <a:tc>
                  <a:txBody>
                    <a:bodyPr/>
                    <a:lstStyle/>
                    <a:p>
                      <a:r>
                        <a:rPr kumimoji="1" lang="ja-JP" altLang="en-US" sz="1800" dirty="0" smtClean="0"/>
                        <a:t>複数用意。グループで行う</a:t>
                      </a:r>
                      <a:endParaRPr kumimoji="1" lang="ja-JP" altLang="en-US" sz="1800" dirty="0"/>
                    </a:p>
                  </a:txBody>
                  <a:tcPr/>
                </a:tc>
                <a:tc>
                  <a:txBody>
                    <a:bodyPr/>
                    <a:lstStyle/>
                    <a:p>
                      <a:r>
                        <a:rPr kumimoji="1" lang="ja-JP" altLang="en-US" sz="1800" dirty="0" smtClean="0"/>
                        <a:t>訓練内容ごとに五人程度以下の小集団</a:t>
                      </a:r>
                      <a:endParaRPr kumimoji="1" lang="ja-JP" altLang="en-US" sz="1800" dirty="0"/>
                    </a:p>
                  </a:txBody>
                  <a:tcPr/>
                </a:tc>
              </a:tr>
              <a:tr h="680916">
                <a:tc>
                  <a:txBody>
                    <a:bodyPr/>
                    <a:lstStyle/>
                    <a:p>
                      <a:r>
                        <a:rPr kumimoji="1" lang="ja-JP" altLang="en-US" sz="1800" dirty="0" smtClean="0"/>
                        <a:t>頻度</a:t>
                      </a:r>
                      <a:endParaRPr kumimoji="1" lang="ja-JP" altLang="en-US" sz="1800" dirty="0"/>
                    </a:p>
                  </a:txBody>
                  <a:tcPr/>
                </a:tc>
                <a:tc>
                  <a:txBody>
                    <a:bodyPr/>
                    <a:lstStyle/>
                    <a:p>
                      <a:r>
                        <a:rPr kumimoji="1" lang="ja-JP" altLang="en-US" sz="1800" dirty="0" smtClean="0"/>
                        <a:t>特に定めなし</a:t>
                      </a:r>
                      <a:endParaRPr kumimoji="1" lang="ja-JP" altLang="en-US" sz="1800" dirty="0"/>
                    </a:p>
                  </a:txBody>
                  <a:tcPr/>
                </a:tc>
                <a:tc>
                  <a:txBody>
                    <a:bodyPr/>
                    <a:lstStyle/>
                    <a:p>
                      <a:r>
                        <a:rPr kumimoji="1" lang="ja-JP" altLang="en-US" sz="1800" dirty="0" smtClean="0"/>
                        <a:t>計画的・継続的に行う必要があることから、概ね週一回以上実施する</a:t>
                      </a:r>
                      <a:endParaRPr kumimoji="1" lang="ja-JP" altLang="en-US" sz="1800" dirty="0"/>
                    </a:p>
                  </a:txBody>
                  <a:tcPr/>
                </a:tc>
              </a:tr>
              <a:tr h="1227446">
                <a:tc>
                  <a:txBody>
                    <a:bodyPr/>
                    <a:lstStyle/>
                    <a:p>
                      <a:r>
                        <a:rPr kumimoji="1" lang="ja-JP" altLang="en-US" sz="1800" dirty="0" smtClean="0"/>
                        <a:t>計画</a:t>
                      </a:r>
                      <a:endParaRPr kumimoji="1" lang="ja-JP" altLang="en-US" sz="1800" dirty="0"/>
                    </a:p>
                  </a:txBody>
                  <a:tcPr/>
                </a:tc>
                <a:tc>
                  <a:txBody>
                    <a:bodyPr/>
                    <a:lstStyle/>
                    <a:p>
                      <a:r>
                        <a:rPr kumimoji="1" lang="ja-JP" altLang="en-US" sz="1800" dirty="0" smtClean="0"/>
                        <a:t>従来通りで可</a:t>
                      </a:r>
                      <a:endParaRPr kumimoji="1" lang="ja-JP" altLang="en-US" sz="1800" dirty="0"/>
                    </a:p>
                  </a:txBody>
                  <a:tcPr/>
                </a:tc>
                <a:tc>
                  <a:txBody>
                    <a:bodyPr/>
                    <a:lstStyle/>
                    <a:p>
                      <a:r>
                        <a:rPr kumimoji="1" lang="ja-JP" altLang="en-US" sz="1800" dirty="0" smtClean="0"/>
                        <a:t>適切なアセスメントを経て利用者のＡＤＬ及びＩＡＤＬの状況を把握し、日常生活における生活機能の維持・向上に関する目標（一人で入浴が出来るようになりたい等）を設定</a:t>
                      </a:r>
                      <a:endParaRPr kumimoji="1" lang="ja-JP" altLang="en-US" sz="1800" dirty="0"/>
                    </a:p>
                  </a:txBody>
                  <a:tcPr/>
                </a:tc>
              </a:tr>
              <a:tr h="942881">
                <a:tc>
                  <a:txBody>
                    <a:bodyPr/>
                    <a:lstStyle/>
                    <a:p>
                      <a:r>
                        <a:rPr kumimoji="1" lang="ja-JP" altLang="en-US" sz="1800" dirty="0" smtClean="0"/>
                        <a:t>評価</a:t>
                      </a:r>
                      <a:endParaRPr kumimoji="1" lang="ja-JP" altLang="en-US" sz="1800" dirty="0"/>
                    </a:p>
                  </a:txBody>
                  <a:tcPr/>
                </a:tc>
                <a:tc gridSpan="2">
                  <a:txBody>
                    <a:bodyPr/>
                    <a:lstStyle/>
                    <a:p>
                      <a:r>
                        <a:rPr kumimoji="1" lang="ja-JP" altLang="en-US" sz="1800" dirty="0" smtClean="0"/>
                        <a:t>開始時及びその後三月ごとに一回以上利用者又はその家族に対して個別機能訓練計画の内容（評価を含む）を説明し、記録。介護支援専門員等に適宜報告・相談。目標の見直しや訓練内容の変更など適切な対応</a:t>
                      </a:r>
                      <a:endParaRPr kumimoji="1" lang="ja-JP" altLang="en-US" sz="1800" dirty="0"/>
                    </a:p>
                  </a:txBody>
                  <a:tcPr/>
                </a:tc>
                <a:tc hMerge="1">
                  <a:txBody>
                    <a:bodyPr/>
                    <a:lstStyle/>
                    <a:p>
                      <a:endParaRPr kumimoji="1" lang="ja-JP" altLang="en-US" dirty="0"/>
                    </a:p>
                  </a:txBody>
                  <a:tcPr/>
                </a:tc>
              </a:tr>
              <a:tr h="667874">
                <a:tc>
                  <a:txBody>
                    <a:bodyPr/>
                    <a:lstStyle/>
                    <a:p>
                      <a:r>
                        <a:rPr kumimoji="1" lang="ja-JP" altLang="en-US" sz="1800" dirty="0" smtClean="0"/>
                        <a:t>記録</a:t>
                      </a:r>
                      <a:endParaRPr kumimoji="1" lang="ja-JP" altLang="en-US" sz="1800" dirty="0"/>
                    </a:p>
                  </a:txBody>
                  <a:tcPr/>
                </a:tc>
                <a:tc gridSpan="2">
                  <a:txBody>
                    <a:bodyPr/>
                    <a:lstStyle/>
                    <a:p>
                      <a:r>
                        <a:rPr kumimoji="1" lang="ja-JP" altLang="en-US" sz="1800" dirty="0" smtClean="0"/>
                        <a:t>個別機能訓練に関する記録（実施時間、訓練内容、担当者等）は、利用者ごとに保管され、常に当該事業所の個別機能訓練の従事者により閲覧が可能であるようにする</a:t>
                      </a:r>
                      <a:endParaRPr kumimoji="1" lang="ja-JP" altLang="en-US" sz="1800" dirty="0"/>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342689420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また、１２時間までの延長加算を認め、長時間のサービス提供をより評価する。</a:t>
            </a:r>
          </a:p>
          <a:p>
            <a:r>
              <a:rPr lang="en-US" altLang="ja-JP" b="1" u="sng" dirty="0">
                <a:solidFill>
                  <a:srgbClr val="FF0000"/>
                </a:solidFill>
              </a:rPr>
              <a:t>11</a:t>
            </a:r>
            <a:r>
              <a:rPr lang="ja-JP" altLang="en-US" b="1" u="sng" dirty="0">
                <a:solidFill>
                  <a:srgbClr val="FF0000"/>
                </a:solidFill>
              </a:rPr>
              <a:t>時間以上</a:t>
            </a:r>
            <a:r>
              <a:rPr lang="en-US" altLang="ja-JP" b="1" u="sng" dirty="0">
                <a:solidFill>
                  <a:srgbClr val="FF0000"/>
                </a:solidFill>
              </a:rPr>
              <a:t>12</a:t>
            </a:r>
            <a:r>
              <a:rPr lang="ja-JP" altLang="en-US" b="1" u="sng" dirty="0">
                <a:solidFill>
                  <a:srgbClr val="FF0000"/>
                </a:solidFill>
              </a:rPr>
              <a:t>時間未満 ⇒ </a:t>
            </a:r>
            <a:r>
              <a:rPr lang="en-US" altLang="ja-JP" b="1" u="sng" dirty="0">
                <a:solidFill>
                  <a:srgbClr val="FF0000"/>
                </a:solidFill>
              </a:rPr>
              <a:t>150</a:t>
            </a:r>
            <a:r>
              <a:rPr lang="ja-JP" altLang="en-US" b="1" u="sng" dirty="0">
                <a:solidFill>
                  <a:srgbClr val="FF0000"/>
                </a:solidFill>
              </a:rPr>
              <a:t>単位／日</a:t>
            </a:r>
            <a:endParaRPr kumimoji="1" lang="ja-JP" altLang="en-US" b="1" u="sng" dirty="0">
              <a:solidFill>
                <a:srgbClr val="FF0000"/>
              </a:solidFill>
            </a:endParaRPr>
          </a:p>
        </p:txBody>
      </p:sp>
    </p:spTree>
    <p:extLst>
      <p:ext uri="{BB962C8B-B14F-4D97-AF65-F5344CB8AC3E}">
        <p14:creationId xmlns:p14="http://schemas.microsoft.com/office/powerpoint/2010/main" val="380222940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60648"/>
            <a:ext cx="7772400" cy="762000"/>
          </a:xfrm>
        </p:spPr>
        <p:txBody>
          <a:bodyPr>
            <a:noAutofit/>
          </a:bodyPr>
          <a:lstStyle/>
          <a:p>
            <a:r>
              <a:rPr lang="ja-JP" altLang="en-US" sz="3200" dirty="0"/>
              <a:t>② 利用者の住居と同一建物に所在する事業所に対する評価の</a:t>
            </a:r>
            <a:r>
              <a:rPr lang="ja-JP" altLang="en-US" sz="3200" dirty="0" smtClean="0"/>
              <a:t>適正化</a:t>
            </a:r>
            <a:endParaRPr kumimoji="1" lang="ja-JP" altLang="en-US" sz="3200"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dirty="0" smtClean="0"/>
              <a:t>通所</a:t>
            </a:r>
            <a:r>
              <a:rPr lang="ja-JP" altLang="en-US" dirty="0"/>
              <a:t>介護事業所と同一建物に居住する利用者については、真に送迎が必要な場合を除き、送迎分の評価の適正化を行う。</a:t>
            </a:r>
          </a:p>
          <a:p>
            <a:pPr marL="0" indent="0">
              <a:buNone/>
            </a:pPr>
            <a:r>
              <a:rPr lang="ja-JP" altLang="en-US" b="1" u="sng" dirty="0">
                <a:solidFill>
                  <a:srgbClr val="FF0000"/>
                </a:solidFill>
              </a:rPr>
              <a:t>同一建物に対する減算（新規）⇒所定単位数から</a:t>
            </a:r>
            <a:r>
              <a:rPr lang="en-US" altLang="ja-JP" b="1" u="sng" dirty="0">
                <a:solidFill>
                  <a:srgbClr val="FF0000"/>
                </a:solidFill>
              </a:rPr>
              <a:t>94</a:t>
            </a:r>
            <a:r>
              <a:rPr lang="ja-JP" altLang="en-US" b="1" u="sng" dirty="0">
                <a:solidFill>
                  <a:srgbClr val="FF0000"/>
                </a:solidFill>
              </a:rPr>
              <a:t>単位／日を減じた単位数で算定</a:t>
            </a:r>
          </a:p>
          <a:p>
            <a:pPr marL="0" indent="0">
              <a:buNone/>
            </a:pPr>
            <a:r>
              <a:rPr lang="en-US" altLang="ja-JP" dirty="0"/>
              <a:t>※</a:t>
            </a:r>
            <a:r>
              <a:rPr lang="ja-JP" altLang="en-US" dirty="0"/>
              <a:t>算定要件</a:t>
            </a:r>
          </a:p>
          <a:p>
            <a:pPr marL="0" indent="0">
              <a:buNone/>
            </a:pPr>
            <a:r>
              <a:rPr lang="ja-JP" altLang="en-US" dirty="0"/>
              <a:t>・ 通所介護事業所と同一建物に居住する者又は同一建物から当該事業所に</a:t>
            </a:r>
            <a:r>
              <a:rPr lang="ja-JP" altLang="en-US" dirty="0" smtClean="0"/>
              <a:t>通い、通所</a:t>
            </a:r>
            <a:r>
              <a:rPr lang="ja-JP" altLang="en-US" dirty="0"/>
              <a:t>系サービスを利用する者であること</a:t>
            </a:r>
          </a:p>
          <a:p>
            <a:pPr marL="0" indent="0">
              <a:buNone/>
            </a:pPr>
            <a:r>
              <a:rPr lang="ja-JP" altLang="en-US" dirty="0"/>
              <a:t>・ 傷病等により、一時的に送迎が必要な利用者、その他やむを得ず送迎が必要である</a:t>
            </a:r>
            <a:r>
              <a:rPr lang="ja-JP" altLang="en-US" dirty="0" smtClean="0"/>
              <a:t>と認められる</a:t>
            </a:r>
            <a:r>
              <a:rPr lang="ja-JP" altLang="en-US" dirty="0"/>
              <a:t>利用者に対して送迎を行う場合は、減算を行わないこと</a:t>
            </a:r>
          </a:p>
          <a:p>
            <a:pPr marL="0" indent="0">
              <a:buNone/>
            </a:pPr>
            <a:r>
              <a:rPr lang="ja-JP" altLang="en-US" dirty="0"/>
              <a:t>（注）介護予防通所介護、（介護予防）通所リハビリテーション及び（介護予防）</a:t>
            </a:r>
            <a:r>
              <a:rPr lang="ja-JP" altLang="en-US" dirty="0" smtClean="0"/>
              <a:t>認知症</a:t>
            </a:r>
            <a:r>
              <a:rPr lang="ja-JP" altLang="en-US" dirty="0"/>
              <a:t>対応型通所介護において同様の減算を創設する。</a:t>
            </a:r>
            <a:endParaRPr kumimoji="1" lang="ja-JP" altLang="en-US" dirty="0"/>
          </a:p>
        </p:txBody>
      </p:sp>
    </p:spTree>
    <p:extLst>
      <p:ext uri="{BB962C8B-B14F-4D97-AF65-F5344CB8AC3E}">
        <p14:creationId xmlns:p14="http://schemas.microsoft.com/office/powerpoint/2010/main" val="299320097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同一建物減算</a:t>
            </a:r>
            <a:endParaRPr kumimoji="1" lang="ja-JP" altLang="en-US" dirty="0"/>
          </a:p>
        </p:txBody>
      </p:sp>
      <p:sp>
        <p:nvSpPr>
          <p:cNvPr id="3" name="コンテンツ プレースホルダー 2"/>
          <p:cNvSpPr>
            <a:spLocks noGrp="1"/>
          </p:cNvSpPr>
          <p:nvPr>
            <p:ph idx="1"/>
          </p:nvPr>
        </p:nvSpPr>
        <p:spPr>
          <a:xfrm>
            <a:off x="0" y="980728"/>
            <a:ext cx="9144000" cy="5115272"/>
          </a:xfrm>
        </p:spPr>
        <p:txBody>
          <a:bodyPr/>
          <a:lstStyle/>
          <a:p>
            <a:r>
              <a:rPr lang="ja-JP" altLang="en-US" sz="2400" dirty="0"/>
              <a:t>⑿ 事業所と同一建物に居住する利用者又は同一建物から通う利用</a:t>
            </a:r>
          </a:p>
          <a:p>
            <a:r>
              <a:rPr lang="ja-JP" altLang="en-US" sz="2400" dirty="0"/>
              <a:t>者に通所介護を行う場合について</a:t>
            </a:r>
          </a:p>
          <a:p>
            <a:r>
              <a:rPr lang="ja-JP" altLang="en-US" sz="2400" dirty="0"/>
              <a:t>① 同一建物の定義</a:t>
            </a:r>
          </a:p>
          <a:p>
            <a:r>
              <a:rPr lang="ja-JP" altLang="en-US" sz="2400" dirty="0"/>
              <a:t>注</a:t>
            </a:r>
            <a:r>
              <a:rPr lang="en-US" altLang="ja-JP" sz="2400" dirty="0"/>
              <a:t>12</a:t>
            </a:r>
            <a:r>
              <a:rPr lang="ja-JP" altLang="en-US" sz="2400" dirty="0"/>
              <a:t>における「同一建物」とは、当該指定通所介護事業所</a:t>
            </a:r>
            <a:r>
              <a:rPr lang="ja-JP" altLang="en-US" sz="2400" dirty="0" smtClean="0"/>
              <a:t>と構造上</a:t>
            </a:r>
            <a:r>
              <a:rPr lang="ja-JP" altLang="en-US" sz="2400" dirty="0"/>
              <a:t>又は外形上、一体的な建築物を指すものであり、</a:t>
            </a:r>
            <a:r>
              <a:rPr lang="ja-JP" altLang="en-US" sz="2400" dirty="0" smtClean="0"/>
              <a:t>具体的に</a:t>
            </a:r>
            <a:r>
              <a:rPr lang="ja-JP" altLang="en-US" sz="2400" dirty="0"/>
              <a:t>は、当該建物の一階部分に指定通所介護事業所がある場合や</a:t>
            </a:r>
            <a:r>
              <a:rPr lang="ja-JP" altLang="en-US" sz="2400" dirty="0" smtClean="0"/>
              <a:t>、当該</a:t>
            </a:r>
            <a:r>
              <a:rPr lang="ja-JP" altLang="en-US" sz="2400" dirty="0"/>
              <a:t>建物と渡り廊下等で繋がっている場合が該当し、同一</a:t>
            </a:r>
            <a:r>
              <a:rPr lang="ja-JP" altLang="en-US" sz="2400" dirty="0" smtClean="0"/>
              <a:t>敷地内</a:t>
            </a:r>
            <a:r>
              <a:rPr lang="ja-JP" altLang="en-US" sz="2400" dirty="0"/>
              <a:t>にある別棟の建築物や道路を挟んで隣接する場合は該当</a:t>
            </a:r>
            <a:r>
              <a:rPr lang="ja-JP" altLang="en-US" sz="2400" dirty="0" smtClean="0"/>
              <a:t>しない</a:t>
            </a:r>
            <a:r>
              <a:rPr lang="ja-JP" altLang="en-US" sz="2400" dirty="0"/>
              <a:t>。</a:t>
            </a:r>
          </a:p>
          <a:p>
            <a:r>
              <a:rPr lang="ja-JP" altLang="en-US" sz="2400" dirty="0"/>
              <a:t>また、ここでいう同一建物については、当該建築物の管理</a:t>
            </a:r>
            <a:r>
              <a:rPr lang="ja-JP" altLang="en-US" sz="2400" dirty="0" smtClean="0"/>
              <a:t>、運営</a:t>
            </a:r>
            <a:r>
              <a:rPr lang="ja-JP" altLang="en-US" sz="2400" dirty="0"/>
              <a:t>法人が当該指定通所介護事業所の指定通所介護事業者と</a:t>
            </a:r>
            <a:r>
              <a:rPr lang="ja-JP" altLang="en-US" sz="2400" dirty="0" smtClean="0"/>
              <a:t>異</a:t>
            </a:r>
            <a:r>
              <a:rPr lang="ja-JP" altLang="en-US" sz="2400" dirty="0"/>
              <a:t>なる場合であっても該当するものであること。</a:t>
            </a:r>
            <a:endParaRPr kumimoji="1" lang="ja-JP" altLang="en-US" sz="2400" dirty="0"/>
          </a:p>
        </p:txBody>
      </p:sp>
    </p:spTree>
    <p:extLst>
      <p:ext uri="{BB962C8B-B14F-4D97-AF65-F5344CB8AC3E}">
        <p14:creationId xmlns:p14="http://schemas.microsoft.com/office/powerpoint/2010/main" val="231423987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同一建物減算</a:t>
            </a:r>
            <a:endParaRPr kumimoji="1" lang="ja-JP" altLang="en-US" dirty="0"/>
          </a:p>
        </p:txBody>
      </p:sp>
      <p:sp>
        <p:nvSpPr>
          <p:cNvPr id="3" name="コンテンツ プレースホルダー 2"/>
          <p:cNvSpPr>
            <a:spLocks noGrp="1"/>
          </p:cNvSpPr>
          <p:nvPr>
            <p:ph idx="1"/>
          </p:nvPr>
        </p:nvSpPr>
        <p:spPr>
          <a:xfrm>
            <a:off x="0" y="1052736"/>
            <a:ext cx="9144000" cy="5688632"/>
          </a:xfrm>
        </p:spPr>
        <p:txBody>
          <a:bodyPr/>
          <a:lstStyle/>
          <a:p>
            <a:r>
              <a:rPr lang="ja-JP" altLang="en-US" sz="2800" dirty="0"/>
              <a:t>② 注</a:t>
            </a:r>
            <a:r>
              <a:rPr lang="en-US" altLang="ja-JP" sz="2800" dirty="0"/>
              <a:t>12</a:t>
            </a:r>
            <a:r>
              <a:rPr lang="ja-JP" altLang="en-US" sz="2800" dirty="0"/>
              <a:t>の減算の対象となるのは、</a:t>
            </a:r>
            <a:r>
              <a:rPr lang="ja-JP" altLang="en-US" sz="2800" b="1" u="sng" dirty="0">
                <a:solidFill>
                  <a:srgbClr val="FF0000"/>
                </a:solidFill>
              </a:rPr>
              <a:t>当該事業所と同一建物に</a:t>
            </a:r>
            <a:r>
              <a:rPr lang="ja-JP" altLang="en-US" sz="2800" b="1" u="sng" dirty="0" smtClean="0">
                <a:solidFill>
                  <a:srgbClr val="FF0000"/>
                </a:solidFill>
              </a:rPr>
              <a:t>居住する</a:t>
            </a:r>
            <a:r>
              <a:rPr lang="ja-JP" altLang="en-US" sz="2800" b="1" u="sng" dirty="0">
                <a:solidFill>
                  <a:srgbClr val="FF0000"/>
                </a:solidFill>
              </a:rPr>
              <a:t>者及び同一建物から指定通所介護を利用する者に</a:t>
            </a:r>
            <a:r>
              <a:rPr lang="ja-JP" altLang="en-US" sz="2800" b="1" u="sng" dirty="0" smtClean="0">
                <a:solidFill>
                  <a:srgbClr val="FF0000"/>
                </a:solidFill>
              </a:rPr>
              <a:t>限られること</a:t>
            </a:r>
            <a:r>
              <a:rPr lang="ja-JP" altLang="en-US" sz="2800" b="1" u="sng" dirty="0">
                <a:solidFill>
                  <a:srgbClr val="FF0000"/>
                </a:solidFill>
              </a:rPr>
              <a:t>に留意すること</a:t>
            </a:r>
            <a:r>
              <a:rPr lang="ja-JP" altLang="en-US" sz="2800" dirty="0"/>
              <a:t>。したがって、例えば、自宅（同一建物</a:t>
            </a:r>
            <a:r>
              <a:rPr lang="ja-JP" altLang="en-US" sz="2800" dirty="0" smtClean="0"/>
              <a:t>に居住</a:t>
            </a:r>
            <a:r>
              <a:rPr lang="ja-JP" altLang="en-US" sz="2800" dirty="0"/>
              <a:t>する者を除く。）から通所介護事業所へ通い、同一建物</a:t>
            </a:r>
            <a:r>
              <a:rPr lang="ja-JP" altLang="en-US" sz="2800" dirty="0" smtClean="0"/>
              <a:t>に宿泊</a:t>
            </a:r>
            <a:r>
              <a:rPr lang="ja-JP" altLang="en-US" sz="2800" dirty="0"/>
              <a:t>する場合、この日は減算の対象とならないが、同一建物</a:t>
            </a:r>
            <a:r>
              <a:rPr lang="ja-JP" altLang="en-US" sz="2800" dirty="0" smtClean="0"/>
              <a:t>に宿泊</a:t>
            </a:r>
            <a:r>
              <a:rPr lang="ja-JP" altLang="en-US" sz="2800" dirty="0"/>
              <a:t>した者が通所介護事業所へ通い、自宅（同一建物に居住</a:t>
            </a:r>
            <a:r>
              <a:rPr lang="ja-JP" altLang="en-US" sz="2800" dirty="0" smtClean="0"/>
              <a:t>する</a:t>
            </a:r>
            <a:r>
              <a:rPr lang="ja-JP" altLang="en-US" sz="2800" dirty="0"/>
              <a:t>者を除く）に帰る場合、この日は減算の対象となる。</a:t>
            </a:r>
            <a:endParaRPr kumimoji="1" lang="ja-JP" altLang="en-US" sz="2800" dirty="0"/>
          </a:p>
        </p:txBody>
      </p:sp>
    </p:spTree>
    <p:extLst>
      <p:ext uri="{BB962C8B-B14F-4D97-AF65-F5344CB8AC3E}">
        <p14:creationId xmlns:p14="http://schemas.microsoft.com/office/powerpoint/2010/main" val="82109978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同一建物減算</a:t>
            </a:r>
            <a:endParaRPr kumimoji="1" lang="ja-JP" altLang="en-US" dirty="0"/>
          </a:p>
        </p:txBody>
      </p:sp>
      <p:sp>
        <p:nvSpPr>
          <p:cNvPr id="3" name="コンテンツ プレースホルダー 2"/>
          <p:cNvSpPr>
            <a:spLocks noGrp="1"/>
          </p:cNvSpPr>
          <p:nvPr>
            <p:ph idx="1"/>
          </p:nvPr>
        </p:nvSpPr>
        <p:spPr>
          <a:xfrm>
            <a:off x="0" y="1196752"/>
            <a:ext cx="9144000" cy="5661248"/>
          </a:xfrm>
        </p:spPr>
        <p:txBody>
          <a:bodyPr/>
          <a:lstStyle/>
          <a:p>
            <a:r>
              <a:rPr lang="ja-JP" altLang="en-US" sz="2400" dirty="0"/>
              <a:t>③ なお、傷病により一時的に送迎が必要であると認められる</a:t>
            </a:r>
            <a:r>
              <a:rPr lang="ja-JP" altLang="en-US" sz="2400" dirty="0" smtClean="0"/>
              <a:t>利用者</a:t>
            </a:r>
            <a:r>
              <a:rPr lang="ja-JP" altLang="en-US" sz="2400" dirty="0"/>
              <a:t>その他やむを得ない事情により送迎が必要と認められる</a:t>
            </a:r>
            <a:r>
              <a:rPr lang="ja-JP" altLang="en-US" sz="2400" dirty="0" smtClean="0"/>
              <a:t>利用者</a:t>
            </a:r>
            <a:r>
              <a:rPr lang="ja-JP" altLang="en-US" sz="2400" dirty="0"/>
              <a:t>に対して送迎を行った場合は、例外的に減算対象と</a:t>
            </a:r>
            <a:r>
              <a:rPr lang="ja-JP" altLang="en-US" sz="2400" dirty="0" smtClean="0"/>
              <a:t>ならない</a:t>
            </a:r>
            <a:r>
              <a:rPr lang="ja-JP" altLang="en-US" sz="2400" dirty="0"/>
              <a:t>。具体的には、</a:t>
            </a:r>
            <a:r>
              <a:rPr lang="ja-JP" altLang="en-US" sz="2400" b="1" u="sng" dirty="0">
                <a:solidFill>
                  <a:srgbClr val="FF0000"/>
                </a:solidFill>
              </a:rPr>
              <a:t>傷病により一時的に歩行困難となった者又</a:t>
            </a:r>
            <a:r>
              <a:rPr lang="ja-JP" altLang="en-US" sz="2400" b="1" u="sng" dirty="0" smtClean="0">
                <a:solidFill>
                  <a:srgbClr val="FF0000"/>
                </a:solidFill>
              </a:rPr>
              <a:t>は歩行</a:t>
            </a:r>
            <a:r>
              <a:rPr lang="ja-JP" altLang="en-US" sz="2400" b="1" u="sng" dirty="0">
                <a:solidFill>
                  <a:srgbClr val="FF0000"/>
                </a:solidFill>
              </a:rPr>
              <a:t>困難な要介護者であって、かつ建物の構造上自力での</a:t>
            </a:r>
            <a:r>
              <a:rPr lang="ja-JP" altLang="en-US" sz="2400" b="1" u="sng" dirty="0" smtClean="0">
                <a:solidFill>
                  <a:srgbClr val="FF0000"/>
                </a:solidFill>
              </a:rPr>
              <a:t>通所が</a:t>
            </a:r>
            <a:r>
              <a:rPr lang="ja-JP" altLang="en-US" sz="2400" b="1" u="sng" dirty="0">
                <a:solidFill>
                  <a:srgbClr val="FF0000"/>
                </a:solidFill>
              </a:rPr>
              <a:t>困難である者に対し、二人以上の従業者が、当該利用者の</a:t>
            </a:r>
            <a:r>
              <a:rPr lang="ja-JP" altLang="en-US" sz="2400" b="1" u="sng" dirty="0" smtClean="0">
                <a:solidFill>
                  <a:srgbClr val="FF0000"/>
                </a:solidFill>
              </a:rPr>
              <a:t>居住</a:t>
            </a:r>
            <a:r>
              <a:rPr lang="ja-JP" altLang="en-US" sz="2400" b="1" u="sng" dirty="0">
                <a:solidFill>
                  <a:srgbClr val="FF0000"/>
                </a:solidFill>
              </a:rPr>
              <a:t>する場所と当該指定通所介護事業所の間の往復の移動を</a:t>
            </a:r>
            <a:r>
              <a:rPr lang="ja-JP" altLang="en-US" sz="2400" b="1" u="sng" dirty="0" smtClean="0">
                <a:solidFill>
                  <a:srgbClr val="FF0000"/>
                </a:solidFill>
              </a:rPr>
              <a:t>介助した</a:t>
            </a:r>
            <a:r>
              <a:rPr lang="ja-JP" altLang="en-US" sz="2400" b="1" u="sng" dirty="0">
                <a:solidFill>
                  <a:srgbClr val="FF0000"/>
                </a:solidFill>
              </a:rPr>
              <a:t>場合</a:t>
            </a:r>
            <a:r>
              <a:rPr lang="ja-JP" altLang="en-US" sz="2400" dirty="0"/>
              <a:t>に限られること。ただし、</a:t>
            </a:r>
            <a:r>
              <a:rPr lang="ja-JP" altLang="en-US" sz="2400" u="sng" dirty="0">
                <a:solidFill>
                  <a:srgbClr val="FF0000"/>
                </a:solidFill>
              </a:rPr>
              <a:t>この場合、二人以上の従</a:t>
            </a:r>
            <a:r>
              <a:rPr lang="ja-JP" altLang="en-US" sz="2400" u="sng" dirty="0" smtClean="0">
                <a:solidFill>
                  <a:srgbClr val="FF0000"/>
                </a:solidFill>
              </a:rPr>
              <a:t>業者</a:t>
            </a:r>
            <a:r>
              <a:rPr lang="ja-JP" altLang="en-US" sz="2400" u="sng" dirty="0">
                <a:solidFill>
                  <a:srgbClr val="FF0000"/>
                </a:solidFill>
              </a:rPr>
              <a:t>による移動介助を必要とする理由や移動介助の方法及び</a:t>
            </a:r>
            <a:r>
              <a:rPr lang="ja-JP" altLang="en-US" sz="2400" u="sng" dirty="0" smtClean="0">
                <a:solidFill>
                  <a:srgbClr val="FF0000"/>
                </a:solidFill>
              </a:rPr>
              <a:t>期間に</a:t>
            </a:r>
            <a:r>
              <a:rPr lang="ja-JP" altLang="en-US" sz="2400" u="sng" dirty="0">
                <a:solidFill>
                  <a:srgbClr val="FF0000"/>
                </a:solidFill>
              </a:rPr>
              <a:t>ついて、介護支援専門員とサービス担当者会議等で慎重に</a:t>
            </a:r>
            <a:r>
              <a:rPr lang="ja-JP" altLang="en-US" sz="2400" u="sng" dirty="0" smtClean="0">
                <a:solidFill>
                  <a:srgbClr val="FF0000"/>
                </a:solidFill>
              </a:rPr>
              <a:t>検討</a:t>
            </a:r>
            <a:r>
              <a:rPr lang="ja-JP" altLang="en-US" sz="2400" u="sng" dirty="0">
                <a:solidFill>
                  <a:srgbClr val="FF0000"/>
                </a:solidFill>
              </a:rPr>
              <a:t>し、その内容及び結果について通所介護計画に記載する</a:t>
            </a:r>
            <a:r>
              <a:rPr lang="ja-JP" altLang="en-US" sz="2400" dirty="0"/>
              <a:t>こと</a:t>
            </a:r>
            <a:r>
              <a:rPr lang="ja-JP" altLang="en-US" sz="2400" dirty="0" smtClean="0"/>
              <a:t>。また</a:t>
            </a:r>
            <a:r>
              <a:rPr lang="ja-JP" altLang="en-US" sz="2400" dirty="0"/>
              <a:t>、</a:t>
            </a:r>
            <a:r>
              <a:rPr lang="ja-JP" altLang="en-US" sz="2400" b="1" u="sng" dirty="0">
                <a:solidFill>
                  <a:srgbClr val="FF0000"/>
                </a:solidFill>
              </a:rPr>
              <a:t>移動介助者及び移動介助時の利用者の様子等について</a:t>
            </a:r>
            <a:r>
              <a:rPr lang="ja-JP" altLang="en-US" sz="2400" b="1" u="sng" dirty="0" smtClean="0">
                <a:solidFill>
                  <a:srgbClr val="FF0000"/>
                </a:solidFill>
              </a:rPr>
              <a:t>、記録</a:t>
            </a:r>
            <a:r>
              <a:rPr lang="ja-JP" altLang="en-US" sz="2400" dirty="0"/>
              <a:t>しなければならない。</a:t>
            </a:r>
            <a:endParaRPr kumimoji="1" lang="ja-JP" altLang="en-US" sz="2400" dirty="0"/>
          </a:p>
        </p:txBody>
      </p:sp>
    </p:spTree>
    <p:extLst>
      <p:ext uri="{BB962C8B-B14F-4D97-AF65-F5344CB8AC3E}">
        <p14:creationId xmlns:p14="http://schemas.microsoft.com/office/powerpoint/2010/main" val="407862972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運営基準の改正</a:t>
            </a:r>
            <a:endParaRPr kumimoji="1" lang="ja-JP" altLang="en-US" dirty="0"/>
          </a:p>
        </p:txBody>
      </p:sp>
      <p:sp>
        <p:nvSpPr>
          <p:cNvPr id="3" name="コンテンツ プレースホルダー 2"/>
          <p:cNvSpPr>
            <a:spLocks noGrp="1"/>
          </p:cNvSpPr>
          <p:nvPr>
            <p:ph idx="1"/>
          </p:nvPr>
        </p:nvSpPr>
        <p:spPr/>
        <p:txBody>
          <a:bodyPr/>
          <a:lstStyle/>
          <a:p>
            <a:r>
              <a:rPr lang="ja-JP" altLang="en-US" dirty="0"/>
              <a:t>４ </a:t>
            </a:r>
            <a:r>
              <a:rPr lang="ja-JP" altLang="en-US" dirty="0" smtClean="0"/>
              <a:t>　通所</a:t>
            </a:r>
            <a:r>
              <a:rPr lang="ja-JP" altLang="en-US" dirty="0"/>
              <a:t>介護（介護予防通所介護についても同様）</a:t>
            </a:r>
          </a:p>
          <a:p>
            <a:r>
              <a:rPr lang="ja-JP" altLang="en-US" dirty="0" smtClean="0"/>
              <a:t>生活</a:t>
            </a:r>
            <a:r>
              <a:rPr lang="ja-JP" altLang="en-US" dirty="0"/>
              <a:t>相談員及び介護職員等について、通所介護の単位ごとに提供時間帯を通じた人員配置から、サービス提供時間数に応じた人員配置に見直すこと。ただし、介護職員は、提供時間帯を通じて１以上配置しなければならないこと。</a:t>
            </a:r>
            <a:endParaRPr kumimoji="1" lang="ja-JP" altLang="en-US" dirty="0"/>
          </a:p>
        </p:txBody>
      </p:sp>
    </p:spTree>
    <p:extLst>
      <p:ext uri="{BB962C8B-B14F-4D97-AF65-F5344CB8AC3E}">
        <p14:creationId xmlns:p14="http://schemas.microsoft.com/office/powerpoint/2010/main" val="83970418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人員配置</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運営基準より</a:t>
            </a:r>
            <a:endParaRPr lang="en-US" altLang="ja-JP" dirty="0" smtClean="0"/>
          </a:p>
          <a:p>
            <a:r>
              <a:rPr lang="ja-JP" altLang="en-US" dirty="0" smtClean="0"/>
              <a:t>一　生活相談員</a:t>
            </a:r>
            <a:endParaRPr lang="en-US" altLang="ja-JP" dirty="0" smtClean="0"/>
          </a:p>
          <a:p>
            <a:r>
              <a:rPr lang="ja-JP" altLang="en-US" dirty="0" smtClean="0"/>
              <a:t>指定通所</a:t>
            </a:r>
            <a:r>
              <a:rPr lang="ja-JP" altLang="en-US" dirty="0"/>
              <a:t>介護の提供を行う時間数（以下この</a:t>
            </a:r>
            <a:r>
              <a:rPr lang="ja-JP" altLang="en-US" dirty="0" smtClean="0"/>
              <a:t>条</a:t>
            </a:r>
            <a:r>
              <a:rPr lang="ja-JP" altLang="en-US" dirty="0"/>
              <a:t>において「</a:t>
            </a:r>
            <a:r>
              <a:rPr lang="ja-JP" altLang="en-US" b="1" u="sng" dirty="0">
                <a:solidFill>
                  <a:srgbClr val="FF0000"/>
                </a:solidFill>
              </a:rPr>
              <a:t>提供時間数</a:t>
            </a:r>
            <a:r>
              <a:rPr lang="ja-JP" altLang="en-US" dirty="0"/>
              <a:t>」という。）</a:t>
            </a:r>
            <a:r>
              <a:rPr lang="ja-JP" altLang="en-US" b="1" u="sng" dirty="0">
                <a:solidFill>
                  <a:srgbClr val="FF0000"/>
                </a:solidFill>
              </a:rPr>
              <a:t>に応じて、専ら当該</a:t>
            </a:r>
            <a:r>
              <a:rPr lang="ja-JP" altLang="en-US" b="1" u="sng" dirty="0" smtClean="0">
                <a:solidFill>
                  <a:srgbClr val="FF0000"/>
                </a:solidFill>
              </a:rPr>
              <a:t>指定通</a:t>
            </a:r>
            <a:r>
              <a:rPr lang="ja-JP" altLang="en-US" b="1" u="sng" dirty="0">
                <a:solidFill>
                  <a:srgbClr val="FF0000"/>
                </a:solidFill>
              </a:rPr>
              <a:t>所介護の提供に当たる生活相談員が一以上確保されるために</a:t>
            </a:r>
            <a:r>
              <a:rPr lang="ja-JP" altLang="en-US" b="1" u="sng" dirty="0" smtClean="0">
                <a:solidFill>
                  <a:srgbClr val="FF0000"/>
                </a:solidFill>
              </a:rPr>
              <a:t>必</a:t>
            </a:r>
            <a:r>
              <a:rPr lang="ja-JP" altLang="en-US" b="1" u="sng" dirty="0">
                <a:solidFill>
                  <a:srgbClr val="FF0000"/>
                </a:solidFill>
              </a:rPr>
              <a:t>要と認められる数</a:t>
            </a:r>
            <a:endParaRPr kumimoji="1" lang="ja-JP" altLang="en-US" b="1" u="sng" dirty="0">
              <a:solidFill>
                <a:srgbClr val="FF0000"/>
              </a:solidFill>
            </a:endParaRPr>
          </a:p>
        </p:txBody>
      </p:sp>
    </p:spTree>
    <p:extLst>
      <p:ext uri="{BB962C8B-B14F-4D97-AF65-F5344CB8AC3E}">
        <p14:creationId xmlns:p14="http://schemas.microsoft.com/office/powerpoint/2010/main" val="271189619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基準の解釈通知より</a:t>
            </a:r>
            <a:endParaRPr kumimoji="1" lang="ja-JP" altLang="en-US" dirty="0"/>
          </a:p>
        </p:txBody>
      </p:sp>
      <p:sp>
        <p:nvSpPr>
          <p:cNvPr id="3" name="コンテンツ プレースホルダー 2"/>
          <p:cNvSpPr>
            <a:spLocks noGrp="1"/>
          </p:cNvSpPr>
          <p:nvPr>
            <p:ph idx="1"/>
          </p:nvPr>
        </p:nvSpPr>
        <p:spPr>
          <a:xfrm>
            <a:off x="0" y="1124744"/>
            <a:ext cx="9036496" cy="4971256"/>
          </a:xfrm>
        </p:spPr>
        <p:txBody>
          <a:bodyPr/>
          <a:lstStyle/>
          <a:p>
            <a:r>
              <a:rPr lang="ja-JP" altLang="en-US" dirty="0"/>
              <a:t>③ 提供時間数に応じて専ら指定通所介護の提供に当たる</a:t>
            </a:r>
            <a:r>
              <a:rPr lang="ja-JP" altLang="en-US" dirty="0" smtClean="0"/>
              <a:t>従業員</a:t>
            </a:r>
            <a:r>
              <a:rPr lang="ja-JP" altLang="en-US" dirty="0"/>
              <a:t>を確保するとは、当該職種の従業員が</a:t>
            </a:r>
            <a:r>
              <a:rPr lang="ja-JP" altLang="en-US" b="1" u="sng" dirty="0">
                <a:solidFill>
                  <a:srgbClr val="FF0000"/>
                </a:solidFill>
              </a:rPr>
              <a:t>サービス提供時間内に</a:t>
            </a:r>
            <a:r>
              <a:rPr lang="ja-JP" altLang="en-US" b="1" u="sng" dirty="0" smtClean="0">
                <a:solidFill>
                  <a:srgbClr val="FF0000"/>
                </a:solidFill>
              </a:rPr>
              <a:t>勤</a:t>
            </a:r>
            <a:r>
              <a:rPr lang="ja-JP" altLang="en-US" b="1" u="sng" dirty="0">
                <a:solidFill>
                  <a:srgbClr val="FF0000"/>
                </a:solidFill>
              </a:rPr>
              <a:t>務する時間数の合計</a:t>
            </a:r>
            <a:r>
              <a:rPr lang="ja-JP" altLang="en-US" dirty="0"/>
              <a:t>（以下「勤務延時間数」という。）</a:t>
            </a:r>
            <a:r>
              <a:rPr lang="ja-JP" altLang="en-US" b="1" u="sng" dirty="0">
                <a:solidFill>
                  <a:srgbClr val="FF0000"/>
                </a:solidFill>
              </a:rPr>
              <a:t>を提供</a:t>
            </a:r>
            <a:r>
              <a:rPr lang="ja-JP" altLang="en-US" b="1" u="sng" dirty="0" smtClean="0">
                <a:solidFill>
                  <a:srgbClr val="FF0000"/>
                </a:solidFill>
              </a:rPr>
              <a:t>時</a:t>
            </a:r>
            <a:r>
              <a:rPr lang="ja-JP" altLang="en-US" b="1" u="sng" dirty="0">
                <a:solidFill>
                  <a:srgbClr val="FF0000"/>
                </a:solidFill>
              </a:rPr>
              <a:t>間数で除して得た数</a:t>
            </a:r>
            <a:r>
              <a:rPr lang="ja-JP" altLang="en-US" dirty="0"/>
              <a:t>が基準において</a:t>
            </a:r>
            <a:r>
              <a:rPr lang="ja-JP" altLang="en-US" b="1" u="sng" dirty="0">
                <a:solidFill>
                  <a:srgbClr val="FF0000"/>
                </a:solidFill>
              </a:rPr>
              <a:t>定められた数以上となる</a:t>
            </a:r>
            <a:r>
              <a:rPr lang="ja-JP" altLang="en-US" b="1" u="sng" dirty="0" smtClean="0">
                <a:solidFill>
                  <a:srgbClr val="FF0000"/>
                </a:solidFill>
              </a:rPr>
              <a:t>よ</a:t>
            </a:r>
            <a:r>
              <a:rPr lang="ja-JP" altLang="en-US" b="1" u="sng" dirty="0">
                <a:solidFill>
                  <a:srgbClr val="FF0000"/>
                </a:solidFill>
              </a:rPr>
              <a:t>う、勤務延時間数を確保する</a:t>
            </a:r>
            <a:r>
              <a:rPr lang="ja-JP" altLang="en-US" dirty="0"/>
              <a:t>ものであり、従業員の員数に</a:t>
            </a:r>
            <a:r>
              <a:rPr lang="ja-JP" altLang="en-US" dirty="0" smtClean="0"/>
              <a:t>かか</a:t>
            </a:r>
            <a:r>
              <a:rPr lang="ja-JP" altLang="en-US" dirty="0"/>
              <a:t>わらず、提供時間数に応じた必要な勤務延時間数を確保する</a:t>
            </a:r>
            <a:r>
              <a:rPr lang="ja-JP" altLang="en-US" dirty="0" smtClean="0"/>
              <a:t>方</a:t>
            </a:r>
            <a:r>
              <a:rPr lang="ja-JP" altLang="en-US" dirty="0"/>
              <a:t>法をいうものである。</a:t>
            </a:r>
            <a:endParaRPr kumimoji="1" lang="ja-JP" altLang="en-US" dirty="0"/>
          </a:p>
        </p:txBody>
      </p:sp>
    </p:spTree>
    <p:extLst>
      <p:ext uri="{BB962C8B-B14F-4D97-AF65-F5344CB8AC3E}">
        <p14:creationId xmlns:p14="http://schemas.microsoft.com/office/powerpoint/2010/main" val="369219740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980728"/>
            <a:ext cx="9144000" cy="5877272"/>
          </a:xfrm>
        </p:spPr>
        <p:txBody>
          <a:bodyPr/>
          <a:lstStyle/>
          <a:p>
            <a:r>
              <a:rPr lang="ja-JP" altLang="en-US" sz="2400" dirty="0"/>
              <a:t>④ 生活相談員については、指定通所介護の単位の数に</a:t>
            </a:r>
            <a:r>
              <a:rPr lang="ja-JP" altLang="en-US" sz="2400" dirty="0" smtClean="0"/>
              <a:t>かかわらず</a:t>
            </a:r>
            <a:r>
              <a:rPr lang="ja-JP" altLang="en-US" sz="2400" dirty="0"/>
              <a:t>、指定通所介護事業所における提供時間数に応じた生活</a:t>
            </a:r>
            <a:r>
              <a:rPr lang="ja-JP" altLang="en-US" sz="2400" dirty="0" smtClean="0"/>
              <a:t>相談員</a:t>
            </a:r>
            <a:r>
              <a:rPr lang="ja-JP" altLang="en-US" sz="2400" dirty="0"/>
              <a:t>の配置が必要になるものである。ここでいう提供時間数とは</a:t>
            </a:r>
            <a:r>
              <a:rPr lang="ja-JP" altLang="en-US" sz="2400" dirty="0" smtClean="0"/>
              <a:t>、当該</a:t>
            </a:r>
            <a:r>
              <a:rPr lang="ja-JP" altLang="en-US" sz="2400" dirty="0"/>
              <a:t>事業所におけるサービス提供開始時刻から終了時刻まで（</a:t>
            </a:r>
            <a:r>
              <a:rPr lang="ja-JP" altLang="en-US" sz="2400" dirty="0" smtClean="0"/>
              <a:t>サービス</a:t>
            </a:r>
            <a:r>
              <a:rPr lang="ja-JP" altLang="en-US" sz="2400" dirty="0"/>
              <a:t>が提供されていない時間帯を除く。）とする。</a:t>
            </a:r>
          </a:p>
          <a:p>
            <a:r>
              <a:rPr lang="ja-JP" altLang="en-US" sz="2400" dirty="0"/>
              <a:t>例えば、一単位の指定通所介護を実施している事業所の</a:t>
            </a:r>
            <a:r>
              <a:rPr lang="ja-JP" altLang="en-US" sz="2400" b="1" u="sng" dirty="0" smtClean="0">
                <a:solidFill>
                  <a:srgbClr val="FF0000"/>
                </a:solidFill>
              </a:rPr>
              <a:t>提供時</a:t>
            </a:r>
            <a:r>
              <a:rPr lang="ja-JP" altLang="en-US" sz="2400" b="1" u="sng" dirty="0">
                <a:solidFill>
                  <a:srgbClr val="FF0000"/>
                </a:solidFill>
              </a:rPr>
              <a:t>間数を六時間とした場合、六時間の勤務時間数を一名分</a:t>
            </a:r>
            <a:r>
              <a:rPr lang="ja-JP" altLang="en-US" sz="2400" b="1" u="sng" dirty="0" smtClean="0">
                <a:solidFill>
                  <a:srgbClr val="FF0000"/>
                </a:solidFill>
              </a:rPr>
              <a:t>確保すれば</a:t>
            </a:r>
            <a:r>
              <a:rPr lang="ja-JP" altLang="en-US" sz="2400" b="1" u="sng" dirty="0">
                <a:solidFill>
                  <a:srgbClr val="FF0000"/>
                </a:solidFill>
              </a:rPr>
              <a:t>よいことから、従業員の員数にかかわらず六時間の</a:t>
            </a:r>
            <a:r>
              <a:rPr lang="ja-JP" altLang="en-US" sz="2400" b="1" u="sng" dirty="0" smtClean="0">
                <a:solidFill>
                  <a:srgbClr val="FF0000"/>
                </a:solidFill>
              </a:rPr>
              <a:t>勤務延時間</a:t>
            </a:r>
            <a:r>
              <a:rPr lang="ja-JP" altLang="en-US" sz="2400" b="1" u="sng" dirty="0">
                <a:solidFill>
                  <a:srgbClr val="FF0000"/>
                </a:solidFill>
              </a:rPr>
              <a:t>数分の配置が必要となる</a:t>
            </a:r>
            <a:r>
              <a:rPr lang="ja-JP" altLang="en-US" sz="2400" b="1" u="sng" dirty="0" smtClean="0">
                <a:solidFill>
                  <a:srgbClr val="FF0000"/>
                </a:solidFill>
              </a:rPr>
              <a:t>。</a:t>
            </a:r>
            <a:endParaRPr lang="en-US" altLang="ja-JP" sz="2400" b="1" u="sng" dirty="0" smtClean="0">
              <a:solidFill>
                <a:srgbClr val="FF0000"/>
              </a:solidFill>
            </a:endParaRPr>
          </a:p>
          <a:p>
            <a:r>
              <a:rPr lang="ja-JP" altLang="en-US" sz="2400" dirty="0" smtClean="0"/>
              <a:t>また</a:t>
            </a:r>
            <a:r>
              <a:rPr lang="ja-JP" altLang="en-US" sz="2400" dirty="0"/>
              <a:t>、例えば午前九時から</a:t>
            </a:r>
            <a:r>
              <a:rPr lang="ja-JP" altLang="en-US" sz="2400" dirty="0" smtClean="0"/>
              <a:t>午後</a:t>
            </a:r>
            <a:r>
              <a:rPr lang="ja-JP" altLang="en-US" sz="2400" dirty="0"/>
              <a:t>二時、午後一時から午後六時の二単位の指定通所介護を</a:t>
            </a:r>
            <a:r>
              <a:rPr lang="ja-JP" altLang="en-US" sz="2400" dirty="0" smtClean="0"/>
              <a:t>実施して</a:t>
            </a:r>
            <a:r>
              <a:rPr lang="ja-JP" altLang="en-US" sz="2400" dirty="0"/>
              <a:t>いる事業所の場合、当該事業所におけるサービス提供</a:t>
            </a:r>
            <a:r>
              <a:rPr lang="ja-JP" altLang="en-US" sz="2400" dirty="0" smtClean="0"/>
              <a:t>時間は</a:t>
            </a:r>
            <a:r>
              <a:rPr lang="ja-JP" altLang="en-US" sz="2400" dirty="0"/>
              <a:t>午前九時から午後六時となり、</a:t>
            </a:r>
            <a:r>
              <a:rPr lang="ja-JP" altLang="en-US" sz="2400" b="1" u="sng" dirty="0">
                <a:solidFill>
                  <a:srgbClr val="FF0000"/>
                </a:solidFill>
              </a:rPr>
              <a:t>提供時間数は九時間となる</a:t>
            </a:r>
            <a:r>
              <a:rPr lang="ja-JP" altLang="en-US" sz="2400" b="1" u="sng" dirty="0" smtClean="0">
                <a:solidFill>
                  <a:srgbClr val="FF0000"/>
                </a:solidFill>
              </a:rPr>
              <a:t>こと</a:t>
            </a:r>
            <a:r>
              <a:rPr lang="ja-JP" altLang="en-US" sz="2400" b="1" u="sng" dirty="0">
                <a:solidFill>
                  <a:srgbClr val="FF0000"/>
                </a:solidFill>
              </a:rPr>
              <a:t>から、従業員の員数にかかわらず九時間の勤務延時間数分</a:t>
            </a:r>
            <a:r>
              <a:rPr lang="ja-JP" altLang="en-US" sz="2400" b="1" u="sng" dirty="0" smtClean="0">
                <a:solidFill>
                  <a:srgbClr val="FF0000"/>
                </a:solidFill>
              </a:rPr>
              <a:t>の配置</a:t>
            </a:r>
            <a:r>
              <a:rPr lang="ja-JP" altLang="en-US" sz="2400" b="1" u="sng" dirty="0">
                <a:solidFill>
                  <a:srgbClr val="FF0000"/>
                </a:solidFill>
              </a:rPr>
              <a:t>が必要</a:t>
            </a:r>
            <a:r>
              <a:rPr lang="ja-JP" altLang="en-US" sz="2400" dirty="0"/>
              <a:t>となる。</a:t>
            </a:r>
            <a:endParaRPr kumimoji="1" lang="ja-JP" altLang="en-US" sz="2400" dirty="0"/>
          </a:p>
        </p:txBody>
      </p:sp>
    </p:spTree>
    <p:extLst>
      <p:ext uri="{BB962C8B-B14F-4D97-AF65-F5344CB8AC3E}">
        <p14:creationId xmlns:p14="http://schemas.microsoft.com/office/powerpoint/2010/main" val="1446300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主な加算</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14053092"/>
              </p:ext>
            </p:extLst>
          </p:nvPr>
        </p:nvGraphicFramePr>
        <p:xfrm>
          <a:off x="1907704" y="1160748"/>
          <a:ext cx="5328592" cy="4536504"/>
        </p:xfrm>
        <a:graphic>
          <a:graphicData uri="http://schemas.openxmlformats.org/drawingml/2006/table">
            <a:tbl>
              <a:tblPr>
                <a:tableStyleId>{5C22544A-7EE6-4342-B048-85BDC9FD1C3A}</a:tableStyleId>
              </a:tblPr>
              <a:tblGrid>
                <a:gridCol w="5328592"/>
              </a:tblGrid>
              <a:tr h="378042">
                <a:tc>
                  <a:txBody>
                    <a:bodyPr/>
                    <a:lstStyle/>
                    <a:p>
                      <a:pPr algn="l" fontAlgn="ctr"/>
                      <a:r>
                        <a:rPr lang="zh-TW" altLang="en-US" sz="2000" u="none" strike="noStrike" dirty="0">
                          <a:effectLst/>
                        </a:rPr>
                        <a:t>夜勤職員配置加算</a:t>
                      </a:r>
                      <a:endParaRPr lang="zh-TW" altLang="en-US" sz="2000" b="0" i="0" u="none" strike="noStrike" dirty="0">
                        <a:effectLst/>
                        <a:latin typeface="HG丸ｺﾞｼｯｸM-PRO"/>
                      </a:endParaRPr>
                    </a:p>
                  </a:txBody>
                  <a:tcPr marL="9525" marR="9525" marT="9525" marB="0" anchor="ctr"/>
                </a:tc>
              </a:tr>
              <a:tr h="378042">
                <a:tc>
                  <a:txBody>
                    <a:bodyPr/>
                    <a:lstStyle/>
                    <a:p>
                      <a:pPr algn="l" fontAlgn="ctr"/>
                      <a:r>
                        <a:rPr lang="ja-JP" altLang="en-US" sz="2000" u="none" strike="noStrike">
                          <a:effectLst/>
                        </a:rPr>
                        <a:t>リハビリテーション機能強化加算</a:t>
                      </a:r>
                      <a:endParaRPr lang="ja-JP" altLang="en-US" sz="2000" b="0" i="0" u="none" strike="noStrike">
                        <a:effectLst/>
                        <a:latin typeface="HG丸ｺﾞｼｯｸM-PRO"/>
                      </a:endParaRPr>
                    </a:p>
                  </a:txBody>
                  <a:tcPr marL="9525" marR="9525" marT="9525" marB="0" anchor="ctr"/>
                </a:tc>
              </a:tr>
              <a:tr h="378042">
                <a:tc>
                  <a:txBody>
                    <a:bodyPr/>
                    <a:lstStyle/>
                    <a:p>
                      <a:pPr algn="l" fontAlgn="ctr"/>
                      <a:r>
                        <a:rPr lang="ja-JP" altLang="en-US" sz="2000" u="none" strike="noStrike">
                          <a:effectLst/>
                        </a:rPr>
                        <a:t>個別リハビリテーション実施加算</a:t>
                      </a:r>
                      <a:endParaRPr lang="ja-JP" altLang="en-US" sz="2000" b="0" i="0" u="none" strike="noStrike">
                        <a:effectLst/>
                        <a:latin typeface="HG丸ｺﾞｼｯｸM-PRO"/>
                      </a:endParaRPr>
                    </a:p>
                  </a:txBody>
                  <a:tcPr marL="9525" marR="9525" marT="9525" marB="0" anchor="ctr"/>
                </a:tc>
              </a:tr>
              <a:tr h="378042">
                <a:tc>
                  <a:txBody>
                    <a:bodyPr/>
                    <a:lstStyle/>
                    <a:p>
                      <a:pPr algn="l" fontAlgn="ctr"/>
                      <a:r>
                        <a:rPr lang="ja-JP" altLang="en-US" sz="2000" u="none" strike="noStrike">
                          <a:effectLst/>
                        </a:rPr>
                        <a:t>認知症ケア加算</a:t>
                      </a:r>
                      <a:endParaRPr lang="ja-JP" altLang="en-US" sz="2000" b="0" i="0" u="none" strike="noStrike">
                        <a:effectLst/>
                        <a:latin typeface="HG丸ｺﾞｼｯｸM-PRO"/>
                      </a:endParaRPr>
                    </a:p>
                  </a:txBody>
                  <a:tcPr marL="9525" marR="9525" marT="9525" marB="0" anchor="ctr"/>
                </a:tc>
              </a:tr>
              <a:tr h="378042">
                <a:tc>
                  <a:txBody>
                    <a:bodyPr/>
                    <a:lstStyle/>
                    <a:p>
                      <a:pPr algn="l" fontAlgn="ctr"/>
                      <a:r>
                        <a:rPr lang="ja-JP" altLang="en-US" sz="2000" u="none" strike="noStrike">
                          <a:effectLst/>
                        </a:rPr>
                        <a:t>認知症行動・心理症状緊急対応加算</a:t>
                      </a:r>
                      <a:endParaRPr lang="ja-JP" altLang="en-US" sz="2000" b="0" i="0" u="none" strike="noStrike">
                        <a:effectLst/>
                        <a:latin typeface="HG丸ｺﾞｼｯｸM-PRO"/>
                      </a:endParaRPr>
                    </a:p>
                  </a:txBody>
                  <a:tcPr marL="9525" marR="9525" marT="9525" marB="0" anchor="ctr"/>
                </a:tc>
              </a:tr>
              <a:tr h="378042">
                <a:tc>
                  <a:txBody>
                    <a:bodyPr/>
                    <a:lstStyle/>
                    <a:p>
                      <a:pPr algn="l" fontAlgn="ctr"/>
                      <a:r>
                        <a:rPr lang="zh-TW" altLang="en-US" sz="2000" b="1" u="sng" strike="noStrike" dirty="0">
                          <a:solidFill>
                            <a:srgbClr val="FF0000"/>
                          </a:solidFill>
                          <a:effectLst/>
                        </a:rPr>
                        <a:t>緊急短期入所受入加算</a:t>
                      </a:r>
                      <a:endParaRPr lang="zh-TW" altLang="en-US" sz="2000" b="1" i="0" u="sng" strike="noStrike" dirty="0">
                        <a:solidFill>
                          <a:srgbClr val="FF0000"/>
                        </a:solidFill>
                        <a:effectLst/>
                        <a:latin typeface="HG丸ｺﾞｼｯｸM-PRO"/>
                      </a:endParaRPr>
                    </a:p>
                  </a:txBody>
                  <a:tcPr marL="9525" marR="9525" marT="9525" marB="0" anchor="ctr"/>
                </a:tc>
              </a:tr>
              <a:tr h="378042">
                <a:tc>
                  <a:txBody>
                    <a:bodyPr/>
                    <a:lstStyle/>
                    <a:p>
                      <a:pPr algn="l" fontAlgn="ctr"/>
                      <a:r>
                        <a:rPr lang="zh-TW" altLang="en-US" sz="2000" u="none" strike="noStrike">
                          <a:effectLst/>
                        </a:rPr>
                        <a:t>若年性認知症利用者受入加算</a:t>
                      </a:r>
                      <a:endParaRPr lang="zh-TW" altLang="en-US" sz="2000" b="0" i="0" u="none" strike="noStrike">
                        <a:effectLst/>
                        <a:latin typeface="HG丸ｺﾞｼｯｸM-PRO"/>
                      </a:endParaRPr>
                    </a:p>
                  </a:txBody>
                  <a:tcPr marL="9525" marR="9525" marT="9525" marB="0" anchor="ctr"/>
                </a:tc>
              </a:tr>
              <a:tr h="378042">
                <a:tc>
                  <a:txBody>
                    <a:bodyPr/>
                    <a:lstStyle/>
                    <a:p>
                      <a:pPr algn="l" fontAlgn="ctr"/>
                      <a:r>
                        <a:rPr lang="zh-TW" altLang="en-US" sz="2000" b="1" u="sng" strike="noStrike" dirty="0">
                          <a:solidFill>
                            <a:srgbClr val="FF0000"/>
                          </a:solidFill>
                          <a:effectLst/>
                        </a:rPr>
                        <a:t>重度療養管理管理</a:t>
                      </a:r>
                      <a:endParaRPr lang="zh-TW" altLang="en-US" sz="2000" b="1" i="0" u="sng" strike="noStrike" dirty="0">
                        <a:solidFill>
                          <a:srgbClr val="FF0000"/>
                        </a:solidFill>
                        <a:effectLst/>
                        <a:latin typeface="HG丸ｺﾞｼｯｸM-PRO"/>
                      </a:endParaRPr>
                    </a:p>
                  </a:txBody>
                  <a:tcPr marL="9525" marR="9525" marT="9525" marB="0" anchor="ctr"/>
                </a:tc>
              </a:tr>
              <a:tr h="378042">
                <a:tc>
                  <a:txBody>
                    <a:bodyPr/>
                    <a:lstStyle/>
                    <a:p>
                      <a:pPr algn="l" fontAlgn="ctr"/>
                      <a:r>
                        <a:rPr lang="ja-JP" altLang="en-US" sz="2000" u="none" strike="noStrike">
                          <a:effectLst/>
                        </a:rPr>
                        <a:t>利用者に対して送迎を行う場合</a:t>
                      </a:r>
                      <a:endParaRPr lang="ja-JP" altLang="en-US" sz="2000" b="0" i="0" u="none" strike="noStrike">
                        <a:effectLst/>
                        <a:latin typeface="HG丸ｺﾞｼｯｸM-PRO"/>
                      </a:endParaRPr>
                    </a:p>
                  </a:txBody>
                  <a:tcPr marL="9525" marR="9525" marT="9525" marB="0" anchor="ctr"/>
                </a:tc>
              </a:tr>
              <a:tr h="378042">
                <a:tc>
                  <a:txBody>
                    <a:bodyPr/>
                    <a:lstStyle/>
                    <a:p>
                      <a:pPr algn="l" fontAlgn="ctr"/>
                      <a:r>
                        <a:rPr lang="zh-TW" altLang="en-US" sz="2000" b="1" u="sng" strike="noStrike" dirty="0">
                          <a:solidFill>
                            <a:srgbClr val="FF0000"/>
                          </a:solidFill>
                          <a:effectLst/>
                        </a:rPr>
                        <a:t>療養体制維持特別加算　</a:t>
                      </a:r>
                      <a:r>
                        <a:rPr lang="zh-TW" altLang="en-US" sz="2000" u="none" strike="noStrike" dirty="0">
                          <a:effectLst/>
                        </a:rPr>
                        <a:t>　　　　　　　　　　　　　　　　</a:t>
                      </a:r>
                      <a:endParaRPr lang="zh-TW" altLang="en-US" sz="2000" b="0" i="0" u="none" strike="noStrike" dirty="0">
                        <a:effectLst/>
                        <a:latin typeface="HG丸ｺﾞｼｯｸM-PRO"/>
                      </a:endParaRPr>
                    </a:p>
                  </a:txBody>
                  <a:tcPr marL="9525" marR="9525" marT="9525" marB="0" anchor="ctr"/>
                </a:tc>
              </a:tr>
              <a:tr h="378042">
                <a:tc>
                  <a:txBody>
                    <a:bodyPr/>
                    <a:lstStyle/>
                    <a:p>
                      <a:pPr algn="l" fontAlgn="ctr"/>
                      <a:r>
                        <a:rPr lang="ja-JP" altLang="en-US" sz="2000" u="none" strike="noStrike" dirty="0">
                          <a:effectLst/>
                        </a:rPr>
                        <a:t>療養食加算</a:t>
                      </a:r>
                      <a:endParaRPr lang="ja-JP" altLang="en-US" sz="2000" b="0" i="0" u="none" strike="noStrike" dirty="0">
                        <a:effectLst/>
                        <a:latin typeface="HG丸ｺﾞｼｯｸM-PRO"/>
                      </a:endParaRPr>
                    </a:p>
                  </a:txBody>
                  <a:tcPr marL="9525" marR="9525" marT="9525" marB="0" anchor="ctr"/>
                </a:tc>
              </a:tr>
              <a:tr h="378042">
                <a:tc>
                  <a:txBody>
                    <a:bodyPr/>
                    <a:lstStyle/>
                    <a:p>
                      <a:pPr algn="l" fontAlgn="ctr"/>
                      <a:r>
                        <a:rPr lang="zh-TW" altLang="en-US" sz="2000" u="none" strike="noStrike" dirty="0">
                          <a:effectLst/>
                        </a:rPr>
                        <a:t>緊急時施設療養費</a:t>
                      </a:r>
                      <a:endParaRPr lang="zh-TW" altLang="en-US" sz="2000" b="0" i="0" u="none" strike="noStrike" dirty="0">
                        <a:effectLst/>
                        <a:latin typeface="HG丸ｺﾞｼｯｸM-PRO"/>
                      </a:endParaRPr>
                    </a:p>
                  </a:txBody>
                  <a:tcPr marL="9525" marR="9525" marT="9525" marB="0" anchor="ctr"/>
                </a:tc>
              </a:tr>
            </a:tbl>
          </a:graphicData>
        </a:graphic>
      </p:graphicFrame>
    </p:spTree>
    <p:extLst>
      <p:ext uri="{BB962C8B-B14F-4D97-AF65-F5344CB8AC3E}">
        <p14:creationId xmlns:p14="http://schemas.microsoft.com/office/powerpoint/2010/main" val="137646060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昼休み問題！</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サービス提供時間内に勤務する時間数の</a:t>
            </a:r>
            <a:r>
              <a:rPr lang="ja-JP" altLang="en-US" dirty="0" smtClean="0"/>
              <a:t>合計</a:t>
            </a:r>
            <a:endParaRPr lang="en-US" altLang="ja-JP" dirty="0" smtClean="0"/>
          </a:p>
          <a:p>
            <a:r>
              <a:rPr kumimoji="1" lang="ja-JP" altLang="en-US" dirty="0"/>
              <a:t>提供</a:t>
            </a:r>
            <a:r>
              <a:rPr kumimoji="1" lang="ja-JP" altLang="en-US" dirty="0" smtClean="0"/>
              <a:t>時間</a:t>
            </a:r>
            <a:endParaRPr kumimoji="1" lang="en-US" altLang="ja-JP" dirty="0" smtClean="0"/>
          </a:p>
          <a:p>
            <a:pPr lvl="1"/>
            <a:r>
              <a:rPr kumimoji="1" lang="ja-JP" altLang="en-US" dirty="0" smtClean="0"/>
              <a:t>１０：００～１８：００　８時間</a:t>
            </a:r>
            <a:endParaRPr kumimoji="1" lang="en-US" altLang="ja-JP" dirty="0" smtClean="0"/>
          </a:p>
          <a:p>
            <a:r>
              <a:rPr lang="ja-JP" altLang="en-US" dirty="0"/>
              <a:t>相談員</a:t>
            </a:r>
            <a:r>
              <a:rPr lang="ja-JP" altLang="en-US" dirty="0" smtClean="0"/>
              <a:t>の勤務</a:t>
            </a:r>
            <a:endParaRPr lang="en-US" altLang="ja-JP" dirty="0" smtClean="0"/>
          </a:p>
          <a:p>
            <a:pPr lvl="1"/>
            <a:r>
              <a:rPr kumimoji="1" lang="ja-JP" altLang="en-US" dirty="0" smtClean="0"/>
              <a:t>　９：３０～１８：３０　９時間　昼休み１時間</a:t>
            </a:r>
            <a:endParaRPr kumimoji="1" lang="en-US" altLang="ja-JP" dirty="0" smtClean="0"/>
          </a:p>
          <a:p>
            <a:r>
              <a:rPr kumimoji="1" lang="ja-JP" altLang="en-US" dirty="0" smtClean="0"/>
              <a:t>１０：００～１８：００の８時間から、昼休みを引いた７時間が</a:t>
            </a:r>
            <a:r>
              <a:rPr lang="ja-JP" altLang="en-US" dirty="0"/>
              <a:t>サービス提供時間内に勤務する</a:t>
            </a:r>
            <a:r>
              <a:rPr lang="ja-JP" altLang="en-US" dirty="0" smtClean="0"/>
              <a:t>時間数となってしまうが・・・</a:t>
            </a:r>
            <a:endParaRPr kumimoji="1" lang="ja-JP" altLang="en-US" dirty="0"/>
          </a:p>
        </p:txBody>
      </p:sp>
    </p:spTree>
    <p:extLst>
      <p:ext uri="{BB962C8B-B14F-4D97-AF65-F5344CB8AC3E}">
        <p14:creationId xmlns:p14="http://schemas.microsoft.com/office/powerpoint/2010/main" val="390838115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介護職員（基準）</a:t>
            </a:r>
            <a:endParaRPr kumimoji="1" lang="ja-JP" altLang="en-US" dirty="0"/>
          </a:p>
        </p:txBody>
      </p:sp>
      <p:sp>
        <p:nvSpPr>
          <p:cNvPr id="3" name="コンテンツ プレースホルダー 2"/>
          <p:cNvSpPr>
            <a:spLocks noGrp="1"/>
          </p:cNvSpPr>
          <p:nvPr>
            <p:ph idx="1"/>
          </p:nvPr>
        </p:nvSpPr>
        <p:spPr>
          <a:xfrm>
            <a:off x="0" y="1052736"/>
            <a:ext cx="9144000" cy="5805264"/>
          </a:xfrm>
        </p:spPr>
        <p:txBody>
          <a:bodyPr/>
          <a:lstStyle/>
          <a:p>
            <a:r>
              <a:rPr lang="ja-JP" altLang="en-US" sz="2400" dirty="0" smtClean="0"/>
              <a:t>三　介護職員</a:t>
            </a:r>
            <a:endParaRPr lang="en-US" altLang="ja-JP" sz="2400" dirty="0" smtClean="0"/>
          </a:p>
          <a:p>
            <a:r>
              <a:rPr lang="ja-JP" altLang="en-US" sz="2400" dirty="0" smtClean="0"/>
              <a:t>指定通所</a:t>
            </a:r>
            <a:r>
              <a:rPr lang="ja-JP" altLang="en-US" sz="2400" dirty="0"/>
              <a:t>介護の単位ごとに、提供時間数に</a:t>
            </a:r>
            <a:r>
              <a:rPr lang="ja-JP" altLang="en-US" sz="2400" dirty="0" smtClean="0"/>
              <a:t>応じて</a:t>
            </a:r>
            <a:r>
              <a:rPr lang="ja-JP" altLang="en-US" sz="2400" dirty="0"/>
              <a:t>、専ら当該指定通所介護の提供に当たる介護職員が、</a:t>
            </a:r>
            <a:r>
              <a:rPr lang="ja-JP" altLang="en-US" sz="2400" b="1" u="sng" dirty="0">
                <a:solidFill>
                  <a:srgbClr val="FF0000"/>
                </a:solidFill>
              </a:rPr>
              <a:t>利用者</a:t>
            </a:r>
            <a:r>
              <a:rPr lang="ja-JP" altLang="en-US" sz="2400" dirty="0" smtClean="0"/>
              <a:t>（</a:t>
            </a:r>
            <a:r>
              <a:rPr lang="ja-JP" altLang="en-US" sz="2400" dirty="0"/>
              <a:t>当該指定通所介護事業者が指定介護予防通所介護事業者（</a:t>
            </a:r>
            <a:r>
              <a:rPr lang="ja-JP" altLang="en-US" sz="2400" dirty="0" smtClean="0"/>
              <a:t>指定</a:t>
            </a:r>
            <a:r>
              <a:rPr lang="ja-JP" altLang="en-US" sz="2400" dirty="0"/>
              <a:t>介護予防サービス等基準第九十七条第一項に規定する指定</a:t>
            </a:r>
            <a:r>
              <a:rPr lang="ja-JP" altLang="en-US" sz="2400" dirty="0" smtClean="0"/>
              <a:t>介護</a:t>
            </a:r>
            <a:r>
              <a:rPr lang="ja-JP" altLang="en-US" sz="2400" dirty="0"/>
              <a:t>予防通所介護事業者をいう。以下同じ。）の指定を併せて</a:t>
            </a:r>
            <a:r>
              <a:rPr lang="ja-JP" altLang="en-US" sz="2400" dirty="0" smtClean="0"/>
              <a:t>受け</a:t>
            </a:r>
            <a:r>
              <a:rPr lang="ja-JP" altLang="en-US" sz="2400" dirty="0"/>
              <a:t>、かつ、指定通所介護の事業と指定介護予防通所介護（指定</a:t>
            </a:r>
            <a:r>
              <a:rPr lang="ja-JP" altLang="en-US" sz="2400" dirty="0" smtClean="0"/>
              <a:t>介</a:t>
            </a:r>
            <a:r>
              <a:rPr lang="ja-JP" altLang="en-US" sz="2400" dirty="0"/>
              <a:t>護予防サービス等基準第九十六条に規定する指定介護</a:t>
            </a:r>
            <a:r>
              <a:rPr lang="ja-JP" altLang="en-US" sz="2400" dirty="0" smtClean="0"/>
              <a:t>予防通所</a:t>
            </a:r>
            <a:r>
              <a:rPr lang="ja-JP" altLang="en-US" sz="2400" dirty="0"/>
              <a:t>介護をいう。以下同じ。）の事業とが同一の事業所において</a:t>
            </a:r>
            <a:r>
              <a:rPr lang="ja-JP" altLang="en-US" sz="2400" dirty="0" smtClean="0"/>
              <a:t>一</a:t>
            </a:r>
            <a:r>
              <a:rPr lang="ja-JP" altLang="en-US" sz="2400" dirty="0"/>
              <a:t>体的に運営されている場合にあっては、当該事業所における</a:t>
            </a:r>
            <a:r>
              <a:rPr lang="ja-JP" altLang="en-US" sz="2400" dirty="0" smtClean="0"/>
              <a:t>指</a:t>
            </a:r>
            <a:r>
              <a:rPr lang="ja-JP" altLang="en-US" sz="2400" dirty="0"/>
              <a:t>定通所介護又は指定介護予防通所介護の利用者。以下この節</a:t>
            </a:r>
            <a:r>
              <a:rPr lang="ja-JP" altLang="en-US" sz="2400" dirty="0" smtClean="0"/>
              <a:t>及</a:t>
            </a:r>
            <a:r>
              <a:rPr lang="ja-JP" altLang="en-US" sz="2400" dirty="0"/>
              <a:t>び次節において同じ。）</a:t>
            </a:r>
            <a:r>
              <a:rPr lang="ja-JP" altLang="en-US" sz="2400" b="1" u="sng" dirty="0">
                <a:solidFill>
                  <a:srgbClr val="FF0000"/>
                </a:solidFill>
              </a:rPr>
              <a:t>の数が十五人までの場合にあっては</a:t>
            </a:r>
            <a:r>
              <a:rPr lang="ja-JP" altLang="en-US" sz="2400" b="1" u="sng" dirty="0" smtClean="0">
                <a:solidFill>
                  <a:srgbClr val="FF0000"/>
                </a:solidFill>
              </a:rPr>
              <a:t>一</a:t>
            </a:r>
            <a:r>
              <a:rPr lang="ja-JP" altLang="en-US" sz="2400" b="1" u="sng" dirty="0">
                <a:solidFill>
                  <a:srgbClr val="FF0000"/>
                </a:solidFill>
              </a:rPr>
              <a:t>以上、十五人を超える場合にあっては、十五人を超える部分</a:t>
            </a:r>
            <a:r>
              <a:rPr lang="ja-JP" altLang="en-US" sz="2400" b="1" u="sng" dirty="0" smtClean="0">
                <a:solidFill>
                  <a:srgbClr val="FF0000"/>
                </a:solidFill>
              </a:rPr>
              <a:t>の</a:t>
            </a:r>
            <a:r>
              <a:rPr lang="ja-JP" altLang="en-US" sz="2400" b="1" u="sng" dirty="0">
                <a:solidFill>
                  <a:srgbClr val="FF0000"/>
                </a:solidFill>
              </a:rPr>
              <a:t>利用者の数を五で除して得た数に一を加えた数以上確保</a:t>
            </a:r>
            <a:r>
              <a:rPr lang="ja-JP" altLang="en-US" sz="2400" b="1" u="sng" dirty="0" smtClean="0">
                <a:solidFill>
                  <a:srgbClr val="FF0000"/>
                </a:solidFill>
              </a:rPr>
              <a:t>される</a:t>
            </a:r>
            <a:r>
              <a:rPr lang="ja-JP" altLang="en-US" sz="2400" b="1" u="sng" dirty="0">
                <a:solidFill>
                  <a:srgbClr val="FF0000"/>
                </a:solidFill>
              </a:rPr>
              <a:t>ために必要と認められる数</a:t>
            </a:r>
            <a:endParaRPr kumimoji="1" lang="ja-JP" altLang="en-US" sz="2400" b="1" u="sng" dirty="0">
              <a:solidFill>
                <a:srgbClr val="FF0000"/>
              </a:solidFill>
            </a:endParaRPr>
          </a:p>
        </p:txBody>
      </p:sp>
    </p:spTree>
    <p:extLst>
      <p:ext uri="{BB962C8B-B14F-4D97-AF65-F5344CB8AC3E}">
        <p14:creationId xmlns:p14="http://schemas.microsoft.com/office/powerpoint/2010/main" val="75838119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介護職員（基準）</a:t>
            </a:r>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400" dirty="0"/>
              <a:t>３ 指定通所介護事業者は、</a:t>
            </a:r>
            <a:r>
              <a:rPr lang="ja-JP" altLang="en-US" sz="2400" b="1" u="sng" dirty="0">
                <a:solidFill>
                  <a:srgbClr val="FF0000"/>
                </a:solidFill>
              </a:rPr>
              <a:t>指定通所介護の単位ごとに、</a:t>
            </a:r>
            <a:r>
              <a:rPr lang="ja-JP" altLang="en-US" sz="2400" dirty="0" smtClean="0"/>
              <a:t>第一項第三号</a:t>
            </a:r>
            <a:r>
              <a:rPr lang="ja-JP" altLang="en-US" sz="2400" dirty="0"/>
              <a:t>の</a:t>
            </a:r>
            <a:r>
              <a:rPr lang="ja-JP" altLang="en-US" sz="2400" b="1" u="sng" dirty="0">
                <a:solidFill>
                  <a:srgbClr val="FF0000"/>
                </a:solidFill>
              </a:rPr>
              <a:t>介護職員</a:t>
            </a:r>
            <a:r>
              <a:rPr lang="ja-JP" altLang="en-US" sz="2400" dirty="0"/>
              <a:t>及び</a:t>
            </a:r>
            <a:r>
              <a:rPr lang="ja-JP" altLang="en-US" sz="2400" dirty="0" smtClean="0"/>
              <a:t>第二項（利用者１０名以下）の</a:t>
            </a:r>
            <a:r>
              <a:rPr lang="ja-JP" altLang="en-US" sz="2400" dirty="0"/>
              <a:t>適用がある場合における看護職員</a:t>
            </a:r>
            <a:r>
              <a:rPr lang="ja-JP" altLang="en-US" sz="2400" dirty="0" smtClean="0"/>
              <a:t>又は</a:t>
            </a:r>
            <a:r>
              <a:rPr lang="ja-JP" altLang="en-US" sz="2400" dirty="0"/>
              <a:t>介護職員（以下この条において「介護職員等」という。）</a:t>
            </a:r>
            <a:r>
              <a:rPr lang="ja-JP" altLang="en-US" sz="2400" b="1" u="sng" dirty="0">
                <a:solidFill>
                  <a:srgbClr val="FF0000"/>
                </a:solidFill>
              </a:rPr>
              <a:t>を</a:t>
            </a:r>
            <a:r>
              <a:rPr lang="ja-JP" altLang="en-US" sz="2400" b="1" u="sng" dirty="0" smtClean="0">
                <a:solidFill>
                  <a:srgbClr val="FF0000"/>
                </a:solidFill>
              </a:rPr>
              <a:t>、常時一人以上当該</a:t>
            </a:r>
            <a:r>
              <a:rPr lang="ja-JP" altLang="en-US" sz="2400" b="1" u="sng" dirty="0">
                <a:solidFill>
                  <a:srgbClr val="FF0000"/>
                </a:solidFill>
              </a:rPr>
              <a:t>指定通所介護に従事させなければならない</a:t>
            </a:r>
            <a:r>
              <a:rPr lang="ja-JP" altLang="en-US" sz="2400" b="1" u="sng" dirty="0" smtClean="0">
                <a:solidFill>
                  <a:srgbClr val="FF0000"/>
                </a:solidFill>
              </a:rPr>
              <a:t>。</a:t>
            </a:r>
            <a:endParaRPr lang="en-US" altLang="ja-JP" sz="2400" b="1" u="sng" dirty="0" smtClean="0">
              <a:solidFill>
                <a:srgbClr val="FF0000"/>
              </a:solidFill>
            </a:endParaRPr>
          </a:p>
          <a:p>
            <a:endParaRPr lang="ja-JP" altLang="en-US" sz="2400" dirty="0"/>
          </a:p>
          <a:p>
            <a:r>
              <a:rPr lang="ja-JP" altLang="en-US" sz="2400" dirty="0"/>
              <a:t>４ 第一項及び第二項の規定にかかわらず、介護職員等は、</a:t>
            </a:r>
            <a:r>
              <a:rPr lang="ja-JP" altLang="en-US" sz="2400" dirty="0" smtClean="0"/>
              <a:t>利用者の</a:t>
            </a:r>
            <a:r>
              <a:rPr lang="ja-JP" altLang="en-US" sz="2400" dirty="0"/>
              <a:t>処遇に支障がない場合は、他の指定通所介護の単位の介護</a:t>
            </a:r>
            <a:r>
              <a:rPr lang="ja-JP" altLang="en-US" sz="2400" dirty="0" smtClean="0"/>
              <a:t>職員等</a:t>
            </a:r>
            <a:r>
              <a:rPr lang="ja-JP" altLang="en-US" sz="2400" dirty="0"/>
              <a:t>として従事する</a:t>
            </a:r>
            <a:r>
              <a:rPr lang="ja-JP" altLang="en-US" sz="2400" dirty="0" smtClean="0"/>
              <a:t>ことが</a:t>
            </a:r>
            <a:r>
              <a:rPr lang="ja-JP" altLang="en-US" sz="2400" dirty="0"/>
              <a:t>できるものとする</a:t>
            </a:r>
            <a:r>
              <a:rPr lang="ja-JP" altLang="en-US" sz="2400" dirty="0" smtClean="0"/>
              <a:t>。</a:t>
            </a:r>
            <a:endParaRPr lang="en-US" altLang="ja-JP" sz="2400" dirty="0" smtClean="0"/>
          </a:p>
          <a:p>
            <a:endParaRPr kumimoji="1" lang="en-US" altLang="ja-JP" sz="2400" dirty="0"/>
          </a:p>
          <a:p>
            <a:r>
              <a:rPr lang="ja-JP" altLang="en-US" sz="2400" dirty="0" smtClean="0"/>
              <a:t>ここでも昼休み問題が・・・</a:t>
            </a:r>
            <a:endParaRPr kumimoji="1" lang="ja-JP" altLang="en-US" sz="2400" dirty="0"/>
          </a:p>
        </p:txBody>
      </p:sp>
    </p:spTree>
    <p:extLst>
      <p:ext uri="{BB962C8B-B14F-4D97-AF65-F5344CB8AC3E}">
        <p14:creationId xmlns:p14="http://schemas.microsoft.com/office/powerpoint/2010/main" val="33598760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800" dirty="0"/>
              <a:t>⑤ 基準第九十三条第三項にいう介護職員等については、</a:t>
            </a:r>
            <a:r>
              <a:rPr lang="ja-JP" altLang="en-US" sz="2800" dirty="0" smtClean="0"/>
              <a:t>指定通所</a:t>
            </a:r>
            <a:r>
              <a:rPr lang="ja-JP" altLang="en-US" sz="2800" dirty="0"/>
              <a:t>介護の単位ごとに、提供時間数に応じた配置が必要となる</a:t>
            </a:r>
            <a:r>
              <a:rPr lang="ja-JP" altLang="en-US" sz="2800" dirty="0" smtClean="0"/>
              <a:t>もの</a:t>
            </a:r>
            <a:r>
              <a:rPr lang="ja-JP" altLang="en-US" sz="2800" dirty="0"/>
              <a:t>であり、確保すべき勤務延時間数は、次の計算式のとおり</a:t>
            </a:r>
            <a:r>
              <a:rPr lang="ja-JP" altLang="en-US" sz="2800" dirty="0" smtClean="0"/>
              <a:t>提供</a:t>
            </a:r>
            <a:r>
              <a:rPr lang="ja-JP" altLang="en-US" sz="2800" dirty="0"/>
              <a:t>時間数及び利用者数から算出される。なお、ここでいう</a:t>
            </a:r>
            <a:r>
              <a:rPr lang="ja-JP" altLang="en-US" sz="2800" dirty="0" smtClean="0"/>
              <a:t>提供時</a:t>
            </a:r>
            <a:r>
              <a:rPr lang="ja-JP" altLang="en-US" sz="2800" dirty="0"/>
              <a:t>間数とは、当該単位における平均提供時間数（利用者ごと</a:t>
            </a:r>
            <a:r>
              <a:rPr lang="ja-JP" altLang="en-US" sz="2800" dirty="0" smtClean="0"/>
              <a:t>の提供</a:t>
            </a:r>
            <a:r>
              <a:rPr lang="ja-JP" altLang="en-US" sz="2800" dirty="0"/>
              <a:t>時間数の合計を利用者数で除して得た数）とする</a:t>
            </a:r>
            <a:r>
              <a:rPr lang="ja-JP" altLang="en-US" sz="2800" dirty="0" smtClean="0"/>
              <a:t>。</a:t>
            </a:r>
            <a:endParaRPr lang="ja-JP" altLang="en-US" sz="2800" dirty="0"/>
          </a:p>
        </p:txBody>
      </p:sp>
    </p:spTree>
    <p:extLst>
      <p:ext uri="{BB962C8B-B14F-4D97-AF65-F5344CB8AC3E}">
        <p14:creationId xmlns:p14="http://schemas.microsoft.com/office/powerpoint/2010/main" val="329556498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（確保すべき勤務延時間数の計算式</a:t>
            </a:r>
            <a:r>
              <a:rPr lang="ja-JP" altLang="en-US" sz="3600" dirty="0" smtClean="0"/>
              <a:t>）</a:t>
            </a:r>
            <a:endParaRPr kumimoji="1" lang="ja-JP" altLang="en-US" sz="3600" dirty="0"/>
          </a:p>
        </p:txBody>
      </p:sp>
      <p:sp>
        <p:nvSpPr>
          <p:cNvPr id="3" name="コンテンツ プレースホルダー 2"/>
          <p:cNvSpPr>
            <a:spLocks noGrp="1"/>
          </p:cNvSpPr>
          <p:nvPr>
            <p:ph idx="1"/>
          </p:nvPr>
        </p:nvSpPr>
        <p:spPr>
          <a:xfrm>
            <a:off x="0" y="980728"/>
            <a:ext cx="9144000" cy="5115272"/>
          </a:xfrm>
        </p:spPr>
        <p:txBody>
          <a:bodyPr/>
          <a:lstStyle/>
          <a:p>
            <a:endParaRPr lang="en-US" altLang="ja-JP" sz="2400" dirty="0" smtClean="0"/>
          </a:p>
          <a:p>
            <a:r>
              <a:rPr lang="ja-JP" altLang="en-US" sz="2800" dirty="0" smtClean="0"/>
              <a:t>・利用者数十五人まで</a:t>
            </a:r>
          </a:p>
          <a:p>
            <a:pPr lvl="1"/>
            <a:r>
              <a:rPr lang="ja-JP" altLang="en-US" dirty="0" smtClean="0"/>
              <a:t>確保すべき勤務延時間数＝平均提供時間数</a:t>
            </a:r>
          </a:p>
          <a:p>
            <a:r>
              <a:rPr lang="ja-JP" altLang="en-US" sz="2800" dirty="0" smtClean="0"/>
              <a:t>・利用者数十六人以上</a:t>
            </a:r>
          </a:p>
          <a:p>
            <a:pPr lvl="1"/>
            <a:r>
              <a:rPr lang="ja-JP" altLang="en-US" b="1" u="sng" dirty="0" smtClean="0">
                <a:solidFill>
                  <a:srgbClr val="FF0000"/>
                </a:solidFill>
              </a:rPr>
              <a:t>確保すべき勤務延時間数＝（（利用者数－</a:t>
            </a:r>
            <a:r>
              <a:rPr lang="en-US" altLang="ja-JP" b="1" u="sng" dirty="0" smtClean="0">
                <a:solidFill>
                  <a:srgbClr val="FF0000"/>
                </a:solidFill>
              </a:rPr>
              <a:t>15</a:t>
            </a:r>
            <a:r>
              <a:rPr lang="ja-JP" altLang="en-US" b="1" u="sng" dirty="0" smtClean="0">
                <a:solidFill>
                  <a:srgbClr val="FF0000"/>
                </a:solidFill>
              </a:rPr>
              <a:t>）</a:t>
            </a:r>
            <a:r>
              <a:rPr lang="en-US" altLang="ja-JP" b="1" u="sng" dirty="0" smtClean="0">
                <a:solidFill>
                  <a:srgbClr val="FF0000"/>
                </a:solidFill>
              </a:rPr>
              <a:t>÷</a:t>
            </a:r>
            <a:r>
              <a:rPr lang="ja-JP" altLang="en-US" b="1" u="sng" dirty="0" smtClean="0">
                <a:solidFill>
                  <a:srgbClr val="FF0000"/>
                </a:solidFill>
              </a:rPr>
              <a:t>５＋１）</a:t>
            </a:r>
            <a:r>
              <a:rPr lang="en-US" altLang="ja-JP" b="1" u="sng" dirty="0" smtClean="0">
                <a:solidFill>
                  <a:srgbClr val="FF0000"/>
                </a:solidFill>
              </a:rPr>
              <a:t>×</a:t>
            </a:r>
            <a:r>
              <a:rPr lang="ja-JP" altLang="en-US" b="1" u="sng" dirty="0" smtClean="0">
                <a:solidFill>
                  <a:srgbClr val="FF0000"/>
                </a:solidFill>
              </a:rPr>
              <a:t>平均提供時間数</a:t>
            </a:r>
          </a:p>
          <a:p>
            <a:r>
              <a:rPr lang="en-US" altLang="ja-JP" sz="2800" dirty="0" smtClean="0"/>
              <a:t>※ </a:t>
            </a:r>
            <a:r>
              <a:rPr lang="ja-JP" altLang="en-US" sz="2800" dirty="0" smtClean="0"/>
              <a:t>平均提供時間数＝利用者ごとの提供時間数の合計</a:t>
            </a:r>
            <a:r>
              <a:rPr lang="en-US" altLang="ja-JP" sz="2800" dirty="0" smtClean="0"/>
              <a:t>÷</a:t>
            </a:r>
            <a:r>
              <a:rPr lang="ja-JP" altLang="en-US" sz="2800" dirty="0" smtClean="0"/>
              <a:t>利用者数</a:t>
            </a:r>
          </a:p>
        </p:txBody>
      </p:sp>
    </p:spTree>
    <p:extLst>
      <p:ext uri="{BB962C8B-B14F-4D97-AF65-F5344CB8AC3E}">
        <p14:creationId xmlns:p14="http://schemas.microsoft.com/office/powerpoint/2010/main" val="238272916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1052736"/>
            <a:ext cx="9144000" cy="5805264"/>
          </a:xfrm>
        </p:spPr>
        <p:txBody>
          <a:bodyPr/>
          <a:lstStyle/>
          <a:p>
            <a:r>
              <a:rPr lang="ja-JP" altLang="en-US" sz="2400" dirty="0" smtClean="0"/>
              <a:t>例えば、利用者数十八人、提供時間数を五時間とした場合、（</a:t>
            </a:r>
            <a:r>
              <a:rPr lang="en-US" altLang="ja-JP" sz="2400" dirty="0" smtClean="0"/>
              <a:t>18</a:t>
            </a:r>
            <a:r>
              <a:rPr lang="ja-JP" altLang="en-US" sz="2400" dirty="0" smtClean="0"/>
              <a:t>－</a:t>
            </a:r>
            <a:r>
              <a:rPr lang="en-US" altLang="ja-JP" sz="2400" dirty="0" smtClean="0"/>
              <a:t>15</a:t>
            </a:r>
            <a:r>
              <a:rPr lang="ja-JP" altLang="en-US" sz="2400" dirty="0" smtClean="0"/>
              <a:t>）</a:t>
            </a:r>
            <a:r>
              <a:rPr lang="en-US" altLang="ja-JP" sz="2400" dirty="0" smtClean="0"/>
              <a:t>÷</a:t>
            </a:r>
            <a:r>
              <a:rPr lang="ja-JP" altLang="en-US" sz="2400" dirty="0" smtClean="0"/>
              <a:t>５＋１＝</a:t>
            </a:r>
            <a:r>
              <a:rPr lang="en-US" altLang="ja-JP" sz="2400" dirty="0" smtClean="0"/>
              <a:t>1.6</a:t>
            </a:r>
            <a:r>
              <a:rPr lang="ja-JP" altLang="en-US" sz="2400" dirty="0" smtClean="0"/>
              <a:t>なり、五時間の勤務時間数を一・六名分確保すればよいことから、従業員の員数にかかわらず、５</a:t>
            </a:r>
            <a:r>
              <a:rPr lang="en-US" altLang="ja-JP" sz="2400" dirty="0" smtClean="0"/>
              <a:t>×1.6</a:t>
            </a:r>
            <a:r>
              <a:rPr lang="ja-JP" altLang="en-US" sz="2400" dirty="0" smtClean="0"/>
              <a:t>＝８時間の勤務延時間数分の人員配置が必要となる。利用者数と平均提供時間数に応じて確保すべき勤務延時間数の具体例を別表二に示すものとする。</a:t>
            </a:r>
          </a:p>
          <a:p>
            <a:r>
              <a:rPr lang="ja-JP" altLang="en-US" sz="2400" dirty="0" smtClean="0"/>
              <a:t>なお、介護職員等については、指定通所介護の単位ごとに常時一名以上確保することとされているが、これは、介護職員等が常に確保されるよう必要な配置を行うよう定めたものである。</a:t>
            </a:r>
          </a:p>
          <a:p>
            <a:r>
              <a:rPr lang="ja-JP" altLang="en-US" sz="2400" dirty="0" smtClean="0"/>
              <a:t>また、介護職員等は、利用者の処遇に支障がない場合は他の指定通所介護の単位の介護職員として従事することができるとされたことから、例えば複数の単位の指定通所介護を同じ時間帯に実施している場合、単位ごとに介護職員等が常に一名以上確保されている限りにおいては、単位を超えて柔軟な配置が可能である。</a:t>
            </a:r>
            <a:endParaRPr kumimoji="1" lang="ja-JP" altLang="en-US" sz="4000" dirty="0"/>
          </a:p>
        </p:txBody>
      </p:sp>
    </p:spTree>
    <p:extLst>
      <p:ext uri="{BB962C8B-B14F-4D97-AF65-F5344CB8AC3E}">
        <p14:creationId xmlns:p14="http://schemas.microsoft.com/office/powerpoint/2010/main" val="299131187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つまり、介護職員配置は</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99727902"/>
              </p:ext>
            </p:extLst>
          </p:nvPr>
        </p:nvGraphicFramePr>
        <p:xfrm>
          <a:off x="215516" y="1356360"/>
          <a:ext cx="8712968" cy="4145280"/>
        </p:xfrm>
        <a:graphic>
          <a:graphicData uri="http://schemas.openxmlformats.org/drawingml/2006/table">
            <a:tbl>
              <a:tblPr firstRow="1" bandRow="1">
                <a:tableStyleId>{5C22544A-7EE6-4342-B048-85BDC9FD1C3A}</a:tableStyleId>
              </a:tblPr>
              <a:tblGrid>
                <a:gridCol w="2257712"/>
                <a:gridCol w="2260216"/>
                <a:gridCol w="4195040"/>
              </a:tblGrid>
              <a:tr h="370840">
                <a:tc>
                  <a:txBody>
                    <a:bodyPr/>
                    <a:lstStyle/>
                    <a:p>
                      <a:pPr algn="ctr"/>
                      <a:r>
                        <a:rPr kumimoji="1" lang="ja-JP" altLang="en-US" sz="2800" dirty="0" smtClean="0"/>
                        <a:t>利用者数</a:t>
                      </a:r>
                      <a:endParaRPr kumimoji="1" lang="ja-JP" altLang="en-US" sz="2800" dirty="0"/>
                    </a:p>
                  </a:txBody>
                  <a:tcPr/>
                </a:tc>
                <a:tc>
                  <a:txBody>
                    <a:bodyPr/>
                    <a:lstStyle/>
                    <a:p>
                      <a:pPr algn="ctr"/>
                      <a:r>
                        <a:rPr kumimoji="1" lang="ja-JP" altLang="en-US" sz="2800" dirty="0" smtClean="0"/>
                        <a:t>従来の配置</a:t>
                      </a:r>
                      <a:endParaRPr kumimoji="1" lang="ja-JP" altLang="en-US" sz="2800" dirty="0"/>
                    </a:p>
                  </a:txBody>
                  <a:tcPr/>
                </a:tc>
                <a:tc>
                  <a:txBody>
                    <a:bodyPr/>
                    <a:lstStyle/>
                    <a:p>
                      <a:pPr algn="ctr"/>
                      <a:r>
                        <a:rPr kumimoji="1" lang="ja-JP" altLang="en-US" sz="2800" dirty="0" smtClean="0"/>
                        <a:t>改正後延勤務時間</a:t>
                      </a:r>
                      <a:endParaRPr kumimoji="1" lang="ja-JP" altLang="en-US" sz="2800" dirty="0"/>
                    </a:p>
                  </a:txBody>
                  <a:tcPr/>
                </a:tc>
              </a:tr>
              <a:tr h="370840">
                <a:tc>
                  <a:txBody>
                    <a:bodyPr/>
                    <a:lstStyle/>
                    <a:p>
                      <a:pPr algn="ctr"/>
                      <a:r>
                        <a:rPr kumimoji="1" lang="ja-JP" altLang="en-US" sz="2800" dirty="0" smtClean="0"/>
                        <a:t>１５人まで</a:t>
                      </a:r>
                      <a:endParaRPr kumimoji="1" lang="ja-JP" altLang="en-US" sz="2800" dirty="0"/>
                    </a:p>
                  </a:txBody>
                  <a:tcPr/>
                </a:tc>
                <a:tc>
                  <a:txBody>
                    <a:bodyPr/>
                    <a:lstStyle/>
                    <a:p>
                      <a:pPr algn="ctr"/>
                      <a:r>
                        <a:rPr kumimoji="1" lang="ja-JP" altLang="en-US" sz="2800" dirty="0" smtClean="0"/>
                        <a:t>１</a:t>
                      </a:r>
                      <a:endParaRPr kumimoji="1" lang="en-US" altLang="ja-JP" sz="28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t>１</a:t>
                      </a:r>
                      <a:r>
                        <a:rPr lang="en-US" altLang="ja-JP" sz="2800" dirty="0" smtClean="0"/>
                        <a:t>×</a:t>
                      </a:r>
                      <a:r>
                        <a:rPr lang="ja-JP" altLang="en-US" sz="2800" dirty="0" smtClean="0"/>
                        <a:t>平均提供時間数</a:t>
                      </a:r>
                    </a:p>
                  </a:txBody>
                  <a:tcPr/>
                </a:tc>
              </a:tr>
              <a:tr h="370840">
                <a:tc>
                  <a:txBody>
                    <a:bodyPr/>
                    <a:lstStyle/>
                    <a:p>
                      <a:pPr algn="ctr"/>
                      <a:r>
                        <a:rPr kumimoji="1" lang="ja-JP" altLang="en-US" sz="2800" dirty="0" smtClean="0"/>
                        <a:t>１６人</a:t>
                      </a:r>
                      <a:endParaRPr kumimoji="1" lang="ja-JP" altLang="en-US" sz="2800" dirty="0"/>
                    </a:p>
                  </a:txBody>
                  <a:tcPr/>
                </a:tc>
                <a:tc>
                  <a:txBody>
                    <a:bodyPr/>
                    <a:lstStyle/>
                    <a:p>
                      <a:pPr algn="ctr"/>
                      <a:r>
                        <a:rPr kumimoji="1" lang="ja-JP" altLang="en-US" sz="2800" dirty="0" smtClean="0"/>
                        <a:t>２</a:t>
                      </a:r>
                      <a:endParaRPr kumimoji="1" lang="ja-JP" altLang="en-US" sz="2800" dirty="0"/>
                    </a:p>
                  </a:txBody>
                  <a:tcPr/>
                </a:tc>
                <a:tc>
                  <a:txBody>
                    <a:bodyPr/>
                    <a:lstStyle/>
                    <a:p>
                      <a:pPr lvl="0" algn="ctr"/>
                      <a:r>
                        <a:rPr lang="ja-JP" altLang="en-US" sz="2800" dirty="0" smtClean="0"/>
                        <a:t>１．２</a:t>
                      </a:r>
                      <a:r>
                        <a:rPr lang="en-US" altLang="ja-JP" sz="2800" dirty="0" smtClean="0"/>
                        <a:t>×</a:t>
                      </a:r>
                      <a:r>
                        <a:rPr lang="ja-JP" altLang="en-US" sz="2800" dirty="0" smtClean="0"/>
                        <a:t>平均提供時間数</a:t>
                      </a:r>
                    </a:p>
                  </a:txBody>
                  <a:tcPr/>
                </a:tc>
              </a:tr>
              <a:tr h="370840">
                <a:tc>
                  <a:txBody>
                    <a:bodyPr/>
                    <a:lstStyle/>
                    <a:p>
                      <a:pPr algn="ctr"/>
                      <a:r>
                        <a:rPr kumimoji="1" lang="ja-JP" altLang="en-US" sz="2800" dirty="0" smtClean="0"/>
                        <a:t>１７人</a:t>
                      </a:r>
                      <a:endParaRPr kumimoji="1" lang="ja-JP" altLang="en-US" sz="2800" dirty="0"/>
                    </a:p>
                  </a:txBody>
                  <a:tcPr/>
                </a:tc>
                <a:tc>
                  <a:txBody>
                    <a:bodyPr/>
                    <a:lstStyle/>
                    <a:p>
                      <a:pPr algn="ctr"/>
                      <a:r>
                        <a:rPr kumimoji="1" lang="ja-JP" altLang="en-US" sz="2800" dirty="0" smtClean="0"/>
                        <a:t>２</a:t>
                      </a:r>
                      <a:endParaRPr kumimoji="1" lang="ja-JP" altLang="en-US" sz="2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t>１．４</a:t>
                      </a:r>
                      <a:r>
                        <a:rPr lang="en-US" altLang="ja-JP" sz="2800" dirty="0" smtClean="0"/>
                        <a:t>×</a:t>
                      </a:r>
                      <a:r>
                        <a:rPr lang="ja-JP" altLang="en-US" sz="2800" dirty="0" smtClean="0"/>
                        <a:t>平均提供時間数</a:t>
                      </a:r>
                    </a:p>
                  </a:txBody>
                  <a:tcPr/>
                </a:tc>
              </a:tr>
              <a:tr h="370840">
                <a:tc>
                  <a:txBody>
                    <a:bodyPr/>
                    <a:lstStyle/>
                    <a:p>
                      <a:pPr algn="ctr"/>
                      <a:r>
                        <a:rPr kumimoji="1" lang="ja-JP" altLang="en-US" sz="2800" dirty="0" smtClean="0"/>
                        <a:t>１８人</a:t>
                      </a:r>
                      <a:endParaRPr kumimoji="1" lang="ja-JP" altLang="en-US" sz="2800" dirty="0"/>
                    </a:p>
                  </a:txBody>
                  <a:tcPr/>
                </a:tc>
                <a:tc>
                  <a:txBody>
                    <a:bodyPr/>
                    <a:lstStyle/>
                    <a:p>
                      <a:pPr algn="ctr"/>
                      <a:r>
                        <a:rPr kumimoji="1" lang="ja-JP" altLang="en-US" sz="2800" dirty="0" smtClean="0"/>
                        <a:t>２</a:t>
                      </a:r>
                      <a:endParaRPr kumimoji="1" lang="ja-JP" altLang="en-US" sz="2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t>１．６</a:t>
                      </a:r>
                      <a:r>
                        <a:rPr lang="en-US" altLang="ja-JP" sz="2800" dirty="0" smtClean="0"/>
                        <a:t>×</a:t>
                      </a:r>
                      <a:r>
                        <a:rPr lang="ja-JP" altLang="en-US" sz="2800" dirty="0" smtClean="0"/>
                        <a:t>平均提供時間数</a:t>
                      </a:r>
                    </a:p>
                  </a:txBody>
                  <a:tcPr/>
                </a:tc>
              </a:tr>
              <a:tr h="370840">
                <a:tc>
                  <a:txBody>
                    <a:bodyPr/>
                    <a:lstStyle/>
                    <a:p>
                      <a:pPr algn="ctr"/>
                      <a:r>
                        <a:rPr kumimoji="1" lang="ja-JP" altLang="en-US" sz="2800" dirty="0" smtClean="0"/>
                        <a:t>１９人</a:t>
                      </a:r>
                      <a:endParaRPr kumimoji="1" lang="ja-JP" altLang="en-US" sz="2800" dirty="0"/>
                    </a:p>
                  </a:txBody>
                  <a:tcPr/>
                </a:tc>
                <a:tc>
                  <a:txBody>
                    <a:bodyPr/>
                    <a:lstStyle/>
                    <a:p>
                      <a:pPr algn="ctr"/>
                      <a:r>
                        <a:rPr kumimoji="1" lang="ja-JP" altLang="en-US" sz="2800" dirty="0" smtClean="0"/>
                        <a:t>２</a:t>
                      </a:r>
                      <a:endParaRPr kumimoji="1" lang="ja-JP" altLang="en-US" sz="2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t>１．８</a:t>
                      </a:r>
                      <a:r>
                        <a:rPr lang="en-US" altLang="ja-JP" sz="2800" dirty="0" smtClean="0"/>
                        <a:t>×</a:t>
                      </a:r>
                      <a:r>
                        <a:rPr lang="ja-JP" altLang="en-US" sz="2800" dirty="0" smtClean="0"/>
                        <a:t>平均提供時間数</a:t>
                      </a:r>
                    </a:p>
                  </a:txBody>
                  <a:tcPr/>
                </a:tc>
              </a:tr>
              <a:tr h="370840">
                <a:tc>
                  <a:txBody>
                    <a:bodyPr/>
                    <a:lstStyle/>
                    <a:p>
                      <a:pPr algn="ctr"/>
                      <a:r>
                        <a:rPr kumimoji="1" lang="ja-JP" altLang="en-US" sz="2800" dirty="0" smtClean="0"/>
                        <a:t>２０人</a:t>
                      </a:r>
                      <a:endParaRPr kumimoji="1" lang="ja-JP" altLang="en-US" sz="2800" dirty="0"/>
                    </a:p>
                  </a:txBody>
                  <a:tcPr/>
                </a:tc>
                <a:tc>
                  <a:txBody>
                    <a:bodyPr/>
                    <a:lstStyle/>
                    <a:p>
                      <a:pPr algn="ctr"/>
                      <a:r>
                        <a:rPr kumimoji="1" lang="ja-JP" altLang="en-US" sz="2800" dirty="0" smtClean="0"/>
                        <a:t>２</a:t>
                      </a:r>
                      <a:endParaRPr kumimoji="1" lang="ja-JP" altLang="en-US" sz="2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t>２</a:t>
                      </a:r>
                      <a:r>
                        <a:rPr lang="en-US" altLang="ja-JP" sz="2800" dirty="0" smtClean="0"/>
                        <a:t>×</a:t>
                      </a:r>
                      <a:r>
                        <a:rPr lang="ja-JP" altLang="en-US" sz="2800" dirty="0" smtClean="0"/>
                        <a:t>平均提供時間数</a:t>
                      </a:r>
                    </a:p>
                  </a:txBody>
                  <a:tcPr/>
                </a:tc>
              </a:tr>
              <a:tr h="370840">
                <a:tc>
                  <a:txBody>
                    <a:bodyPr/>
                    <a:lstStyle/>
                    <a:p>
                      <a:pPr algn="ctr"/>
                      <a:r>
                        <a:rPr kumimoji="1" lang="ja-JP" altLang="en-US" sz="2800" dirty="0" smtClean="0"/>
                        <a:t>２１人</a:t>
                      </a:r>
                      <a:endParaRPr kumimoji="1" lang="ja-JP" altLang="en-US" sz="2800" dirty="0"/>
                    </a:p>
                  </a:txBody>
                  <a:tcPr/>
                </a:tc>
                <a:tc>
                  <a:txBody>
                    <a:bodyPr/>
                    <a:lstStyle/>
                    <a:p>
                      <a:pPr algn="ctr"/>
                      <a:r>
                        <a:rPr kumimoji="1" lang="ja-JP" altLang="en-US" sz="2800" dirty="0" smtClean="0"/>
                        <a:t>３</a:t>
                      </a:r>
                      <a:endParaRPr kumimoji="1" lang="ja-JP" altLang="en-US" sz="2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t>２．２</a:t>
                      </a:r>
                      <a:r>
                        <a:rPr lang="en-US" altLang="ja-JP" sz="2800" dirty="0" smtClean="0"/>
                        <a:t>×</a:t>
                      </a:r>
                      <a:r>
                        <a:rPr lang="ja-JP" altLang="en-US" sz="2800" dirty="0" smtClean="0"/>
                        <a:t>平均提供時間数</a:t>
                      </a:r>
                    </a:p>
                  </a:txBody>
                  <a:tcPr/>
                </a:tc>
              </a:tr>
            </a:tbl>
          </a:graphicData>
        </a:graphic>
      </p:graphicFrame>
      <p:sp>
        <p:nvSpPr>
          <p:cNvPr id="5" name="テキスト ボックス 4"/>
          <p:cNvSpPr txBox="1"/>
          <p:nvPr/>
        </p:nvSpPr>
        <p:spPr>
          <a:xfrm>
            <a:off x="215516" y="5836492"/>
            <a:ext cx="8712968" cy="461665"/>
          </a:xfrm>
          <a:prstGeom prst="rect">
            <a:avLst/>
          </a:prstGeom>
          <a:noFill/>
        </p:spPr>
        <p:txBody>
          <a:bodyPr wrap="square" rtlCol="0">
            <a:spAutoFit/>
          </a:bodyPr>
          <a:lstStyle/>
          <a:p>
            <a:r>
              <a:rPr lang="ja-JP" altLang="en-US" sz="2400" dirty="0"/>
              <a:t>ただし、単位ごとに介護職員等が常に一名以上確保されて</a:t>
            </a:r>
            <a:r>
              <a:rPr lang="ja-JP" altLang="en-US" sz="2400" dirty="0" smtClean="0"/>
              <a:t>いること</a:t>
            </a:r>
            <a:endParaRPr kumimoji="1" lang="ja-JP" altLang="en-US" sz="2400" dirty="0"/>
          </a:p>
        </p:txBody>
      </p:sp>
    </p:spTree>
    <p:extLst>
      <p:ext uri="{BB962C8B-B14F-4D97-AF65-F5344CB8AC3E}">
        <p14:creationId xmlns:p14="http://schemas.microsoft.com/office/powerpoint/2010/main" val="426171712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人員配置減算</a:t>
            </a:r>
            <a:endParaRPr kumimoji="1" lang="ja-JP" altLang="en-US" dirty="0"/>
          </a:p>
        </p:txBody>
      </p:sp>
      <p:sp>
        <p:nvSpPr>
          <p:cNvPr id="3" name="コンテンツ プレースホルダー 2"/>
          <p:cNvSpPr>
            <a:spLocks noGrp="1"/>
          </p:cNvSpPr>
          <p:nvPr>
            <p:ph idx="1"/>
          </p:nvPr>
        </p:nvSpPr>
        <p:spPr>
          <a:xfrm>
            <a:off x="0" y="1196752"/>
            <a:ext cx="9144000" cy="5400600"/>
          </a:xfrm>
        </p:spPr>
        <p:txBody>
          <a:bodyPr/>
          <a:lstStyle/>
          <a:p>
            <a:r>
              <a:rPr lang="ja-JP" altLang="en-US" sz="2400" dirty="0" smtClean="0"/>
              <a:t>ハ　人員</a:t>
            </a:r>
            <a:r>
              <a:rPr lang="ja-JP" altLang="en-US" sz="2400" dirty="0"/>
              <a:t>基準上必要とされる員数から</a:t>
            </a:r>
            <a:r>
              <a:rPr lang="ja-JP" altLang="en-US" sz="2400" b="1" u="sng" dirty="0">
                <a:solidFill>
                  <a:srgbClr val="FF0000"/>
                </a:solidFill>
              </a:rPr>
              <a:t>一割を超えて減少した</a:t>
            </a:r>
            <a:r>
              <a:rPr lang="ja-JP" altLang="en-US" sz="2400" b="1" u="sng" dirty="0" smtClean="0">
                <a:solidFill>
                  <a:srgbClr val="FF0000"/>
                </a:solidFill>
              </a:rPr>
              <a:t>場合</a:t>
            </a:r>
            <a:r>
              <a:rPr lang="ja-JP" altLang="en-US" sz="2400" b="1" u="sng" dirty="0">
                <a:solidFill>
                  <a:srgbClr val="FF0000"/>
                </a:solidFill>
              </a:rPr>
              <a:t>にはその翌月から人員基準欠如が解消されるに至った月</a:t>
            </a:r>
            <a:r>
              <a:rPr lang="ja-JP" altLang="en-US" sz="2400" b="1" u="sng" dirty="0" smtClean="0">
                <a:solidFill>
                  <a:srgbClr val="FF0000"/>
                </a:solidFill>
              </a:rPr>
              <a:t>まで</a:t>
            </a:r>
            <a:r>
              <a:rPr lang="ja-JP" altLang="en-US" sz="2400" b="1" u="sng" dirty="0">
                <a:solidFill>
                  <a:srgbClr val="FF0000"/>
                </a:solidFill>
              </a:rPr>
              <a:t>、利用者全員について所定単位数が通所介護費等の算定</a:t>
            </a:r>
            <a:r>
              <a:rPr lang="ja-JP" altLang="en-US" sz="2400" b="1" u="sng" dirty="0" smtClean="0">
                <a:solidFill>
                  <a:srgbClr val="FF0000"/>
                </a:solidFill>
              </a:rPr>
              <a:t>方法</a:t>
            </a:r>
            <a:r>
              <a:rPr lang="ja-JP" altLang="en-US" sz="2400" b="1" u="sng" dirty="0">
                <a:solidFill>
                  <a:srgbClr val="FF0000"/>
                </a:solidFill>
              </a:rPr>
              <a:t>に規定する算定方法に従って減算</a:t>
            </a:r>
            <a:r>
              <a:rPr lang="ja-JP" altLang="en-US" sz="2400" dirty="0"/>
              <a:t>する</a:t>
            </a:r>
            <a:r>
              <a:rPr lang="ja-JP" altLang="en-US" sz="2400" dirty="0" smtClean="0"/>
              <a:t>。</a:t>
            </a:r>
            <a:endParaRPr lang="en-US" altLang="ja-JP" sz="2400" dirty="0" smtClean="0"/>
          </a:p>
          <a:p>
            <a:r>
              <a:rPr lang="ja-JP" altLang="en-US" sz="2400" dirty="0" smtClean="0"/>
              <a:t>ニ　一割</a:t>
            </a:r>
            <a:r>
              <a:rPr lang="ja-JP" altLang="en-US" sz="2400" dirty="0"/>
              <a:t>の範囲内で減少した場合には、その翌々月から</a:t>
            </a:r>
            <a:r>
              <a:rPr lang="ja-JP" altLang="en-US" sz="2400" dirty="0" smtClean="0"/>
              <a:t>人員基準欠如</a:t>
            </a:r>
            <a:r>
              <a:rPr lang="ja-JP" altLang="en-US" sz="2400" dirty="0"/>
              <a:t>が解消されるに至った月まで、利用者等の全員に</a:t>
            </a:r>
            <a:r>
              <a:rPr lang="ja-JP" altLang="en-US" sz="2400" dirty="0" smtClean="0"/>
              <a:t>ついて</a:t>
            </a:r>
            <a:r>
              <a:rPr lang="ja-JP" altLang="en-US" sz="2400" dirty="0"/>
              <a:t>所定単位数が通所介護費等の算定方法に規定する算定</a:t>
            </a:r>
            <a:r>
              <a:rPr lang="ja-JP" altLang="en-US" sz="2400" dirty="0" smtClean="0"/>
              <a:t>方法に</a:t>
            </a:r>
            <a:r>
              <a:rPr lang="ja-JP" altLang="en-US" sz="2400" dirty="0"/>
              <a:t>従って減算される（ただし、翌月の末日において人員</a:t>
            </a:r>
            <a:r>
              <a:rPr lang="ja-JP" altLang="en-US" sz="2400" dirty="0" smtClean="0"/>
              <a:t>基準を</a:t>
            </a:r>
            <a:r>
              <a:rPr lang="ja-JP" altLang="en-US" sz="2400" dirty="0"/>
              <a:t>満たすに至っている場合を除く。）。</a:t>
            </a:r>
          </a:p>
          <a:p>
            <a:endParaRPr lang="en-US" altLang="ja-JP" sz="2400" dirty="0" smtClean="0"/>
          </a:p>
        </p:txBody>
      </p:sp>
    </p:spTree>
    <p:extLst>
      <p:ext uri="{BB962C8B-B14F-4D97-AF65-F5344CB8AC3E}">
        <p14:creationId xmlns:p14="http://schemas.microsoft.com/office/powerpoint/2010/main" val="99004059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340768"/>
            <a:ext cx="9144000" cy="5517232"/>
          </a:xfrm>
        </p:spPr>
        <p:txBody>
          <a:bodyPr/>
          <a:lstStyle/>
          <a:p>
            <a:r>
              <a:rPr lang="ja-JP" altLang="en-US" sz="2800" dirty="0"/>
              <a:t>イ　看護職員の数は、一月間の職員の数の平均を用いる。この場合、一月間の職員の平均は、当該月のサービス提供日に配置された延べ人数を当該月のサービス提供日数で除して得た数とする</a:t>
            </a:r>
            <a:r>
              <a:rPr lang="ja-JP" altLang="en-US" sz="2800" dirty="0" smtClean="0"/>
              <a:t>。</a:t>
            </a:r>
            <a:endParaRPr lang="en-US" altLang="ja-JP" sz="2800" dirty="0" smtClean="0"/>
          </a:p>
          <a:p>
            <a:r>
              <a:rPr lang="ja-JP" altLang="en-US" sz="2800" dirty="0" smtClean="0"/>
              <a:t>・</a:t>
            </a:r>
            <a:r>
              <a:rPr lang="ja-JP" altLang="en-US" sz="2800" dirty="0"/>
              <a:t>（看護職員の算定式）</a:t>
            </a:r>
          </a:p>
          <a:p>
            <a:r>
              <a:rPr lang="ja-JP" altLang="en-US" sz="2400" b="1" u="sng" dirty="0">
                <a:solidFill>
                  <a:srgbClr val="FF0000"/>
                </a:solidFill>
              </a:rPr>
              <a:t>サービス提供日に配置された延べ人数／サービス提供日数＜０．９</a:t>
            </a:r>
          </a:p>
          <a:p>
            <a:pPr lvl="1"/>
            <a:r>
              <a:rPr lang="ja-JP" altLang="en-US" dirty="0" smtClean="0"/>
              <a:t>翌月から減算</a:t>
            </a:r>
            <a:endParaRPr lang="en-US" altLang="ja-JP" dirty="0" smtClean="0"/>
          </a:p>
          <a:p>
            <a:r>
              <a:rPr lang="ja-JP" altLang="en-US" sz="2400" b="1" u="sng" dirty="0" smtClean="0">
                <a:solidFill>
                  <a:srgbClr val="FF0000"/>
                </a:solidFill>
              </a:rPr>
              <a:t>０．９≦サービス</a:t>
            </a:r>
            <a:r>
              <a:rPr lang="ja-JP" altLang="en-US" sz="2400" b="1" u="sng" dirty="0">
                <a:solidFill>
                  <a:srgbClr val="FF0000"/>
                </a:solidFill>
              </a:rPr>
              <a:t>提供日に配置された</a:t>
            </a:r>
            <a:r>
              <a:rPr lang="ja-JP" altLang="en-US" sz="2400" b="1" u="sng" dirty="0" smtClean="0">
                <a:solidFill>
                  <a:srgbClr val="FF0000"/>
                </a:solidFill>
              </a:rPr>
              <a:t>延べ人数／サービス</a:t>
            </a:r>
            <a:r>
              <a:rPr lang="ja-JP" altLang="en-US" sz="2400" b="1" u="sng" dirty="0">
                <a:solidFill>
                  <a:srgbClr val="FF0000"/>
                </a:solidFill>
              </a:rPr>
              <a:t>提供</a:t>
            </a:r>
            <a:r>
              <a:rPr lang="ja-JP" altLang="en-US" sz="2400" b="1" u="sng" dirty="0" smtClean="0">
                <a:solidFill>
                  <a:srgbClr val="FF0000"/>
                </a:solidFill>
              </a:rPr>
              <a:t>日数＜１．０</a:t>
            </a:r>
            <a:endParaRPr lang="ja-JP" altLang="en-US" sz="2400" b="1" u="sng" dirty="0">
              <a:solidFill>
                <a:srgbClr val="FF0000"/>
              </a:solidFill>
            </a:endParaRPr>
          </a:p>
          <a:p>
            <a:pPr lvl="1"/>
            <a:r>
              <a:rPr kumimoji="1" lang="ja-JP" altLang="en-US" dirty="0" smtClean="0"/>
              <a:t>翌月末に基準を満たせなければ、翌々月から減算</a:t>
            </a:r>
            <a:endParaRPr kumimoji="1" lang="ja-JP" altLang="en-US" dirty="0"/>
          </a:p>
        </p:txBody>
      </p:sp>
    </p:spTree>
    <p:extLst>
      <p:ext uri="{BB962C8B-B14F-4D97-AF65-F5344CB8AC3E}">
        <p14:creationId xmlns:p14="http://schemas.microsoft.com/office/powerpoint/2010/main" val="289147950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052736"/>
            <a:ext cx="9144000" cy="5805264"/>
          </a:xfrm>
        </p:spPr>
        <p:txBody>
          <a:bodyPr/>
          <a:lstStyle/>
          <a:p>
            <a:r>
              <a:rPr lang="ja-JP" altLang="en-US" dirty="0" smtClean="0"/>
              <a:t>ロ　介護</a:t>
            </a:r>
            <a:r>
              <a:rPr lang="ja-JP" altLang="en-US" dirty="0"/>
              <a:t>職員等の数は、利用者数及び提供時間数から算出</a:t>
            </a:r>
            <a:r>
              <a:rPr lang="ja-JP" altLang="en-US" dirty="0" smtClean="0"/>
              <a:t>する勤務</a:t>
            </a:r>
            <a:r>
              <a:rPr lang="ja-JP" altLang="en-US" dirty="0"/>
              <a:t>延時間数（サービス提供時間数に関する具体的な</a:t>
            </a:r>
            <a:r>
              <a:rPr lang="ja-JP" altLang="en-US" dirty="0" smtClean="0"/>
              <a:t>取扱いは</a:t>
            </a:r>
            <a:r>
              <a:rPr lang="ja-JP" altLang="en-US" dirty="0"/>
              <a:t>、「指定居宅サービス等及び指定介護予防サービス等に</a:t>
            </a:r>
            <a:r>
              <a:rPr lang="ja-JP" altLang="en-US" dirty="0" smtClean="0"/>
              <a:t>関する</a:t>
            </a:r>
            <a:r>
              <a:rPr lang="ja-JP" altLang="en-US" dirty="0"/>
              <a:t>基準について」（平成十一年九月十七日老企二十五）</a:t>
            </a:r>
            <a:r>
              <a:rPr lang="ja-JP" altLang="en-US" dirty="0" smtClean="0"/>
              <a:t>第三の</a:t>
            </a:r>
            <a:r>
              <a:rPr lang="ja-JP" altLang="en-US" dirty="0"/>
              <a:t>六の１⑴を参照すること。）。この場合、</a:t>
            </a:r>
            <a:r>
              <a:rPr lang="ja-JP" altLang="en-US" b="1" u="sng" dirty="0">
                <a:solidFill>
                  <a:srgbClr val="FF0000"/>
                </a:solidFill>
              </a:rPr>
              <a:t>一月間の勤務</a:t>
            </a:r>
            <a:r>
              <a:rPr lang="ja-JP" altLang="en-US" b="1" u="sng" dirty="0" smtClean="0">
                <a:solidFill>
                  <a:srgbClr val="FF0000"/>
                </a:solidFill>
              </a:rPr>
              <a:t>延時</a:t>
            </a:r>
            <a:r>
              <a:rPr lang="ja-JP" altLang="en-US" b="1" u="sng" dirty="0">
                <a:solidFill>
                  <a:srgbClr val="FF0000"/>
                </a:solidFill>
              </a:rPr>
              <a:t>間数は、配置された職員の一月の勤務延時間数を、当該</a:t>
            </a:r>
            <a:r>
              <a:rPr lang="ja-JP" altLang="en-US" b="1" u="sng" dirty="0" smtClean="0">
                <a:solidFill>
                  <a:srgbClr val="FF0000"/>
                </a:solidFill>
              </a:rPr>
              <a:t>月に</a:t>
            </a:r>
            <a:r>
              <a:rPr lang="ja-JP" altLang="en-US" b="1" u="sng" dirty="0">
                <a:solidFill>
                  <a:srgbClr val="FF0000"/>
                </a:solidFill>
              </a:rPr>
              <a:t>おいて本来確保すべき勤務延時間数で除して得た数とする。</a:t>
            </a:r>
            <a:endParaRPr kumimoji="1" lang="ja-JP" altLang="en-US" b="1" u="sng" dirty="0">
              <a:solidFill>
                <a:srgbClr val="FF0000"/>
              </a:solidFill>
            </a:endParaRPr>
          </a:p>
        </p:txBody>
      </p:sp>
    </p:spTree>
    <p:extLst>
      <p:ext uri="{BB962C8B-B14F-4D97-AF65-F5344CB8AC3E}">
        <p14:creationId xmlns:p14="http://schemas.microsoft.com/office/powerpoint/2010/main" val="1210951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① 重度療養管理</a:t>
            </a:r>
            <a:r>
              <a:rPr lang="ja-JP" altLang="en-US" dirty="0" smtClean="0"/>
              <a:t>加算</a:t>
            </a:r>
            <a:endParaRPr kumimoji="1" lang="ja-JP" altLang="en-US" dirty="0"/>
          </a:p>
        </p:txBody>
      </p:sp>
      <p:sp>
        <p:nvSpPr>
          <p:cNvPr id="3" name="コンテンツ プレースホルダー 2"/>
          <p:cNvSpPr>
            <a:spLocks noGrp="1"/>
          </p:cNvSpPr>
          <p:nvPr>
            <p:ph idx="1"/>
          </p:nvPr>
        </p:nvSpPr>
        <p:spPr>
          <a:xfrm>
            <a:off x="107504" y="908720"/>
            <a:ext cx="8928992" cy="5760640"/>
          </a:xfrm>
        </p:spPr>
        <p:txBody>
          <a:bodyPr>
            <a:normAutofit fontScale="55000" lnSpcReduction="20000"/>
          </a:bodyPr>
          <a:lstStyle/>
          <a:p>
            <a:pPr marL="0" indent="0">
              <a:buNone/>
            </a:pPr>
            <a:r>
              <a:rPr lang="ja-JP" altLang="en-US" dirty="0" smtClean="0"/>
              <a:t>短期</a:t>
            </a:r>
            <a:r>
              <a:rPr lang="ja-JP" altLang="en-US" dirty="0"/>
              <a:t>入所療養介護については、介護老人保健施設における医療ニーズの高い利用者の受入れを促進する観点から、要介護度４又は５であって、手厚い医療が必要な状態である利用者の受入れを評価する見直しを行う。</a:t>
            </a:r>
          </a:p>
          <a:p>
            <a:pPr marL="0" indent="0">
              <a:buNone/>
            </a:pPr>
            <a:r>
              <a:rPr lang="ja-JP" altLang="en-US" b="1" u="sng" dirty="0">
                <a:solidFill>
                  <a:srgbClr val="FF0000"/>
                </a:solidFill>
              </a:rPr>
              <a:t>重度療養管理加算（新規） ⇒ </a:t>
            </a:r>
            <a:r>
              <a:rPr lang="en-US" altLang="ja-JP" b="1" u="sng" dirty="0">
                <a:solidFill>
                  <a:srgbClr val="FF0000"/>
                </a:solidFill>
              </a:rPr>
              <a:t>120</a:t>
            </a:r>
            <a:r>
              <a:rPr lang="ja-JP" altLang="en-US" b="1" u="sng" dirty="0">
                <a:solidFill>
                  <a:srgbClr val="FF0000"/>
                </a:solidFill>
              </a:rPr>
              <a:t>単位／日</a:t>
            </a:r>
          </a:p>
          <a:p>
            <a:pPr marL="0" indent="0">
              <a:buNone/>
            </a:pPr>
            <a:endParaRPr lang="en-US" altLang="ja-JP" dirty="0" smtClean="0"/>
          </a:p>
          <a:p>
            <a:pPr marL="0" indent="0">
              <a:buNone/>
            </a:pPr>
            <a:r>
              <a:rPr lang="en-US" altLang="ja-JP" dirty="0" smtClean="0"/>
              <a:t>※</a:t>
            </a:r>
            <a:r>
              <a:rPr lang="ja-JP" altLang="en-US" dirty="0"/>
              <a:t>算定要件</a:t>
            </a:r>
          </a:p>
          <a:p>
            <a:pPr marL="0" indent="0">
              <a:buNone/>
            </a:pPr>
            <a:r>
              <a:rPr lang="ja-JP" altLang="en-US" dirty="0"/>
              <a:t>要介護４又は５であって、別に厚生労働大臣が定める状態であるものに対して、医学的管理のもと、短期入所療養介護を行った場合。</a:t>
            </a:r>
          </a:p>
          <a:p>
            <a:pPr marL="0" indent="0">
              <a:buNone/>
            </a:pPr>
            <a:endParaRPr lang="en-US" altLang="ja-JP" dirty="0" smtClean="0"/>
          </a:p>
          <a:p>
            <a:pPr marL="0" indent="0">
              <a:buNone/>
            </a:pPr>
            <a:r>
              <a:rPr lang="ja-JP" altLang="en-US" dirty="0" smtClean="0"/>
              <a:t>（</a:t>
            </a:r>
            <a:r>
              <a:rPr lang="ja-JP" altLang="en-US" dirty="0"/>
              <a:t>注）別に厚生労働大臣が定める状態（イ～リのいずれかに該当する状態）</a:t>
            </a:r>
          </a:p>
          <a:p>
            <a:pPr marL="0" indent="0">
              <a:buNone/>
            </a:pPr>
            <a:r>
              <a:rPr lang="ja-JP" altLang="en-US" dirty="0"/>
              <a:t>イ 常時頻回の喀痰吸引を実施している状態</a:t>
            </a:r>
          </a:p>
          <a:p>
            <a:pPr marL="0" indent="0">
              <a:buNone/>
            </a:pPr>
            <a:r>
              <a:rPr lang="ja-JP" altLang="en-US" dirty="0"/>
              <a:t>ロ 呼吸障害等により人工呼吸器を使用している状態</a:t>
            </a:r>
          </a:p>
          <a:p>
            <a:pPr marL="0" indent="0">
              <a:buNone/>
            </a:pPr>
            <a:r>
              <a:rPr lang="ja-JP" altLang="en-US" dirty="0"/>
              <a:t>ハ 中心静脈注射を実施している状態</a:t>
            </a:r>
          </a:p>
          <a:p>
            <a:pPr marL="0" indent="0">
              <a:buNone/>
            </a:pPr>
            <a:r>
              <a:rPr lang="ja-JP" altLang="en-US" dirty="0"/>
              <a:t>二 人工腎臓を実施しており、かつ、重篤な合併症を有する状態</a:t>
            </a:r>
          </a:p>
          <a:p>
            <a:pPr marL="0" indent="0">
              <a:buNone/>
            </a:pPr>
            <a:r>
              <a:rPr lang="ja-JP" altLang="en-US" dirty="0"/>
              <a:t>ホ 重篤な心機能障害、呼吸障害等により常時モニター測定を実施している状態</a:t>
            </a:r>
          </a:p>
          <a:p>
            <a:pPr marL="0" indent="0">
              <a:buNone/>
            </a:pPr>
            <a:r>
              <a:rPr lang="ja-JP" altLang="en-US" dirty="0" err="1"/>
              <a:t>ヘ</a:t>
            </a:r>
            <a:r>
              <a:rPr lang="ja-JP" altLang="en-US" dirty="0"/>
              <a:t> 膀胱又は直腸の機能障害の程度が身体障害者障害程度等級表の</a:t>
            </a:r>
            <a:r>
              <a:rPr lang="en-US" altLang="ja-JP" dirty="0"/>
              <a:t>4</a:t>
            </a:r>
            <a:r>
              <a:rPr lang="ja-JP" altLang="en-US" dirty="0"/>
              <a:t>級以上であり、ストーマの処置を実施している状態</a:t>
            </a:r>
          </a:p>
          <a:p>
            <a:pPr marL="0" indent="0">
              <a:buNone/>
            </a:pPr>
            <a:r>
              <a:rPr lang="ja-JP" altLang="en-US" dirty="0"/>
              <a:t>ト 経鼻胃管や胃瘻等の経腸栄養が行われている状態</a:t>
            </a:r>
          </a:p>
          <a:p>
            <a:pPr marL="0" indent="0">
              <a:buNone/>
            </a:pPr>
            <a:r>
              <a:rPr lang="ja-JP" altLang="en-US" dirty="0"/>
              <a:t>チ 褥瘡に対する治療を実施している状態</a:t>
            </a:r>
          </a:p>
          <a:p>
            <a:pPr marL="0" indent="0">
              <a:buNone/>
            </a:pPr>
            <a:r>
              <a:rPr lang="ja-JP" altLang="en-US" dirty="0"/>
              <a:t>リ 気管切開が行われている状態</a:t>
            </a:r>
            <a:endParaRPr kumimoji="1" lang="ja-JP" altLang="en-US" dirty="0"/>
          </a:p>
        </p:txBody>
      </p:sp>
    </p:spTree>
    <p:extLst>
      <p:ext uri="{BB962C8B-B14F-4D97-AF65-F5344CB8AC3E}">
        <p14:creationId xmlns:p14="http://schemas.microsoft.com/office/powerpoint/2010/main" val="24385511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268760"/>
            <a:ext cx="9144000" cy="4827240"/>
          </a:xfrm>
        </p:spPr>
        <p:txBody>
          <a:bodyPr/>
          <a:lstStyle/>
          <a:p>
            <a:r>
              <a:rPr lang="ja-JP" altLang="en-US" sz="2400" dirty="0"/>
              <a:t>・（介護職員の算定式）</a:t>
            </a:r>
          </a:p>
          <a:p>
            <a:r>
              <a:rPr lang="ja-JP" altLang="en-US" sz="2400" b="1" u="sng" dirty="0">
                <a:solidFill>
                  <a:srgbClr val="FF0000"/>
                </a:solidFill>
              </a:rPr>
              <a:t>当該月に配置された職員の勤務</a:t>
            </a:r>
            <a:r>
              <a:rPr lang="ja-JP" altLang="en-US" sz="2400" b="1" u="sng" dirty="0" smtClean="0">
                <a:solidFill>
                  <a:srgbClr val="FF0000"/>
                </a:solidFill>
              </a:rPr>
              <a:t>延時間数／当該</a:t>
            </a:r>
            <a:r>
              <a:rPr lang="ja-JP" altLang="en-US" sz="2400" b="1" u="sng" dirty="0">
                <a:solidFill>
                  <a:srgbClr val="FF0000"/>
                </a:solidFill>
              </a:rPr>
              <a:t>月に配置すべき職員の勤務</a:t>
            </a:r>
            <a:r>
              <a:rPr lang="ja-JP" altLang="en-US" sz="2400" b="1" u="sng" dirty="0" smtClean="0">
                <a:solidFill>
                  <a:srgbClr val="FF0000"/>
                </a:solidFill>
              </a:rPr>
              <a:t>延時間数＜０．９</a:t>
            </a:r>
            <a:endParaRPr lang="en-US" altLang="ja-JP" sz="2400" b="1" u="sng" dirty="0" smtClean="0">
              <a:solidFill>
                <a:srgbClr val="FF0000"/>
              </a:solidFill>
            </a:endParaRPr>
          </a:p>
          <a:p>
            <a:pPr marL="742950" lvl="2" indent="-342900">
              <a:buClr>
                <a:schemeClr val="accent2"/>
              </a:buClr>
              <a:buSzPct val="95000"/>
              <a:buFont typeface="Wingdings" pitchFamily="2" charset="2"/>
              <a:buChar char="u"/>
            </a:pPr>
            <a:r>
              <a:rPr lang="ja-JP" altLang="en-US" dirty="0"/>
              <a:t>翌月から減算</a:t>
            </a:r>
            <a:endParaRPr lang="en-US" altLang="ja-JP" dirty="0"/>
          </a:p>
          <a:p>
            <a:endParaRPr lang="en-US" altLang="ja-JP" sz="2400" dirty="0" smtClean="0"/>
          </a:p>
          <a:p>
            <a:r>
              <a:rPr lang="ja-JP" altLang="en-US" sz="2400" b="1" u="sng" dirty="0" smtClean="0">
                <a:solidFill>
                  <a:srgbClr val="FF0000"/>
                </a:solidFill>
              </a:rPr>
              <a:t>０．９≦当該</a:t>
            </a:r>
            <a:r>
              <a:rPr lang="ja-JP" altLang="en-US" sz="2400" b="1" u="sng" dirty="0">
                <a:solidFill>
                  <a:srgbClr val="FF0000"/>
                </a:solidFill>
              </a:rPr>
              <a:t>月に配置された職員の勤務</a:t>
            </a:r>
            <a:r>
              <a:rPr lang="ja-JP" altLang="en-US" sz="2400" b="1" u="sng" dirty="0" smtClean="0">
                <a:solidFill>
                  <a:srgbClr val="FF0000"/>
                </a:solidFill>
              </a:rPr>
              <a:t>延時間数／当該</a:t>
            </a:r>
            <a:r>
              <a:rPr lang="ja-JP" altLang="en-US" sz="2400" b="1" u="sng" dirty="0">
                <a:solidFill>
                  <a:srgbClr val="FF0000"/>
                </a:solidFill>
              </a:rPr>
              <a:t>月に配置すべき職員の勤務</a:t>
            </a:r>
            <a:r>
              <a:rPr lang="ja-JP" altLang="en-US" sz="2400" b="1" u="sng" dirty="0" smtClean="0">
                <a:solidFill>
                  <a:srgbClr val="FF0000"/>
                </a:solidFill>
              </a:rPr>
              <a:t>延時間数＜１．０</a:t>
            </a:r>
            <a:endParaRPr lang="en-US" altLang="ja-JP" sz="2400" b="1" u="sng" dirty="0" smtClean="0">
              <a:solidFill>
                <a:srgbClr val="FF0000"/>
              </a:solidFill>
            </a:endParaRPr>
          </a:p>
          <a:p>
            <a:pPr marL="742950" lvl="2" indent="-342900">
              <a:buClr>
                <a:schemeClr val="accent2"/>
              </a:buClr>
              <a:buSzPct val="95000"/>
              <a:buFont typeface="Wingdings" pitchFamily="2" charset="2"/>
              <a:buChar char="u"/>
            </a:pPr>
            <a:r>
              <a:rPr lang="ja-JP" altLang="en-US" dirty="0"/>
              <a:t>翌月末に基準を満たせなければ、翌々月から減算</a:t>
            </a:r>
          </a:p>
          <a:p>
            <a:endParaRPr lang="en-US" altLang="ja-JP" sz="2400" dirty="0" smtClean="0"/>
          </a:p>
          <a:p>
            <a:endParaRPr kumimoji="1" lang="ja-JP" altLang="en-US" dirty="0"/>
          </a:p>
        </p:txBody>
      </p:sp>
    </p:spTree>
    <p:extLst>
      <p:ext uri="{BB962C8B-B14F-4D97-AF65-F5344CB8AC3E}">
        <p14:creationId xmlns:p14="http://schemas.microsoft.com/office/powerpoint/2010/main" val="140959180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予防通所介護</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2455860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選択的</a:t>
            </a:r>
            <a:r>
              <a:rPr lang="ja-JP" altLang="en-US" dirty="0"/>
              <a:t>サービス複数実施</a:t>
            </a:r>
            <a:r>
              <a:rPr lang="ja-JP" altLang="en-US" dirty="0" smtClean="0"/>
              <a:t>加算</a:t>
            </a:r>
            <a:endParaRPr kumimoji="1" lang="ja-JP" altLang="en-US" dirty="0"/>
          </a:p>
        </p:txBody>
      </p:sp>
      <p:sp>
        <p:nvSpPr>
          <p:cNvPr id="3" name="コンテンツ プレースホルダー 2"/>
          <p:cNvSpPr>
            <a:spLocks noGrp="1"/>
          </p:cNvSpPr>
          <p:nvPr>
            <p:ph idx="1"/>
          </p:nvPr>
        </p:nvSpPr>
        <p:spPr>
          <a:xfrm>
            <a:off x="457200" y="1124744"/>
            <a:ext cx="8229600" cy="5001419"/>
          </a:xfrm>
        </p:spPr>
        <p:txBody>
          <a:bodyPr>
            <a:normAutofit fontScale="47500" lnSpcReduction="20000"/>
          </a:bodyPr>
          <a:lstStyle/>
          <a:p>
            <a:pPr marL="0" indent="0">
              <a:buNone/>
            </a:pPr>
            <a:r>
              <a:rPr lang="ja-JP" altLang="en-US" dirty="0" smtClean="0"/>
              <a:t>別</a:t>
            </a:r>
            <a:r>
              <a:rPr lang="ja-JP" altLang="en-US" dirty="0"/>
              <a:t>に厚生労働大臣が定める基準に適合しているものとして、</a:t>
            </a:r>
            <a:r>
              <a:rPr lang="ja-JP" altLang="en-US" dirty="0" smtClean="0"/>
              <a:t>都道府県</a:t>
            </a:r>
            <a:r>
              <a:rPr lang="ja-JP" altLang="en-US" dirty="0"/>
              <a:t>知事に届け出た指定介護予防通所介護事業所が、利用者</a:t>
            </a:r>
            <a:r>
              <a:rPr lang="ja-JP" altLang="en-US" dirty="0" smtClean="0"/>
              <a:t>に対し</a:t>
            </a:r>
            <a:r>
              <a:rPr lang="ja-JP" altLang="en-US" dirty="0"/>
              <a:t>、運動器機能向上サービス、栄養改善サービス又は口腔</a:t>
            </a:r>
            <a:r>
              <a:rPr lang="ja-JP" altLang="en-US" dirty="0" smtClean="0"/>
              <a:t>機能向上</a:t>
            </a:r>
            <a:r>
              <a:rPr lang="ja-JP" altLang="en-US" dirty="0"/>
              <a:t>サービス（以下「選択的サービス」という。）のうち複数</a:t>
            </a:r>
            <a:r>
              <a:rPr lang="ja-JP" altLang="en-US" dirty="0" smtClean="0"/>
              <a:t>のサービス</a:t>
            </a:r>
            <a:r>
              <a:rPr lang="ja-JP" altLang="en-US" dirty="0"/>
              <a:t>を実施した場合に、１月につき次に掲げる単位数を</a:t>
            </a:r>
            <a:r>
              <a:rPr lang="ja-JP" altLang="en-US" dirty="0" smtClean="0"/>
              <a:t>所定単位数</a:t>
            </a:r>
            <a:r>
              <a:rPr lang="ja-JP" altLang="en-US" dirty="0"/>
              <a:t>に加算する。ただし、運動器機能向上加算、栄養改善</a:t>
            </a:r>
            <a:r>
              <a:rPr lang="ja-JP" altLang="en-US" dirty="0" smtClean="0"/>
              <a:t>加算又</a:t>
            </a:r>
            <a:r>
              <a:rPr lang="ja-JP" altLang="en-US" dirty="0"/>
              <a:t>は口腔機能向上加算を算定している場合は、次に掲げる加算</a:t>
            </a:r>
            <a:r>
              <a:rPr lang="ja-JP" altLang="en-US" dirty="0" smtClean="0"/>
              <a:t>は算定</a:t>
            </a:r>
            <a:r>
              <a:rPr lang="ja-JP" altLang="en-US" dirty="0"/>
              <a:t>しない。また、次に掲げるいずれかの加算を算定している</a:t>
            </a:r>
            <a:r>
              <a:rPr lang="ja-JP" altLang="en-US" dirty="0" smtClean="0"/>
              <a:t>場合</a:t>
            </a:r>
            <a:r>
              <a:rPr lang="ja-JP" altLang="en-US" dirty="0"/>
              <a:t>においては、次に掲げるその他の加算は算定しない。</a:t>
            </a:r>
          </a:p>
          <a:p>
            <a:pPr marL="0" indent="0">
              <a:buNone/>
            </a:pPr>
            <a:endParaRPr lang="en-US" altLang="ja-JP" dirty="0" smtClean="0"/>
          </a:p>
          <a:p>
            <a:pPr marL="0" indent="0">
              <a:buNone/>
            </a:pPr>
            <a:r>
              <a:rPr lang="ja-JP" altLang="en-US" b="1" u="sng" dirty="0" smtClean="0">
                <a:solidFill>
                  <a:srgbClr val="FF0000"/>
                </a:solidFill>
              </a:rPr>
              <a:t>⑴ </a:t>
            </a:r>
            <a:r>
              <a:rPr lang="ja-JP" altLang="en-US" b="1" u="sng" dirty="0">
                <a:solidFill>
                  <a:srgbClr val="FF0000"/>
                </a:solidFill>
              </a:rPr>
              <a:t>選択的サービス複数実施加算</a:t>
            </a:r>
            <a:r>
              <a:rPr lang="en-US" altLang="ja-JP" b="1" u="sng" dirty="0">
                <a:solidFill>
                  <a:srgbClr val="FF0000"/>
                </a:solidFill>
              </a:rPr>
              <a:t>(Ⅰ) 480</a:t>
            </a:r>
            <a:r>
              <a:rPr lang="ja-JP" altLang="en-US" b="1" u="sng" dirty="0">
                <a:solidFill>
                  <a:srgbClr val="FF0000"/>
                </a:solidFill>
              </a:rPr>
              <a:t>単位</a:t>
            </a:r>
          </a:p>
          <a:p>
            <a:pPr marL="0" indent="0">
              <a:buNone/>
            </a:pPr>
            <a:r>
              <a:rPr lang="ja-JP" altLang="en-US" b="1" u="sng" dirty="0">
                <a:solidFill>
                  <a:srgbClr val="FF0000"/>
                </a:solidFill>
              </a:rPr>
              <a:t>⑵ 選択的サービス複数実施加算</a:t>
            </a:r>
            <a:r>
              <a:rPr lang="en-US" altLang="ja-JP" b="1" u="sng" dirty="0">
                <a:solidFill>
                  <a:srgbClr val="FF0000"/>
                </a:solidFill>
              </a:rPr>
              <a:t>(Ⅱ) 700</a:t>
            </a:r>
            <a:r>
              <a:rPr lang="ja-JP" altLang="en-US" b="1" u="sng" dirty="0">
                <a:solidFill>
                  <a:srgbClr val="FF0000"/>
                </a:solidFill>
              </a:rPr>
              <a:t>単位</a:t>
            </a:r>
          </a:p>
          <a:p>
            <a:pPr marL="0" indent="0">
              <a:buNone/>
            </a:pPr>
            <a:endParaRPr lang="en-US" altLang="ja-JP" dirty="0" smtClean="0"/>
          </a:p>
          <a:p>
            <a:pPr marL="0" indent="0">
              <a:buNone/>
            </a:pPr>
            <a:r>
              <a:rPr lang="en-US" altLang="ja-JP" dirty="0" smtClean="0"/>
              <a:t>※ </a:t>
            </a:r>
            <a:r>
              <a:rPr lang="ja-JP" altLang="en-US" dirty="0"/>
              <a:t>別に厚生労働大臣が定める基準の内容は次のとおり。</a:t>
            </a:r>
          </a:p>
          <a:p>
            <a:pPr marL="0" indent="0">
              <a:buNone/>
            </a:pPr>
            <a:r>
              <a:rPr lang="ja-JP" altLang="en-US" dirty="0"/>
              <a:t>イ選択的サービス複数実施加算</a:t>
            </a:r>
            <a:r>
              <a:rPr lang="en-US" altLang="ja-JP" dirty="0"/>
              <a:t>(Ⅰ) </a:t>
            </a:r>
            <a:r>
              <a:rPr lang="ja-JP" altLang="en-US" dirty="0"/>
              <a:t>次に掲げる基準の</a:t>
            </a:r>
            <a:r>
              <a:rPr lang="ja-JP" altLang="en-US" dirty="0" smtClean="0"/>
              <a:t>いずれに</a:t>
            </a:r>
            <a:r>
              <a:rPr lang="ja-JP" altLang="en-US" dirty="0"/>
              <a:t>も適合すること。</a:t>
            </a:r>
          </a:p>
          <a:p>
            <a:pPr marL="0" indent="0">
              <a:buNone/>
            </a:pPr>
            <a:r>
              <a:rPr lang="ja-JP" altLang="en-US" dirty="0"/>
              <a:t>⑴ 指定介護予防サービス介護給付費単位数表の介護</a:t>
            </a:r>
            <a:r>
              <a:rPr lang="ja-JP" altLang="en-US" dirty="0" smtClean="0"/>
              <a:t>予防通所介護費</a:t>
            </a:r>
            <a:r>
              <a:rPr lang="ja-JP" altLang="en-US" dirty="0"/>
              <a:t>のハの注、ニの注若しくはホの注又は指定介護</a:t>
            </a:r>
            <a:r>
              <a:rPr lang="ja-JP" altLang="en-US" dirty="0" smtClean="0"/>
              <a:t>予防通所</a:t>
            </a:r>
            <a:r>
              <a:rPr lang="ja-JP" altLang="en-US" dirty="0"/>
              <a:t>リハビリテーション費のロの注、ハの注若しくはニの注</a:t>
            </a:r>
            <a:r>
              <a:rPr lang="ja-JP" altLang="en-US" dirty="0" smtClean="0"/>
              <a:t>に掲げる</a:t>
            </a:r>
            <a:r>
              <a:rPr lang="ja-JP" altLang="en-US" dirty="0"/>
              <a:t>基準に適合しているものとして都道府県知事に</a:t>
            </a:r>
            <a:r>
              <a:rPr lang="ja-JP" altLang="en-US" dirty="0" smtClean="0"/>
              <a:t>届け出て</a:t>
            </a:r>
            <a:r>
              <a:rPr lang="ja-JP" altLang="en-US" dirty="0"/>
              <a:t>運動器機能向上サービス、栄養改善サービス又は口腔</a:t>
            </a:r>
            <a:r>
              <a:rPr lang="ja-JP" altLang="en-US" dirty="0" smtClean="0"/>
              <a:t>機能向上</a:t>
            </a:r>
            <a:r>
              <a:rPr lang="ja-JP" altLang="en-US" dirty="0"/>
              <a:t>サービス（以下「選択的サービス」という。）のうち</a:t>
            </a:r>
            <a:r>
              <a:rPr lang="ja-JP" altLang="en-US" dirty="0" smtClean="0"/>
              <a:t>、２</a:t>
            </a:r>
            <a:r>
              <a:rPr lang="ja-JP" altLang="en-US" dirty="0"/>
              <a:t>種類のサービスを実施していること</a:t>
            </a:r>
            <a:r>
              <a:rPr lang="ja-JP" altLang="en-US" dirty="0" smtClean="0"/>
              <a:t>。</a:t>
            </a:r>
            <a:endParaRPr lang="en-US" altLang="ja-JP" dirty="0"/>
          </a:p>
          <a:p>
            <a:pPr marL="0" indent="0">
              <a:buNone/>
            </a:pPr>
            <a:r>
              <a:rPr lang="en-US" altLang="ja-JP" dirty="0"/>
              <a:t>⑵ </a:t>
            </a:r>
            <a:r>
              <a:rPr lang="ja-JP" altLang="en-US" dirty="0"/>
              <a:t>利用者が指定介護予防通所介護又は指定介護予防通所</a:t>
            </a:r>
            <a:r>
              <a:rPr lang="ja-JP" altLang="en-US" dirty="0" smtClean="0"/>
              <a:t>リハビリテーション</a:t>
            </a:r>
            <a:r>
              <a:rPr lang="ja-JP" altLang="en-US" dirty="0"/>
              <a:t>の提供を受けた日において、当該利用者に</a:t>
            </a:r>
            <a:r>
              <a:rPr lang="ja-JP" altLang="en-US" dirty="0" smtClean="0"/>
              <a:t>対し</a:t>
            </a:r>
            <a:r>
              <a:rPr lang="ja-JP" altLang="en-US" dirty="0"/>
              <a:t>、選択的サービスを行っていること。</a:t>
            </a:r>
          </a:p>
          <a:p>
            <a:pPr marL="0" indent="0">
              <a:buNone/>
            </a:pPr>
            <a:r>
              <a:rPr lang="ja-JP" altLang="en-US" dirty="0"/>
              <a:t>⑶ 利用者に対し、選択的サービスのうちいずれかの</a:t>
            </a:r>
            <a:r>
              <a:rPr lang="ja-JP" altLang="en-US" dirty="0" smtClean="0"/>
              <a:t>サービスを</a:t>
            </a:r>
            <a:r>
              <a:rPr lang="ja-JP" altLang="en-US" dirty="0"/>
              <a:t>１月につき２回以上行っていること。</a:t>
            </a:r>
          </a:p>
          <a:p>
            <a:pPr marL="0" indent="0">
              <a:buNone/>
            </a:pPr>
            <a:endParaRPr lang="en-US" altLang="ja-JP" dirty="0" smtClean="0"/>
          </a:p>
          <a:p>
            <a:pPr marL="0" indent="0">
              <a:buNone/>
            </a:pPr>
            <a:r>
              <a:rPr lang="ja-JP" altLang="en-US" dirty="0" smtClean="0"/>
              <a:t>ロ</a:t>
            </a:r>
            <a:r>
              <a:rPr lang="ja-JP" altLang="en-US" dirty="0"/>
              <a:t>選択的サービス複数実施加算</a:t>
            </a:r>
            <a:r>
              <a:rPr lang="en-US" altLang="ja-JP" dirty="0"/>
              <a:t>(Ⅱ) </a:t>
            </a:r>
            <a:r>
              <a:rPr lang="ja-JP" altLang="en-US" dirty="0"/>
              <a:t>次に掲げるいずれの</a:t>
            </a:r>
            <a:r>
              <a:rPr lang="ja-JP" altLang="en-US" dirty="0" smtClean="0"/>
              <a:t>基準に</a:t>
            </a:r>
            <a:r>
              <a:rPr lang="ja-JP" altLang="en-US" dirty="0"/>
              <a:t>も適合すること。</a:t>
            </a:r>
          </a:p>
          <a:p>
            <a:pPr marL="0" indent="0">
              <a:buNone/>
            </a:pPr>
            <a:r>
              <a:rPr lang="ja-JP" altLang="en-US" dirty="0"/>
              <a:t>⑴ 利用者に対し、選択的サービスのうち３種類のサービス</a:t>
            </a:r>
            <a:r>
              <a:rPr lang="ja-JP" altLang="en-US" dirty="0" smtClean="0"/>
              <a:t>を実施</a:t>
            </a:r>
            <a:r>
              <a:rPr lang="ja-JP" altLang="en-US" dirty="0"/>
              <a:t>していること。</a:t>
            </a:r>
          </a:p>
          <a:p>
            <a:pPr marL="0" indent="0">
              <a:buNone/>
            </a:pPr>
            <a:r>
              <a:rPr lang="ja-JP" altLang="en-US" dirty="0"/>
              <a:t>⑵ イ⑵及び⑶の基準に適合すること。</a:t>
            </a:r>
            <a:endParaRPr kumimoji="1" lang="ja-JP" altLang="en-US" dirty="0"/>
          </a:p>
        </p:txBody>
      </p:sp>
    </p:spTree>
    <p:extLst>
      <p:ext uri="{BB962C8B-B14F-4D97-AF65-F5344CB8AC3E}">
        <p14:creationId xmlns:p14="http://schemas.microsoft.com/office/powerpoint/2010/main" val="280325490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32656"/>
            <a:ext cx="7772400" cy="762000"/>
          </a:xfrm>
        </p:spPr>
        <p:txBody>
          <a:bodyPr>
            <a:normAutofit fontScale="90000"/>
          </a:bodyPr>
          <a:lstStyle/>
          <a:p>
            <a:r>
              <a:rPr lang="ja-JP" altLang="en-US" sz="4000" dirty="0"/>
              <a:t>③ 生活機能向上グループ活動</a:t>
            </a:r>
            <a:r>
              <a:rPr lang="ja-JP" altLang="en-US" sz="4000" dirty="0" smtClean="0"/>
              <a:t>加算</a:t>
            </a:r>
            <a:r>
              <a:rPr lang="en-US" altLang="ja-JP" sz="4000" dirty="0" smtClean="0"/>
              <a:t/>
            </a:r>
            <a:br>
              <a:rPr lang="en-US" altLang="ja-JP" sz="4000" dirty="0" smtClean="0"/>
            </a:br>
            <a:r>
              <a:rPr lang="ja-JP" altLang="en-US" sz="4000" dirty="0" smtClean="0"/>
              <a:t>（</a:t>
            </a:r>
            <a:r>
              <a:rPr lang="ja-JP" altLang="en-US" sz="4000" dirty="0"/>
              <a:t>介護予防通所介護</a:t>
            </a:r>
            <a:r>
              <a:rPr lang="ja-JP" altLang="en-US" sz="4000" dirty="0" smtClean="0"/>
              <a:t>）</a:t>
            </a:r>
            <a:endParaRPr kumimoji="1" lang="ja-JP" altLang="en-US" sz="4000" dirty="0"/>
          </a:p>
        </p:txBody>
      </p:sp>
      <p:sp>
        <p:nvSpPr>
          <p:cNvPr id="3" name="コンテンツ プレースホルダー 2"/>
          <p:cNvSpPr>
            <a:spLocks noGrp="1"/>
          </p:cNvSpPr>
          <p:nvPr>
            <p:ph idx="1"/>
          </p:nvPr>
        </p:nvSpPr>
        <p:spPr/>
        <p:txBody>
          <a:bodyPr>
            <a:normAutofit fontScale="62500" lnSpcReduction="20000"/>
          </a:bodyPr>
          <a:lstStyle/>
          <a:p>
            <a:pPr marL="0" indent="0">
              <a:buNone/>
            </a:pPr>
            <a:r>
              <a:rPr lang="ja-JP" altLang="en-US" dirty="0" smtClean="0"/>
              <a:t>アクティビティ</a:t>
            </a:r>
            <a:r>
              <a:rPr lang="ja-JP" altLang="en-US" dirty="0"/>
              <a:t>実施加算を見直し、利用者の生活機能の向上を目的として共通の課題を有する複数の利用者からなるグループに対して実施される日常生活上の支援のための活動（以下「生活機能向上グループ活動サービス」という。）を行った場合に所定単位数を加算する。</a:t>
            </a:r>
          </a:p>
          <a:p>
            <a:pPr marL="0" indent="0">
              <a:buNone/>
            </a:pPr>
            <a:r>
              <a:rPr lang="ja-JP" altLang="en-US" dirty="0"/>
              <a:t>アクティビティ実施加算 ⇒ 廃止</a:t>
            </a:r>
          </a:p>
          <a:p>
            <a:pPr marL="0" indent="0">
              <a:buNone/>
            </a:pPr>
            <a:r>
              <a:rPr lang="ja-JP" altLang="en-US" b="1" u="sng" dirty="0">
                <a:solidFill>
                  <a:srgbClr val="FF0000"/>
                </a:solidFill>
              </a:rPr>
              <a:t>生活機能向上グループ活動加算（新規） ⇒ </a:t>
            </a:r>
            <a:r>
              <a:rPr lang="en-US" altLang="ja-JP" b="1" u="sng" dirty="0">
                <a:solidFill>
                  <a:srgbClr val="FF0000"/>
                </a:solidFill>
              </a:rPr>
              <a:t>100</a:t>
            </a:r>
            <a:r>
              <a:rPr lang="ja-JP" altLang="en-US" b="1" u="sng" dirty="0">
                <a:solidFill>
                  <a:srgbClr val="FF0000"/>
                </a:solidFill>
              </a:rPr>
              <a:t>単位／</a:t>
            </a:r>
            <a:r>
              <a:rPr lang="ja-JP" altLang="en-US" b="1" u="sng" dirty="0" smtClean="0">
                <a:solidFill>
                  <a:srgbClr val="FF0000"/>
                </a:solidFill>
              </a:rPr>
              <a:t>月</a:t>
            </a:r>
            <a:endParaRPr lang="en-US" altLang="ja-JP" b="1" u="sng" dirty="0">
              <a:solidFill>
                <a:srgbClr val="FF0000"/>
              </a:solidFill>
            </a:endParaRPr>
          </a:p>
          <a:p>
            <a:pPr marL="0" indent="0">
              <a:buNone/>
            </a:pPr>
            <a:endParaRPr lang="en-US" altLang="ja-JP" dirty="0" smtClean="0"/>
          </a:p>
          <a:p>
            <a:pPr marL="0" indent="0">
              <a:buNone/>
            </a:pPr>
            <a:r>
              <a:rPr lang="en-US" altLang="ja-JP" dirty="0" smtClean="0"/>
              <a:t>※</a:t>
            </a:r>
            <a:r>
              <a:rPr lang="ja-JP" altLang="en-US" dirty="0"/>
              <a:t>算定要件</a:t>
            </a:r>
          </a:p>
          <a:p>
            <a:pPr marL="0" indent="0">
              <a:buNone/>
            </a:pPr>
            <a:r>
              <a:rPr lang="ja-JP" altLang="en-US" dirty="0"/>
              <a:t>・ 機能訓練指導員等の介護予防通所介護従事者が共同して、利用者に対し生活</a:t>
            </a:r>
            <a:r>
              <a:rPr lang="ja-JP" altLang="en-US" dirty="0" smtClean="0"/>
              <a:t>機能の</a:t>
            </a:r>
            <a:r>
              <a:rPr lang="ja-JP" altLang="en-US" dirty="0"/>
              <a:t>改善等の目的を設定した介護予防通所介護計画を作成していること。</a:t>
            </a:r>
          </a:p>
          <a:p>
            <a:pPr marL="0" indent="0">
              <a:buNone/>
            </a:pPr>
            <a:r>
              <a:rPr lang="ja-JP" altLang="en-US" dirty="0"/>
              <a:t>・ 複数の種類の生活機能向上グループ活動サービスを準備し、利用者の心身の状況</a:t>
            </a:r>
            <a:r>
              <a:rPr lang="ja-JP" altLang="en-US" dirty="0" smtClean="0"/>
              <a:t>に応じた</a:t>
            </a:r>
            <a:r>
              <a:rPr lang="ja-JP" altLang="en-US" dirty="0"/>
              <a:t>生活機能向上グループ活動サービスが実施されていること。（少人数の</a:t>
            </a:r>
            <a:r>
              <a:rPr lang="ja-JP" altLang="en-US" dirty="0" smtClean="0"/>
              <a:t>グループ</a:t>
            </a:r>
            <a:r>
              <a:rPr lang="ja-JP" altLang="en-US" dirty="0"/>
              <a:t>を構成して実施する。）</a:t>
            </a:r>
          </a:p>
          <a:p>
            <a:pPr marL="0" indent="0">
              <a:buNone/>
            </a:pPr>
            <a:r>
              <a:rPr lang="ja-JP" altLang="en-US" dirty="0"/>
              <a:t>・ 生活機能向上グループ活動サービスを</a:t>
            </a:r>
            <a:r>
              <a:rPr lang="en-US" altLang="ja-JP" dirty="0"/>
              <a:t>1</a:t>
            </a:r>
            <a:r>
              <a:rPr lang="ja-JP" altLang="en-US" dirty="0"/>
              <a:t>週間に１回以上実施していること。</a:t>
            </a:r>
            <a:endParaRPr kumimoji="1" lang="ja-JP" altLang="en-US" dirty="0"/>
          </a:p>
        </p:txBody>
      </p:sp>
    </p:spTree>
    <p:extLst>
      <p:ext uri="{BB962C8B-B14F-4D97-AF65-F5344CB8AC3E}">
        <p14:creationId xmlns:p14="http://schemas.microsoft.com/office/powerpoint/2010/main" val="132411653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60648"/>
            <a:ext cx="7772400" cy="762000"/>
          </a:xfrm>
        </p:spPr>
        <p:txBody>
          <a:bodyPr>
            <a:normAutofit fontScale="90000"/>
          </a:bodyPr>
          <a:lstStyle/>
          <a:p>
            <a:r>
              <a:rPr lang="ja-JP" altLang="en-US" sz="3600" dirty="0"/>
              <a:t>② 事業所評価加算（介護予防通所介護及び介護予防通所リハビリテーション共通</a:t>
            </a:r>
            <a:r>
              <a:rPr lang="ja-JP" altLang="en-US" sz="3600"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dirty="0" smtClean="0"/>
              <a:t>生活</a:t>
            </a:r>
            <a:r>
              <a:rPr lang="ja-JP" altLang="en-US" dirty="0"/>
              <a:t>機能の維持・改善に効果の高いサービス提供を推進する観点から、事業所評価加算の評価及び算定要件を見直す。</a:t>
            </a:r>
          </a:p>
          <a:p>
            <a:pPr marL="0" indent="0">
              <a:buNone/>
            </a:pPr>
            <a:r>
              <a:rPr lang="ja-JP" altLang="en-US" b="1" u="sng" dirty="0">
                <a:solidFill>
                  <a:srgbClr val="FF0000"/>
                </a:solidFill>
              </a:rPr>
              <a:t>事業所評価加算 </a:t>
            </a:r>
            <a:r>
              <a:rPr lang="en-US" altLang="ja-JP" dirty="0"/>
              <a:t>100</a:t>
            </a:r>
            <a:r>
              <a:rPr lang="ja-JP" altLang="en-US" dirty="0"/>
              <a:t>単位／月</a:t>
            </a:r>
            <a:r>
              <a:rPr lang="ja-JP" altLang="en-US" b="1" u="sng" dirty="0">
                <a:solidFill>
                  <a:srgbClr val="FF0000"/>
                </a:solidFill>
              </a:rPr>
              <a:t> ⇒ </a:t>
            </a:r>
            <a:r>
              <a:rPr lang="en-US" altLang="ja-JP" b="1" u="sng" dirty="0">
                <a:solidFill>
                  <a:srgbClr val="FF0000"/>
                </a:solidFill>
              </a:rPr>
              <a:t>120</a:t>
            </a:r>
            <a:r>
              <a:rPr lang="ja-JP" altLang="en-US" b="1" u="sng" dirty="0">
                <a:solidFill>
                  <a:srgbClr val="FF0000"/>
                </a:solidFill>
              </a:rPr>
              <a:t>単位／月</a:t>
            </a:r>
          </a:p>
          <a:p>
            <a:pPr marL="0" indent="0">
              <a:buNone/>
            </a:pPr>
            <a:r>
              <a:rPr lang="en-US" altLang="ja-JP" dirty="0"/>
              <a:t>※</a:t>
            </a:r>
            <a:r>
              <a:rPr lang="ja-JP" altLang="en-US" dirty="0"/>
              <a:t>算定要件（変更点のみ）</a:t>
            </a:r>
          </a:p>
          <a:p>
            <a:pPr marL="0" indent="0">
              <a:buNone/>
            </a:pPr>
            <a:r>
              <a:rPr lang="ja-JP" altLang="en-US" dirty="0"/>
              <a:t>評価対象期間において、介護予防通所介護（又は介護予防通所リハビリテーション）</a:t>
            </a:r>
            <a:r>
              <a:rPr lang="ja-JP" altLang="en-US" dirty="0" smtClean="0"/>
              <a:t>を利用</a:t>
            </a:r>
            <a:r>
              <a:rPr lang="ja-JP" altLang="en-US" dirty="0"/>
              <a:t>した実人員数のうち、</a:t>
            </a:r>
            <a:r>
              <a:rPr lang="en-US" altLang="ja-JP" dirty="0"/>
              <a:t>60</a:t>
            </a:r>
            <a:r>
              <a:rPr lang="ja-JP" altLang="en-US" dirty="0"/>
              <a:t>％以上に選択的サービスを実施していること。</a:t>
            </a:r>
            <a:endParaRPr kumimoji="1" lang="ja-JP" altLang="en-US" dirty="0"/>
          </a:p>
        </p:txBody>
      </p:sp>
    </p:spTree>
    <p:extLst>
      <p:ext uri="{BB962C8B-B14F-4D97-AF65-F5344CB8AC3E}">
        <p14:creationId xmlns:p14="http://schemas.microsoft.com/office/powerpoint/2010/main" val="132063181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z="3600" dirty="0"/>
              <a:t>生活機能向上グループ活動加算</a:t>
            </a:r>
            <a:endParaRPr kumimoji="1" lang="ja-JP" altLang="en-US" sz="3600" dirty="0"/>
          </a:p>
        </p:txBody>
      </p:sp>
      <p:sp>
        <p:nvSpPr>
          <p:cNvPr id="5" name="コンテンツ プレースホルダー 4"/>
          <p:cNvSpPr>
            <a:spLocks noGrp="1"/>
          </p:cNvSpPr>
          <p:nvPr>
            <p:ph idx="1"/>
          </p:nvPr>
        </p:nvSpPr>
        <p:spPr>
          <a:xfrm>
            <a:off x="0" y="1052736"/>
            <a:ext cx="9144000" cy="5805264"/>
          </a:xfrm>
        </p:spPr>
        <p:txBody>
          <a:bodyPr/>
          <a:lstStyle/>
          <a:p>
            <a:r>
              <a:rPr lang="ja-JP" altLang="en-US" sz="2800" dirty="0"/>
              <a:t>⑴ 生活機能向上グループ活動加算（介護予防通所介護費に限る。</a:t>
            </a:r>
            <a:r>
              <a:rPr lang="ja-JP" altLang="en-US" sz="2800" dirty="0" smtClean="0"/>
              <a:t>）の</a:t>
            </a:r>
            <a:r>
              <a:rPr lang="ja-JP" altLang="en-US" sz="2800" dirty="0"/>
              <a:t>取扱いについて</a:t>
            </a:r>
          </a:p>
          <a:p>
            <a:r>
              <a:rPr lang="ja-JP" altLang="en-US" sz="2800" dirty="0"/>
              <a:t>生活機能向上グループ活動加算は、自立した日常生活を営む</a:t>
            </a:r>
            <a:r>
              <a:rPr lang="ja-JP" altLang="en-US" sz="2800" dirty="0" smtClean="0"/>
              <a:t>ため</a:t>
            </a:r>
            <a:r>
              <a:rPr lang="ja-JP" altLang="en-US" sz="2800" dirty="0"/>
              <a:t>の共通の課題を有する利用者に対し、</a:t>
            </a:r>
            <a:r>
              <a:rPr lang="ja-JP" altLang="en-US" sz="2800" b="1" u="sng" dirty="0">
                <a:solidFill>
                  <a:srgbClr val="FF0000"/>
                </a:solidFill>
              </a:rPr>
              <a:t>グループで生活機能の</a:t>
            </a:r>
            <a:r>
              <a:rPr lang="ja-JP" altLang="en-US" sz="2800" b="1" u="sng" dirty="0" smtClean="0">
                <a:solidFill>
                  <a:srgbClr val="FF0000"/>
                </a:solidFill>
              </a:rPr>
              <a:t>向上</a:t>
            </a:r>
            <a:r>
              <a:rPr lang="ja-JP" altLang="en-US" sz="2800" b="1" u="sng" dirty="0">
                <a:solidFill>
                  <a:srgbClr val="FF0000"/>
                </a:solidFill>
              </a:rPr>
              <a:t>を目的とした活動を行った場合に算定</a:t>
            </a:r>
            <a:r>
              <a:rPr lang="ja-JP" altLang="en-US" sz="2800" dirty="0"/>
              <a:t>できる。また、</a:t>
            </a:r>
            <a:r>
              <a:rPr lang="ja-JP" altLang="en-US" sz="2800" b="1" u="sng" dirty="0">
                <a:solidFill>
                  <a:srgbClr val="00B050"/>
                </a:solidFill>
              </a:rPr>
              <a:t>集団的</a:t>
            </a:r>
            <a:r>
              <a:rPr lang="ja-JP" altLang="en-US" sz="2800" b="1" u="sng" dirty="0" smtClean="0">
                <a:solidFill>
                  <a:srgbClr val="00B050"/>
                </a:solidFill>
              </a:rPr>
              <a:t>に行われる</a:t>
            </a:r>
            <a:r>
              <a:rPr lang="ja-JP" altLang="en-US" sz="2800" b="1" u="sng" dirty="0">
                <a:solidFill>
                  <a:srgbClr val="00B050"/>
                </a:solidFill>
              </a:rPr>
              <a:t>レクリエーションや創作活動等の機能訓練を実施した</a:t>
            </a:r>
            <a:r>
              <a:rPr lang="ja-JP" altLang="en-US" sz="2800" b="1" u="sng" dirty="0" smtClean="0">
                <a:solidFill>
                  <a:srgbClr val="00B050"/>
                </a:solidFill>
              </a:rPr>
              <a:t>場合</a:t>
            </a:r>
            <a:r>
              <a:rPr lang="ja-JP" altLang="en-US" sz="2800" b="1" u="sng" dirty="0">
                <a:solidFill>
                  <a:srgbClr val="00B050"/>
                </a:solidFill>
              </a:rPr>
              <a:t>には算定できないこと。</a:t>
            </a:r>
            <a:r>
              <a:rPr lang="ja-JP" altLang="en-US" sz="2800" dirty="0"/>
              <a:t>なお、当該加算を算定する場合は、</a:t>
            </a:r>
            <a:r>
              <a:rPr lang="ja-JP" altLang="en-US" sz="2800" dirty="0" smtClean="0"/>
              <a:t>次の</a:t>
            </a:r>
            <a:r>
              <a:rPr lang="ja-JP" altLang="en-US" sz="2800" dirty="0"/>
              <a:t>①から③までを満たすことが必要である</a:t>
            </a:r>
            <a:r>
              <a:rPr lang="ja-JP" altLang="en-US" sz="2800" dirty="0" smtClean="0"/>
              <a:t>。</a:t>
            </a:r>
            <a:endParaRPr lang="ja-JP" altLang="en-US" sz="2800" dirty="0"/>
          </a:p>
        </p:txBody>
      </p:sp>
    </p:spTree>
    <p:extLst>
      <p:ext uri="{BB962C8B-B14F-4D97-AF65-F5344CB8AC3E}">
        <p14:creationId xmlns:p14="http://schemas.microsoft.com/office/powerpoint/2010/main" val="197153432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836712"/>
            <a:ext cx="9144000" cy="6021288"/>
          </a:xfrm>
        </p:spPr>
        <p:txBody>
          <a:bodyPr/>
          <a:lstStyle/>
          <a:p>
            <a:r>
              <a:rPr lang="ja-JP" altLang="en-US" sz="2400" dirty="0" smtClean="0"/>
              <a:t>① 生活機能向上グループ活動の準備</a:t>
            </a:r>
          </a:p>
          <a:p>
            <a:r>
              <a:rPr lang="ja-JP" altLang="en-US" sz="2400" dirty="0" smtClean="0"/>
              <a:t>ア　利用者自らが日常生活上の課題に応じて活動を選択できるよう、次に掲げる活動項目を参考に、</a:t>
            </a:r>
            <a:r>
              <a:rPr lang="ja-JP" altLang="en-US" sz="2400" b="1" u="sng" dirty="0" smtClean="0">
                <a:solidFill>
                  <a:srgbClr val="FF0000"/>
                </a:solidFill>
              </a:rPr>
              <a:t>日常生活に直結した活動項目を</a:t>
            </a:r>
            <a:r>
              <a:rPr lang="ja-JP" altLang="en-US" sz="2400" b="1" u="sng" dirty="0" smtClean="0">
                <a:solidFill>
                  <a:schemeClr val="accent1">
                    <a:lumMod val="50000"/>
                  </a:schemeClr>
                </a:solidFill>
              </a:rPr>
              <a:t>複数準備し、</a:t>
            </a:r>
            <a:r>
              <a:rPr lang="ja-JP" altLang="en-US" sz="2400" b="1" u="sng" dirty="0" smtClean="0">
                <a:solidFill>
                  <a:srgbClr val="FF0000"/>
                </a:solidFill>
              </a:rPr>
              <a:t>時間割を組むこと。</a:t>
            </a:r>
          </a:p>
          <a:p>
            <a:r>
              <a:rPr lang="ja-JP" altLang="en-US" sz="2400" dirty="0" smtClean="0"/>
              <a:t>（活動項目の例）</a:t>
            </a:r>
          </a:p>
          <a:p>
            <a:r>
              <a:rPr lang="ja-JP" altLang="en-US" sz="2400" dirty="0" smtClean="0"/>
              <a:t>家事関連活動</a:t>
            </a:r>
          </a:p>
          <a:p>
            <a:pPr lvl="1"/>
            <a:r>
              <a:rPr lang="ja-JP" altLang="en-US" sz="2000" dirty="0" smtClean="0"/>
              <a:t>衣：洗濯機・アイロン・ミシン等の操作、衣服の手入れ（ボタンつけ等）等</a:t>
            </a:r>
          </a:p>
          <a:p>
            <a:pPr lvl="1"/>
            <a:r>
              <a:rPr lang="ja-JP" altLang="en-US" sz="2000" dirty="0" smtClean="0"/>
              <a:t>食：献立作り、買い出し、調理家電（電子レンジ、クッキングヒーター、電気ポット等）・調理器具（包丁、キッチン鋏、皮むき器等）の操作、調理（炊飯、総菜、</a:t>
            </a:r>
          </a:p>
          <a:p>
            <a:pPr lvl="1"/>
            <a:r>
              <a:rPr lang="ja-JP" altLang="en-US" sz="2000" dirty="0" smtClean="0"/>
              <a:t>行事食等）、パン作り等</a:t>
            </a:r>
          </a:p>
          <a:p>
            <a:pPr lvl="1"/>
            <a:r>
              <a:rPr lang="ja-JP" altLang="en-US" sz="2000" dirty="0" smtClean="0"/>
              <a:t>住：日曜大工、掃除道具（掃除機、モップ等）の操作、ガーデニング等</a:t>
            </a:r>
          </a:p>
          <a:p>
            <a:r>
              <a:rPr lang="ja-JP" altLang="en-US" sz="2400" dirty="0" smtClean="0"/>
              <a:t>通信・記録関連活動</a:t>
            </a:r>
          </a:p>
          <a:p>
            <a:pPr lvl="1"/>
            <a:r>
              <a:rPr lang="ja-JP" altLang="en-US" sz="2000" dirty="0" smtClean="0"/>
              <a:t>機器操作（携帯電話操作、パソコン操作等）、記録作成（家計簿、日記、健康ノート等）</a:t>
            </a:r>
          </a:p>
          <a:p>
            <a:r>
              <a:rPr lang="ja-JP" altLang="en-US" sz="2400" dirty="0" smtClean="0"/>
              <a:t>イ　一のグループの人数は六人以下とすること。</a:t>
            </a:r>
          </a:p>
        </p:txBody>
      </p:sp>
    </p:spTree>
    <p:extLst>
      <p:ext uri="{BB962C8B-B14F-4D97-AF65-F5344CB8AC3E}">
        <p14:creationId xmlns:p14="http://schemas.microsoft.com/office/powerpoint/2010/main" val="198435535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08720"/>
            <a:ext cx="9144000" cy="5949280"/>
          </a:xfrm>
        </p:spPr>
        <p:txBody>
          <a:bodyPr/>
          <a:lstStyle/>
          <a:p>
            <a:r>
              <a:rPr lang="ja-JP" altLang="en-US" sz="2400" dirty="0" smtClean="0"/>
              <a:t>② 利用者ごとの日常生活上の課題の把握と達成目標の設定</a:t>
            </a:r>
          </a:p>
          <a:p>
            <a:r>
              <a:rPr lang="ja-JP" altLang="en-US" sz="2000" dirty="0" smtClean="0"/>
              <a:t>介護職員、生活相談員、看護職員、機能訓練指導員その他の職種の者（以下この項において「介護職員等」という。）が生活機能向上グループ活動サービスを行うに当たっては、次のアからエまでに掲げる手順により行うものとする。なお、</a:t>
            </a:r>
            <a:r>
              <a:rPr lang="ja-JP" altLang="en-US" sz="2000" b="1" u="sng" dirty="0" smtClean="0">
                <a:solidFill>
                  <a:srgbClr val="FF0000"/>
                </a:solidFill>
              </a:rPr>
              <a:t>アからエまでの手順により得られた結果は、介護予防通所介護計画に記録する</a:t>
            </a:r>
            <a:r>
              <a:rPr lang="ja-JP" altLang="en-US" sz="2000" dirty="0" smtClean="0"/>
              <a:t>こと。</a:t>
            </a:r>
            <a:endParaRPr lang="ja-JP" altLang="en-US" sz="2400" dirty="0" smtClean="0"/>
          </a:p>
          <a:p>
            <a:r>
              <a:rPr lang="ja-JP" altLang="en-US" sz="2000" dirty="0" smtClean="0"/>
              <a:t>ア　当該利用者が、</a:t>
            </a:r>
            <a:endParaRPr lang="en-US" altLang="ja-JP" sz="2000" dirty="0" smtClean="0"/>
          </a:p>
          <a:p>
            <a:r>
              <a:rPr lang="ja-JP" altLang="en-US" sz="2000" dirty="0" smtClean="0"/>
              <a:t>㈠要支援状態に至った理由と経緯、</a:t>
            </a:r>
            <a:endParaRPr lang="en-US" altLang="ja-JP" sz="2000" dirty="0" smtClean="0"/>
          </a:p>
          <a:p>
            <a:r>
              <a:rPr lang="ja-JP" altLang="en-US" sz="2000" dirty="0" smtClean="0"/>
              <a:t>㈡要支援状態となる直前の日常生活上の自立の程度と家庭内での役割の内容、</a:t>
            </a:r>
            <a:endParaRPr lang="en-US" altLang="ja-JP" sz="2000" dirty="0" smtClean="0"/>
          </a:p>
          <a:p>
            <a:r>
              <a:rPr lang="ja-JP" altLang="en-US" sz="2000" dirty="0" smtClean="0"/>
              <a:t>㈢要支援状態となった後に自立して</a:t>
            </a:r>
            <a:r>
              <a:rPr lang="ja-JP" altLang="en-US" sz="2000" dirty="0" err="1" smtClean="0"/>
              <a:t>できな</a:t>
            </a:r>
            <a:r>
              <a:rPr lang="ja-JP" altLang="en-US" sz="2000" dirty="0" smtClean="0"/>
              <a:t>くったこと若しくは支障を感じるようになったこと、</a:t>
            </a:r>
            <a:endParaRPr lang="en-US" altLang="ja-JP" sz="2000" dirty="0" smtClean="0"/>
          </a:p>
          <a:p>
            <a:r>
              <a:rPr lang="ja-JP" altLang="en-US" sz="2000" dirty="0" smtClean="0"/>
              <a:t>㈣現在の居宅における家事遂行の状況と家庭内での役割の内容、</a:t>
            </a:r>
            <a:endParaRPr lang="en-US" altLang="ja-JP" sz="2000" dirty="0" smtClean="0"/>
          </a:p>
          <a:p>
            <a:r>
              <a:rPr lang="ja-JP" altLang="en-US" sz="2000" dirty="0" smtClean="0"/>
              <a:t>㈤近隣との交流の状況等</a:t>
            </a:r>
            <a:endParaRPr lang="en-US" altLang="ja-JP" sz="2000" dirty="0" smtClean="0"/>
          </a:p>
          <a:p>
            <a:r>
              <a:rPr lang="ja-JP" altLang="en-US" sz="2000" dirty="0" smtClean="0"/>
              <a:t>について把握すること。</a:t>
            </a:r>
            <a:endParaRPr lang="en-US" altLang="ja-JP" sz="2000" dirty="0" smtClean="0"/>
          </a:p>
          <a:p>
            <a:r>
              <a:rPr lang="ja-JP" altLang="en-US" sz="2000" dirty="0" smtClean="0"/>
              <a:t>把握に当たっては、当該利用者から聞き取るほか、家族や介護予防支援事業者等から必要な情報を得るよう努めること。</a:t>
            </a:r>
          </a:p>
        </p:txBody>
      </p:sp>
    </p:spTree>
    <p:extLst>
      <p:ext uri="{BB962C8B-B14F-4D97-AF65-F5344CB8AC3E}">
        <p14:creationId xmlns:p14="http://schemas.microsoft.com/office/powerpoint/2010/main" val="1139022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08720"/>
            <a:ext cx="9144000" cy="5949280"/>
          </a:xfrm>
        </p:spPr>
        <p:txBody>
          <a:bodyPr/>
          <a:lstStyle/>
          <a:p>
            <a:r>
              <a:rPr lang="ja-JP" altLang="en-US" sz="2000" dirty="0" smtClean="0"/>
              <a:t>イ　アについて把握した上で、</a:t>
            </a:r>
            <a:r>
              <a:rPr lang="ja-JP" altLang="en-US" sz="2000" b="1" u="sng" dirty="0" smtClean="0">
                <a:solidFill>
                  <a:srgbClr val="FF0000"/>
                </a:solidFill>
              </a:rPr>
              <a:t>具体的な日常生活上の課題及び到達目標を当該利用者と共に設定する</a:t>
            </a:r>
            <a:r>
              <a:rPr lang="ja-JP" altLang="en-US" sz="2000" dirty="0" smtClean="0"/>
              <a:t>こと。</a:t>
            </a:r>
            <a:r>
              <a:rPr lang="ja-JP" altLang="en-US" sz="2000" b="1" u="sng" dirty="0" smtClean="0">
                <a:solidFill>
                  <a:srgbClr val="FF0000"/>
                </a:solidFill>
              </a:rPr>
              <a:t>到達目標は、概ね三月程度で達成可能な目標とし、さらに段階的に目標を達成するために概ね一月程度で達成可能な目標</a:t>
            </a:r>
            <a:r>
              <a:rPr lang="ja-JP" altLang="en-US" sz="2000" dirty="0" smtClean="0"/>
              <a:t>（以下「短期目標」という。）</a:t>
            </a:r>
            <a:r>
              <a:rPr lang="ja-JP" altLang="en-US" sz="2000" b="1" u="sng" dirty="0" smtClean="0">
                <a:solidFill>
                  <a:srgbClr val="FF0000"/>
                </a:solidFill>
              </a:rPr>
              <a:t>を設定する</a:t>
            </a:r>
            <a:r>
              <a:rPr lang="ja-JP" altLang="en-US" sz="2000" dirty="0" smtClean="0"/>
              <a:t>こと。到達目標及び短期目標については、当該利用者の介護予防サービス計画と整合性のとれた内容とすること。</a:t>
            </a:r>
          </a:p>
          <a:p>
            <a:endParaRPr lang="en-US" altLang="ja-JP" sz="2000" dirty="0" smtClean="0"/>
          </a:p>
          <a:p>
            <a:r>
              <a:rPr lang="ja-JP" altLang="en-US" sz="2000" dirty="0" smtClean="0"/>
              <a:t>ウ　</a:t>
            </a:r>
            <a:r>
              <a:rPr lang="ja-JP" altLang="en-US" sz="2000" b="1" u="sng" dirty="0" smtClean="0">
                <a:solidFill>
                  <a:srgbClr val="FF0000"/>
                </a:solidFill>
              </a:rPr>
              <a:t>介護職員等は、</a:t>
            </a:r>
            <a:r>
              <a:rPr lang="ja-JP" altLang="en-US" sz="2000" dirty="0" smtClean="0"/>
              <a:t>当該利用者の</a:t>
            </a:r>
            <a:r>
              <a:rPr lang="ja-JP" altLang="en-US" sz="2000" b="1" u="sng" dirty="0" smtClean="0">
                <a:solidFill>
                  <a:srgbClr val="FF0000"/>
                </a:solidFill>
              </a:rPr>
              <a:t>同意を得た上で</a:t>
            </a:r>
            <a:r>
              <a:rPr lang="ja-JP" altLang="en-US" sz="2000" dirty="0" smtClean="0"/>
              <a:t>到達目標を達成するために</a:t>
            </a:r>
            <a:r>
              <a:rPr lang="ja-JP" altLang="en-US" sz="2000" b="1" u="sng" dirty="0" smtClean="0">
                <a:solidFill>
                  <a:srgbClr val="FF0000"/>
                </a:solidFill>
              </a:rPr>
              <a:t>適切な活動項目を選定する</a:t>
            </a:r>
            <a:r>
              <a:rPr lang="ja-JP" altLang="en-US" sz="2000" dirty="0" smtClean="0"/>
              <a:t>こと。当該利用者の活動項目の選定に当たっては、生活意欲を引き出すなど、当該利用者が主体的に参加できるよう支援すること。</a:t>
            </a:r>
          </a:p>
          <a:p>
            <a:r>
              <a:rPr lang="ja-JP" altLang="en-US" sz="2000" dirty="0" smtClean="0"/>
              <a:t>エ　生活機能向上グループ活動の</a:t>
            </a:r>
            <a:endParaRPr lang="en-US" altLang="ja-JP" sz="2000" dirty="0" smtClean="0"/>
          </a:p>
          <a:p>
            <a:r>
              <a:rPr lang="ja-JP" altLang="en-US" sz="2000" b="1" u="sng" dirty="0" smtClean="0">
                <a:solidFill>
                  <a:srgbClr val="FF0000"/>
                </a:solidFill>
              </a:rPr>
              <a:t>㈠実施時間は、利用者の状態や活動の内容を踏まえた適切な時間とし、</a:t>
            </a:r>
            <a:endParaRPr lang="en-US" altLang="ja-JP" sz="2000" b="1" u="sng" dirty="0" smtClean="0">
              <a:solidFill>
                <a:srgbClr val="FF0000"/>
              </a:solidFill>
            </a:endParaRPr>
          </a:p>
          <a:p>
            <a:r>
              <a:rPr lang="ja-JP" altLang="en-US" sz="2000" b="1" u="sng" dirty="0" smtClean="0">
                <a:solidFill>
                  <a:srgbClr val="FF0000"/>
                </a:solidFill>
              </a:rPr>
              <a:t>㈡実施頻度は１週につき一回以上行うこととし、</a:t>
            </a:r>
            <a:endParaRPr lang="en-US" altLang="ja-JP" sz="2000" b="1" u="sng" dirty="0" smtClean="0">
              <a:solidFill>
                <a:srgbClr val="FF0000"/>
              </a:solidFill>
            </a:endParaRPr>
          </a:p>
          <a:p>
            <a:r>
              <a:rPr lang="ja-JP" altLang="en-US" sz="2000" b="1" u="sng" dirty="0" smtClean="0">
                <a:solidFill>
                  <a:srgbClr val="FF0000"/>
                </a:solidFill>
              </a:rPr>
              <a:t>㈢実施期間は概ね三月以内とする。</a:t>
            </a:r>
            <a:endParaRPr lang="en-US" altLang="ja-JP" sz="2000" b="1" u="sng" dirty="0" smtClean="0">
              <a:solidFill>
                <a:srgbClr val="FF0000"/>
              </a:solidFill>
            </a:endParaRPr>
          </a:p>
          <a:p>
            <a:r>
              <a:rPr lang="ja-JP" altLang="en-US" sz="2000" dirty="0" smtClean="0"/>
              <a:t>介護職員等は、</a:t>
            </a:r>
            <a:r>
              <a:rPr lang="ja-JP" altLang="en-US" sz="2000" b="1" u="sng" dirty="0" smtClean="0">
                <a:solidFill>
                  <a:srgbClr val="FF0000"/>
                </a:solidFill>
              </a:rPr>
              <a:t>㈠から㈢までについて、当該利用者に説明し、同意を得ること。</a:t>
            </a:r>
          </a:p>
        </p:txBody>
      </p:sp>
    </p:spTree>
    <p:extLst>
      <p:ext uri="{BB962C8B-B14F-4D97-AF65-F5344CB8AC3E}">
        <p14:creationId xmlns:p14="http://schemas.microsoft.com/office/powerpoint/2010/main" val="976194412"/>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私案</a:t>
            </a:r>
            <a:endParaRPr kumimoji="1" lang="ja-JP" alt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83768" y="836712"/>
            <a:ext cx="4176464" cy="5878870"/>
          </a:xfrm>
          <a:prstGeom prst="rect">
            <a:avLst/>
          </a:prstGeom>
          <a:solidFill>
            <a:schemeClr val="bg1"/>
          </a:solidFill>
          <a:ln>
            <a:noFill/>
          </a:ln>
          <a:effectLst/>
        </p:spPr>
      </p:pic>
    </p:spTree>
    <p:extLst>
      <p:ext uri="{BB962C8B-B14F-4D97-AF65-F5344CB8AC3E}">
        <p14:creationId xmlns:p14="http://schemas.microsoft.com/office/powerpoint/2010/main" val="2960874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⑸ 重度療養管理加算に</a:t>
            </a:r>
            <a:r>
              <a:rPr lang="ja-JP" altLang="en-US" dirty="0" smtClean="0"/>
              <a:t>ついて</a:t>
            </a:r>
            <a:endParaRPr kumimoji="1" lang="ja-JP" altLang="en-US" dirty="0"/>
          </a:p>
        </p:txBody>
      </p:sp>
      <p:sp>
        <p:nvSpPr>
          <p:cNvPr id="3" name="コンテンツ プレースホルダー 2"/>
          <p:cNvSpPr>
            <a:spLocks noGrp="1"/>
          </p:cNvSpPr>
          <p:nvPr>
            <p:ph idx="1"/>
          </p:nvPr>
        </p:nvSpPr>
        <p:spPr>
          <a:xfrm>
            <a:off x="0" y="1196752"/>
            <a:ext cx="9144000" cy="4899248"/>
          </a:xfrm>
        </p:spPr>
        <p:txBody>
          <a:bodyPr/>
          <a:lstStyle/>
          <a:p>
            <a:r>
              <a:rPr lang="ja-JP" altLang="en-US" sz="2400" dirty="0" smtClean="0"/>
              <a:t>① </a:t>
            </a:r>
            <a:r>
              <a:rPr lang="ja-JP" altLang="en-US" sz="2400" dirty="0"/>
              <a:t>重度療養管理加算は、要介護四又は要介護五に該当する者</a:t>
            </a:r>
            <a:r>
              <a:rPr lang="ja-JP" altLang="en-US" sz="2400" dirty="0" smtClean="0"/>
              <a:t>であって</a:t>
            </a:r>
            <a:r>
              <a:rPr lang="ja-JP" altLang="en-US" sz="2400" dirty="0"/>
              <a:t>別に厚生労働大臣の定める状態（○号告示）にある</a:t>
            </a:r>
            <a:r>
              <a:rPr lang="ja-JP" altLang="en-US" sz="2400" dirty="0" smtClean="0"/>
              <a:t>利用者</a:t>
            </a:r>
            <a:r>
              <a:rPr lang="ja-JP" altLang="en-US" sz="2400" dirty="0"/>
              <a:t>に対して、計画的な医学的管理を継続的に行い、指定短期</a:t>
            </a:r>
            <a:r>
              <a:rPr lang="ja-JP" altLang="en-US" sz="2400" dirty="0" smtClean="0"/>
              <a:t>入所</a:t>
            </a:r>
            <a:r>
              <a:rPr lang="ja-JP" altLang="en-US" sz="2400" dirty="0"/>
              <a:t>療養介護を行った場合に、所定単位数を加算する。当該</a:t>
            </a:r>
            <a:r>
              <a:rPr lang="ja-JP" altLang="en-US" sz="2400" dirty="0" smtClean="0"/>
              <a:t>加算を</a:t>
            </a:r>
            <a:r>
              <a:rPr lang="ja-JP" altLang="en-US" sz="2400" dirty="0"/>
              <a:t>算定する場合にあっては、当該医学的管理の内容等を</a:t>
            </a:r>
            <a:r>
              <a:rPr lang="ja-JP" altLang="en-US" sz="2400" dirty="0" smtClean="0"/>
              <a:t>診療録に</a:t>
            </a:r>
            <a:r>
              <a:rPr lang="ja-JP" altLang="en-US" sz="2400" dirty="0"/>
              <a:t>記載しておくこと。</a:t>
            </a:r>
          </a:p>
          <a:p>
            <a:r>
              <a:rPr lang="ja-JP" altLang="en-US" sz="2400" dirty="0"/>
              <a:t>② 重度療養管理加算を算定できる利用者は、次のいずれかに</a:t>
            </a:r>
            <a:r>
              <a:rPr lang="ja-JP" altLang="en-US" sz="2400" dirty="0" smtClean="0"/>
              <a:t>ついて</a:t>
            </a:r>
            <a:r>
              <a:rPr lang="ja-JP" altLang="en-US" sz="2400" dirty="0"/>
              <a:t>、当該状態が一定の期間や頻度で継続している者である</a:t>
            </a:r>
            <a:r>
              <a:rPr lang="ja-JP" altLang="en-US" sz="2400" dirty="0" smtClean="0"/>
              <a:t>こと</a:t>
            </a:r>
            <a:r>
              <a:rPr lang="ja-JP" altLang="en-US" sz="2400" dirty="0"/>
              <a:t>。</a:t>
            </a:r>
          </a:p>
          <a:p>
            <a:r>
              <a:rPr lang="ja-JP" altLang="en-US" sz="2400" dirty="0"/>
              <a:t>なお、請求明細書の摘要欄に該当する状態（○号告示第</a:t>
            </a:r>
            <a:r>
              <a:rPr lang="ja-JP" altLang="en-US" sz="2400" dirty="0" smtClean="0"/>
              <a:t>○号の</a:t>
            </a:r>
            <a:r>
              <a:rPr lang="ja-JP" altLang="en-US" sz="2400" dirty="0"/>
              <a:t>イからリまで）を記載することとする。なお、複数の状態</a:t>
            </a:r>
            <a:r>
              <a:rPr lang="ja-JP" altLang="en-US" sz="2400" dirty="0" smtClean="0"/>
              <a:t>に該当</a:t>
            </a:r>
            <a:r>
              <a:rPr lang="ja-JP" altLang="en-US" sz="2400" dirty="0"/>
              <a:t>する場合は主たる状態のみを記載すること。</a:t>
            </a:r>
            <a:endParaRPr kumimoji="1" lang="ja-JP" altLang="en-US" sz="2400" dirty="0"/>
          </a:p>
        </p:txBody>
      </p:sp>
    </p:spTree>
    <p:extLst>
      <p:ext uri="{BB962C8B-B14F-4D97-AF65-F5344CB8AC3E}">
        <p14:creationId xmlns:p14="http://schemas.microsoft.com/office/powerpoint/2010/main" val="339844678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08720"/>
            <a:ext cx="9144000" cy="5949280"/>
          </a:xfrm>
        </p:spPr>
        <p:txBody>
          <a:bodyPr/>
          <a:lstStyle/>
          <a:p>
            <a:r>
              <a:rPr lang="ja-JP" altLang="en-US" sz="2400" dirty="0" smtClean="0"/>
              <a:t>③ 生活機能向上グループ活動の実施方法</a:t>
            </a:r>
          </a:p>
          <a:p>
            <a:r>
              <a:rPr lang="ja-JP" altLang="en-US" sz="2400" dirty="0" smtClean="0"/>
              <a:t>ア　介護職員等は、</a:t>
            </a:r>
            <a:r>
              <a:rPr lang="ja-JP" altLang="en-US" sz="2400" b="1" u="sng" dirty="0" smtClean="0">
                <a:solidFill>
                  <a:srgbClr val="FF0000"/>
                </a:solidFill>
              </a:rPr>
              <a:t>予め生活機能向上グループ活動に係る計画を作成し、当該活動項目の具体的な内容、進め方及び実施上の留意点等を明らかにしておく</a:t>
            </a:r>
            <a:r>
              <a:rPr lang="ja-JP" altLang="en-US" sz="2400" dirty="0" smtClean="0"/>
              <a:t>こと。</a:t>
            </a:r>
          </a:p>
          <a:p>
            <a:r>
              <a:rPr lang="ja-JP" altLang="en-US" sz="2400" dirty="0" smtClean="0"/>
              <a:t>イ　生活機能向上グループ活動は、</a:t>
            </a:r>
            <a:r>
              <a:rPr lang="ja-JP" altLang="en-US" sz="2400" b="1" u="sng" dirty="0" smtClean="0">
                <a:solidFill>
                  <a:srgbClr val="FF0000"/>
                </a:solidFill>
              </a:rPr>
              <a:t>一のグループごとに、当該生活機能向上グループ活動の実施時間を通じて一人以上の介護職員等を配置する</a:t>
            </a:r>
            <a:r>
              <a:rPr lang="ja-JP" altLang="en-US" sz="2400" dirty="0" smtClean="0"/>
              <a:t>こととし、同じグループに属する利用者が相互に協力しながら、それぞれが有する能力を発揮できるよう適切な支援を行うこと。</a:t>
            </a:r>
          </a:p>
          <a:p>
            <a:r>
              <a:rPr lang="ja-JP" altLang="en-US" sz="2400" dirty="0" smtClean="0"/>
              <a:t>ウ　介護職員等は、</a:t>
            </a:r>
            <a:r>
              <a:rPr lang="ja-JP" altLang="en-US" sz="2400" b="1" u="sng" dirty="0" smtClean="0">
                <a:solidFill>
                  <a:srgbClr val="FF0000"/>
                </a:solidFill>
              </a:rPr>
              <a:t>当該サービスを実施した日ごとに、実施時間、実施内容、参加した利用者の人数及び氏名等を記録する</a:t>
            </a:r>
            <a:r>
              <a:rPr lang="ja-JP" altLang="en-US" sz="2400" dirty="0" smtClean="0"/>
              <a:t>こと。</a:t>
            </a:r>
          </a:p>
        </p:txBody>
      </p:sp>
    </p:spTree>
    <p:extLst>
      <p:ext uri="{BB962C8B-B14F-4D97-AF65-F5344CB8AC3E}">
        <p14:creationId xmlns:p14="http://schemas.microsoft.com/office/powerpoint/2010/main" val="254496737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836712"/>
            <a:ext cx="9144000" cy="6021288"/>
          </a:xfrm>
        </p:spPr>
        <p:txBody>
          <a:bodyPr/>
          <a:lstStyle/>
          <a:p>
            <a:r>
              <a:rPr lang="ja-JP" altLang="en-US" sz="2400" dirty="0" smtClean="0"/>
              <a:t>エ　利用者の短期目標に応じて、</a:t>
            </a:r>
            <a:r>
              <a:rPr lang="ja-JP" altLang="en-US" sz="2400" b="1" u="sng" dirty="0" smtClean="0">
                <a:solidFill>
                  <a:srgbClr val="FF0000"/>
                </a:solidFill>
              </a:rPr>
              <a:t>概ね一月毎に、利用者の当該短期目標の達成度と生活機能向上グループ活動における当該利用者の客観的な状況についてモニタリングを行う</a:t>
            </a:r>
            <a:r>
              <a:rPr lang="ja-JP" altLang="en-US" sz="2400" dirty="0" smtClean="0"/>
              <a:t>ともに、必要に応じて、生活機能向上グループ活動に係る計画の修正を行うこと。</a:t>
            </a:r>
          </a:p>
          <a:p>
            <a:r>
              <a:rPr lang="ja-JP" altLang="en-US" sz="2400" dirty="0" smtClean="0"/>
              <a:t>オ　実施期間終了後、</a:t>
            </a:r>
            <a:r>
              <a:rPr lang="ja-JP" altLang="en-US" sz="2400" b="1" u="sng" dirty="0" smtClean="0">
                <a:solidFill>
                  <a:srgbClr val="FF0000"/>
                </a:solidFill>
              </a:rPr>
              <a:t>到達目標の達成状況及び②のアで把握した現在の居宅における家事遂行の状況と家庭内での役割、近隣との交流の状況等について確認する</a:t>
            </a:r>
            <a:r>
              <a:rPr lang="ja-JP" altLang="en-US" sz="2400" dirty="0" smtClean="0"/>
              <a:t>こと。その結果、当該到達目標を達成している場合には、当該利用者に対する当該生活機能向上グループ活動を終了し、当該利用者を担当する介護予防支援事業者に報告すること。また、当該到達目標を達成していない場合には、達成できなかった理由を明らかにするとともに、当該サービスの継続の必要性について当該利用者及び介護予防支援事業者と検討すること。その上で、当該サービスを継続する場合は、適切に実施方法及び実施内容等を見直すこと。</a:t>
            </a:r>
            <a:endParaRPr kumimoji="1" lang="ja-JP" altLang="en-US" sz="3600" dirty="0"/>
          </a:p>
        </p:txBody>
      </p:sp>
    </p:spTree>
    <p:extLst>
      <p:ext uri="{BB962C8B-B14F-4D97-AF65-F5344CB8AC3E}">
        <p14:creationId xmlns:p14="http://schemas.microsoft.com/office/powerpoint/2010/main" val="15183524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760640"/>
          </a:xfrm>
        </p:spPr>
        <p:txBody>
          <a:bodyPr/>
          <a:lstStyle/>
          <a:p>
            <a:r>
              <a:rPr lang="ja-JP" altLang="en-US" sz="2400" dirty="0"/>
              <a:t>⑸ 選択的サービス複数実施加算の取扱いについて</a:t>
            </a:r>
          </a:p>
          <a:p>
            <a:r>
              <a:rPr lang="ja-JP" altLang="en-US" sz="2400" dirty="0"/>
              <a:t>当該加算は、選択的サービスのうち複数のサービスを</a:t>
            </a:r>
            <a:r>
              <a:rPr lang="ja-JP" altLang="en-US" sz="2400" dirty="0" smtClean="0"/>
              <a:t>組み合わせて</a:t>
            </a:r>
            <a:r>
              <a:rPr lang="ja-JP" altLang="en-US" sz="2400" dirty="0"/>
              <a:t>実施することにより、要支援者の心身機能の改善効果を高め</a:t>
            </a:r>
            <a:r>
              <a:rPr lang="ja-JP" altLang="en-US" sz="2400" dirty="0" smtClean="0"/>
              <a:t>、介護</a:t>
            </a:r>
            <a:r>
              <a:rPr lang="ja-JP" altLang="en-US" sz="2400" dirty="0"/>
              <a:t>予防に資するサービスを効果的に提供することを目的と</a:t>
            </a:r>
            <a:r>
              <a:rPr lang="ja-JP" altLang="en-US" sz="2400" dirty="0" smtClean="0"/>
              <a:t>するもの</a:t>
            </a:r>
            <a:r>
              <a:rPr lang="ja-JP" altLang="en-US" sz="2400" dirty="0"/>
              <a:t>である。なお、算定に当たっては以下に留意すること。</a:t>
            </a:r>
          </a:p>
          <a:p>
            <a:r>
              <a:rPr lang="ja-JP" altLang="en-US" sz="2400" dirty="0"/>
              <a:t>① 当該加算を算定するに当たっては、実施する選択的</a:t>
            </a:r>
            <a:r>
              <a:rPr lang="ja-JP" altLang="en-US" sz="2400" dirty="0" smtClean="0"/>
              <a:t>サービスごと</a:t>
            </a:r>
            <a:r>
              <a:rPr lang="ja-JP" altLang="en-US" sz="2400" dirty="0"/>
              <a:t>に、⑵から⑷までに掲げる各選択的サービスごとの</a:t>
            </a:r>
            <a:r>
              <a:rPr lang="ja-JP" altLang="en-US" sz="2400" dirty="0" smtClean="0"/>
              <a:t>取扱いに</a:t>
            </a:r>
            <a:r>
              <a:rPr lang="ja-JP" altLang="en-US" sz="2400" dirty="0"/>
              <a:t>従い適切に実施していること。</a:t>
            </a:r>
          </a:p>
          <a:p>
            <a:r>
              <a:rPr lang="ja-JP" altLang="en-US" sz="2400" dirty="0"/>
              <a:t>② 複数の種類の選択的サービスを組み合わせて実施するに</a:t>
            </a:r>
            <a:r>
              <a:rPr lang="ja-JP" altLang="en-US" sz="2400" dirty="0" smtClean="0"/>
              <a:t>当たって</a:t>
            </a:r>
            <a:r>
              <a:rPr lang="ja-JP" altLang="en-US" sz="2400" dirty="0"/>
              <a:t>、</a:t>
            </a:r>
            <a:r>
              <a:rPr lang="ja-JP" altLang="en-US" sz="2400" b="1" u="sng" dirty="0">
                <a:solidFill>
                  <a:srgbClr val="FF0000"/>
                </a:solidFill>
              </a:rPr>
              <a:t>各選択的サービスを担当する専門の職種が相互に連携</a:t>
            </a:r>
            <a:r>
              <a:rPr lang="ja-JP" altLang="en-US" sz="2400" b="1" u="sng" dirty="0" smtClean="0">
                <a:solidFill>
                  <a:srgbClr val="FF0000"/>
                </a:solidFill>
              </a:rPr>
              <a:t>を図り</a:t>
            </a:r>
            <a:r>
              <a:rPr lang="ja-JP" altLang="en-US" sz="2400" b="1" u="sng" dirty="0">
                <a:solidFill>
                  <a:srgbClr val="FF0000"/>
                </a:solidFill>
              </a:rPr>
              <a:t>、より効果的なサービスの提供方法等について検討する</a:t>
            </a:r>
            <a:r>
              <a:rPr lang="ja-JP" altLang="en-US" sz="2400" dirty="0" smtClean="0"/>
              <a:t>こと</a:t>
            </a:r>
            <a:r>
              <a:rPr lang="ja-JP" altLang="en-US" sz="2400" dirty="0"/>
              <a:t>。</a:t>
            </a:r>
            <a:endParaRPr kumimoji="1" lang="ja-JP" altLang="en-US" sz="2400" dirty="0"/>
          </a:p>
        </p:txBody>
      </p:sp>
    </p:spTree>
    <p:extLst>
      <p:ext uri="{BB962C8B-B14F-4D97-AF65-F5344CB8AC3E}">
        <p14:creationId xmlns:p14="http://schemas.microsoft.com/office/powerpoint/2010/main" val="16974152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⑹ 事業所評価加算の取扱いについて</a:t>
            </a:r>
            <a:endParaRPr kumimoji="1" lang="ja-JP" altLang="en-US" sz="3600"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400" dirty="0"/>
              <a:t>① 別に定める基準ハの要件の</a:t>
            </a:r>
            <a:r>
              <a:rPr lang="ja-JP" altLang="en-US" sz="2400" dirty="0" smtClean="0"/>
              <a:t>算出式（新規）</a:t>
            </a:r>
            <a:endParaRPr lang="en-US" altLang="ja-JP" sz="2400" dirty="0" smtClean="0"/>
          </a:p>
          <a:p>
            <a:r>
              <a:rPr lang="ja-JP" altLang="en-US" sz="2400" b="1" u="sng" dirty="0">
                <a:solidFill>
                  <a:srgbClr val="FF0000"/>
                </a:solidFill>
              </a:rPr>
              <a:t>評価対象期間内に選択的サービスを利用した者の</a:t>
            </a:r>
            <a:r>
              <a:rPr lang="ja-JP" altLang="en-US" sz="2400" b="1" u="sng" dirty="0" smtClean="0">
                <a:solidFill>
                  <a:srgbClr val="FF0000"/>
                </a:solidFill>
              </a:rPr>
              <a:t>数</a:t>
            </a:r>
            <a:r>
              <a:rPr lang="en-US" altLang="ja-JP" sz="2400" b="1" u="sng" dirty="0" smtClean="0">
                <a:solidFill>
                  <a:srgbClr val="FF0000"/>
                </a:solidFill>
              </a:rPr>
              <a:t>÷</a:t>
            </a:r>
            <a:r>
              <a:rPr lang="ja-JP" altLang="en-US" sz="2400" b="1" u="sng" dirty="0">
                <a:solidFill>
                  <a:srgbClr val="FF0000"/>
                </a:solidFill>
              </a:rPr>
              <a:t>評価対象期間内</a:t>
            </a:r>
            <a:r>
              <a:rPr lang="ja-JP" altLang="en-US" sz="2400" b="1" u="sng" dirty="0" smtClean="0">
                <a:solidFill>
                  <a:srgbClr val="FF0000"/>
                </a:solidFill>
              </a:rPr>
              <a:t>に利用</a:t>
            </a:r>
            <a:r>
              <a:rPr lang="ja-JP" altLang="en-US" sz="2400" b="1" u="sng" dirty="0">
                <a:solidFill>
                  <a:srgbClr val="FF0000"/>
                </a:solidFill>
              </a:rPr>
              <a:t>した者の</a:t>
            </a:r>
            <a:r>
              <a:rPr lang="ja-JP" altLang="en-US" sz="2400" b="1" u="sng" dirty="0" smtClean="0">
                <a:solidFill>
                  <a:srgbClr val="FF0000"/>
                </a:solidFill>
              </a:rPr>
              <a:t>数</a:t>
            </a:r>
            <a:r>
              <a:rPr lang="ja-JP" altLang="en-US" sz="2400" b="1" u="sng" dirty="0">
                <a:solidFill>
                  <a:srgbClr val="FF0000"/>
                </a:solidFill>
              </a:rPr>
              <a:t>≧</a:t>
            </a:r>
            <a:r>
              <a:rPr lang="en-US" altLang="ja-JP" sz="2400" b="1" u="sng" dirty="0" smtClean="0">
                <a:solidFill>
                  <a:srgbClr val="FF0000"/>
                </a:solidFill>
              </a:rPr>
              <a:t>0.6</a:t>
            </a:r>
          </a:p>
          <a:p>
            <a:r>
              <a:rPr lang="ja-JP" altLang="en-US" sz="2400" dirty="0"/>
              <a:t>６割以上</a:t>
            </a:r>
            <a:r>
              <a:rPr lang="ja-JP" altLang="en-US" sz="2400" dirty="0" smtClean="0"/>
              <a:t>の利用者が選択的サービスを受けていればよい</a:t>
            </a:r>
            <a:endParaRPr lang="en-US" altLang="ja-JP" sz="2400" dirty="0" smtClean="0"/>
          </a:p>
          <a:p>
            <a:endParaRPr lang="en-US" altLang="ja-JP" sz="2400" dirty="0" smtClean="0"/>
          </a:p>
          <a:p>
            <a:r>
              <a:rPr lang="ja-JP" altLang="en-US" sz="2400" dirty="0" smtClean="0"/>
              <a:t>② </a:t>
            </a:r>
            <a:r>
              <a:rPr lang="ja-JP" altLang="en-US" sz="2400" dirty="0"/>
              <a:t>別に定める基準ニの要件の算出式</a:t>
            </a:r>
          </a:p>
          <a:p>
            <a:r>
              <a:rPr lang="ja-JP" altLang="en-US" sz="2400" dirty="0" smtClean="0"/>
              <a:t>要支援度</a:t>
            </a:r>
            <a:r>
              <a:rPr lang="ja-JP" altLang="en-US" sz="2400" dirty="0"/>
              <a:t>の維持者数＋改善者数</a:t>
            </a:r>
            <a:r>
              <a:rPr lang="en-US" altLang="ja-JP" sz="2400" dirty="0"/>
              <a:t>×</a:t>
            </a:r>
            <a:r>
              <a:rPr lang="en-US" altLang="ja-JP" sz="2400" dirty="0" smtClean="0"/>
              <a:t>2÷</a:t>
            </a:r>
            <a:r>
              <a:rPr lang="ja-JP" altLang="en-US" sz="2400" dirty="0" smtClean="0"/>
              <a:t>評価</a:t>
            </a:r>
            <a:r>
              <a:rPr lang="ja-JP" altLang="en-US" sz="2400" dirty="0"/>
              <a:t>対象期間内に運動器機能向上サービス、栄養</a:t>
            </a:r>
            <a:r>
              <a:rPr lang="ja-JP" altLang="en-US" sz="2400" dirty="0" smtClean="0"/>
              <a:t>改善サービス</a:t>
            </a:r>
            <a:r>
              <a:rPr lang="ja-JP" altLang="en-US" sz="2400" dirty="0"/>
              <a:t>又は口腔機能向上サービスを</a:t>
            </a:r>
            <a:r>
              <a:rPr lang="en-US" altLang="ja-JP" sz="2400" dirty="0"/>
              <a:t>3</a:t>
            </a:r>
            <a:r>
              <a:rPr lang="ja-JP" altLang="en-US" sz="2400" dirty="0"/>
              <a:t>月以上利用し</a:t>
            </a:r>
            <a:r>
              <a:rPr lang="ja-JP" altLang="en-US" sz="2400" dirty="0" smtClean="0"/>
              <a:t>、その後</a:t>
            </a:r>
            <a:r>
              <a:rPr lang="ja-JP" altLang="en-US" sz="2400" dirty="0"/>
              <a:t>に更新・変更認定を受けた者の</a:t>
            </a:r>
            <a:r>
              <a:rPr lang="ja-JP" altLang="en-US" sz="2400" dirty="0" smtClean="0"/>
              <a:t>数</a:t>
            </a:r>
            <a:r>
              <a:rPr lang="ja-JP" altLang="en-US" sz="2400" dirty="0"/>
              <a:t>≧</a:t>
            </a:r>
            <a:r>
              <a:rPr lang="en-US" altLang="ja-JP" sz="2400" dirty="0"/>
              <a:t>0.7</a:t>
            </a:r>
          </a:p>
          <a:p>
            <a:endParaRPr lang="en-US" altLang="ja-JP" sz="2400" dirty="0"/>
          </a:p>
          <a:p>
            <a:endParaRPr kumimoji="1" lang="ja-JP" altLang="en-US" dirty="0"/>
          </a:p>
        </p:txBody>
      </p:sp>
    </p:spTree>
    <p:extLst>
      <p:ext uri="{BB962C8B-B14F-4D97-AF65-F5344CB8AC3E}">
        <p14:creationId xmlns:p14="http://schemas.microsoft.com/office/powerpoint/2010/main" val="304319884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居宅介護支援</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26493884"/>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２．居宅介護支援</a:t>
            </a:r>
            <a:endParaRPr kumimoji="1" lang="ja-JP" altLang="en-US" dirty="0"/>
          </a:p>
        </p:txBody>
      </p:sp>
      <p:sp>
        <p:nvSpPr>
          <p:cNvPr id="3" name="コンテンツ プレースホルダー 2"/>
          <p:cNvSpPr>
            <a:spLocks noGrp="1"/>
          </p:cNvSpPr>
          <p:nvPr>
            <p:ph idx="1"/>
          </p:nvPr>
        </p:nvSpPr>
        <p:spPr>
          <a:xfrm>
            <a:off x="12204" y="908720"/>
            <a:ext cx="9144000" cy="4419600"/>
          </a:xfrm>
        </p:spPr>
        <p:txBody>
          <a:bodyPr>
            <a:noAutofit/>
          </a:bodyPr>
          <a:lstStyle/>
          <a:p>
            <a:pPr marL="0" indent="0">
              <a:buNone/>
            </a:pPr>
            <a:r>
              <a:rPr lang="ja-JP" altLang="en-US" sz="2000" dirty="0"/>
              <a:t>① 自立支援型のケアマネジメントの推進</a:t>
            </a:r>
          </a:p>
          <a:p>
            <a:pPr marL="0" indent="0">
              <a:buNone/>
            </a:pPr>
            <a:r>
              <a:rPr lang="ja-JP" altLang="en-US" sz="2000" dirty="0"/>
              <a:t>サービス担当者会議やモニタリングを適切に実施するため、運営基準減算について評価の見直しを行う。</a:t>
            </a:r>
          </a:p>
          <a:p>
            <a:pPr marL="0" indent="0">
              <a:buNone/>
            </a:pPr>
            <a:r>
              <a:rPr lang="ja-JP" altLang="en-US" sz="2000" dirty="0"/>
              <a:t>（運営基準減算）</a:t>
            </a:r>
          </a:p>
          <a:p>
            <a:pPr marL="0" indent="0">
              <a:buNone/>
            </a:pPr>
            <a:r>
              <a:rPr lang="ja-JP" altLang="en-US" sz="2000" b="1" u="sng" dirty="0">
                <a:solidFill>
                  <a:srgbClr val="FF0000"/>
                </a:solidFill>
              </a:rPr>
              <a:t>所定単位数に</a:t>
            </a:r>
            <a:r>
              <a:rPr lang="en-US" altLang="ja-JP" sz="2000" b="1" u="sng" dirty="0">
                <a:solidFill>
                  <a:srgbClr val="FF0000"/>
                </a:solidFill>
              </a:rPr>
              <a:t>70/100</a:t>
            </a:r>
            <a:r>
              <a:rPr lang="ja-JP" altLang="en-US" sz="2000" b="1" u="sng" dirty="0">
                <a:solidFill>
                  <a:srgbClr val="FF0000"/>
                </a:solidFill>
              </a:rPr>
              <a:t>を乗じた単位数 ⇒ 所定単位数に</a:t>
            </a:r>
            <a:r>
              <a:rPr lang="en-US" altLang="ja-JP" sz="2000" b="1" u="sng" dirty="0">
                <a:solidFill>
                  <a:srgbClr val="FF0000"/>
                </a:solidFill>
              </a:rPr>
              <a:t>50/100</a:t>
            </a:r>
            <a:r>
              <a:rPr lang="ja-JP" altLang="en-US" sz="2000" b="1" u="sng" dirty="0">
                <a:solidFill>
                  <a:srgbClr val="FF0000"/>
                </a:solidFill>
              </a:rPr>
              <a:t>を乗じた単位数</a:t>
            </a:r>
          </a:p>
          <a:p>
            <a:pPr marL="0" indent="0">
              <a:buNone/>
            </a:pPr>
            <a:r>
              <a:rPr lang="en-US" altLang="ja-JP" sz="2000" dirty="0"/>
              <a:t>【</a:t>
            </a:r>
            <a:r>
              <a:rPr lang="ja-JP" altLang="en-US" sz="2000" dirty="0"/>
              <a:t>運営基準減算が</a:t>
            </a:r>
            <a:r>
              <a:rPr lang="en-US" altLang="ja-JP" sz="2000" dirty="0"/>
              <a:t>2</a:t>
            </a:r>
            <a:r>
              <a:rPr lang="ja-JP" altLang="en-US" sz="2000" dirty="0"/>
              <a:t>ヶ月以上継続している場合</a:t>
            </a:r>
            <a:r>
              <a:rPr lang="en-US" altLang="ja-JP" sz="2000" dirty="0"/>
              <a:t>】</a:t>
            </a:r>
          </a:p>
          <a:p>
            <a:pPr marL="0" indent="0">
              <a:buNone/>
            </a:pPr>
            <a:r>
              <a:rPr lang="ja-JP" altLang="en-US" sz="2000" b="1" u="sng" dirty="0">
                <a:solidFill>
                  <a:srgbClr val="FF0000"/>
                </a:solidFill>
              </a:rPr>
              <a:t>所定単位数に</a:t>
            </a:r>
            <a:r>
              <a:rPr lang="en-US" altLang="ja-JP" sz="2000" b="1" u="sng" dirty="0">
                <a:solidFill>
                  <a:srgbClr val="FF0000"/>
                </a:solidFill>
              </a:rPr>
              <a:t>50/100</a:t>
            </a:r>
            <a:r>
              <a:rPr lang="ja-JP" altLang="en-US" sz="2000" b="1" u="sng" dirty="0">
                <a:solidFill>
                  <a:srgbClr val="FF0000"/>
                </a:solidFill>
              </a:rPr>
              <a:t>を乗じた単位数 ⇒ 所定単位数は算定しない</a:t>
            </a:r>
          </a:p>
          <a:p>
            <a:pPr marL="0" indent="0">
              <a:buNone/>
            </a:pPr>
            <a:endParaRPr lang="en-US" altLang="ja-JP" sz="2000" b="1" u="sng" dirty="0" smtClean="0">
              <a:solidFill>
                <a:srgbClr val="FF0000"/>
              </a:solidFill>
            </a:endParaRPr>
          </a:p>
          <a:p>
            <a:pPr marL="0" indent="0">
              <a:buNone/>
            </a:pPr>
            <a:r>
              <a:rPr lang="ja-JP" altLang="en-US" sz="2000" dirty="0" smtClean="0"/>
              <a:t>② </a:t>
            </a:r>
            <a:r>
              <a:rPr lang="ja-JP" altLang="en-US" sz="2000" dirty="0"/>
              <a:t>特定事業所加算</a:t>
            </a:r>
          </a:p>
          <a:p>
            <a:pPr marL="0" indent="0">
              <a:buNone/>
            </a:pPr>
            <a:r>
              <a:rPr lang="ja-JP" altLang="en-US" sz="2000" dirty="0"/>
              <a:t>質の高いケアマネジメントを推進する観点から、特定事業所加算（</a:t>
            </a:r>
            <a:r>
              <a:rPr lang="en-US" altLang="ja-JP" sz="2000" dirty="0"/>
              <a:t>Ⅱ</a:t>
            </a:r>
            <a:r>
              <a:rPr lang="ja-JP" altLang="en-US" sz="2000" dirty="0"/>
              <a:t>）の算定要件を見直す。</a:t>
            </a:r>
          </a:p>
          <a:p>
            <a:pPr marL="0" indent="0">
              <a:buNone/>
            </a:pPr>
            <a:r>
              <a:rPr lang="en-US" altLang="ja-JP" sz="2000" u="sng" dirty="0"/>
              <a:t>※</a:t>
            </a:r>
            <a:r>
              <a:rPr lang="ja-JP" altLang="en-US" sz="2000" u="sng" dirty="0"/>
              <a:t>算定要件（変更点のみ（特定事業所加算（</a:t>
            </a:r>
            <a:r>
              <a:rPr lang="en-US" altLang="ja-JP" sz="2000" u="sng" dirty="0"/>
              <a:t>Ⅱ</a:t>
            </a:r>
            <a:r>
              <a:rPr lang="ja-JP" altLang="en-US" sz="2000" u="sng" dirty="0"/>
              <a:t>））</a:t>
            </a:r>
          </a:p>
          <a:p>
            <a:pPr marL="0" indent="0">
              <a:buNone/>
            </a:pPr>
            <a:r>
              <a:rPr lang="ja-JP" altLang="en-US" sz="2000" u="sng" dirty="0"/>
              <a:t>以下を</a:t>
            </a:r>
            <a:r>
              <a:rPr lang="ja-JP" altLang="en-US" sz="2000" u="sng" dirty="0" smtClean="0"/>
              <a:t>追加　　　</a:t>
            </a:r>
            <a:endParaRPr lang="en-US" altLang="ja-JP" sz="2000" u="sng" dirty="0" smtClean="0"/>
          </a:p>
          <a:p>
            <a:pPr marL="0" indent="0">
              <a:buNone/>
            </a:pPr>
            <a:r>
              <a:rPr lang="ja-JP" altLang="en-US" sz="2000" u="sng" dirty="0" smtClean="0"/>
              <a:t>・</a:t>
            </a:r>
            <a:r>
              <a:rPr lang="ja-JP" altLang="en-US" sz="2000" u="sng" dirty="0"/>
              <a:t>介護支援専門員に対し、計画的に研修を実施していること。</a:t>
            </a:r>
          </a:p>
          <a:p>
            <a:pPr marL="0" indent="0">
              <a:buNone/>
            </a:pPr>
            <a:r>
              <a:rPr lang="ja-JP" altLang="en-US" sz="2000" u="sng" dirty="0"/>
              <a:t>・地域包括支援センターから支援が困難な事例を紹介された場合においても、居宅介護支援</a:t>
            </a:r>
            <a:r>
              <a:rPr lang="ja-JP" altLang="en-US" sz="2000" u="sng" dirty="0" smtClean="0"/>
              <a:t>を提供</a:t>
            </a:r>
            <a:r>
              <a:rPr lang="ja-JP" altLang="en-US" sz="2000" u="sng" dirty="0"/>
              <a:t>していること。</a:t>
            </a:r>
            <a:endParaRPr kumimoji="1" lang="ja-JP" altLang="en-US" sz="2000" u="sng" dirty="0"/>
          </a:p>
        </p:txBody>
      </p:sp>
    </p:spTree>
    <p:extLst>
      <p:ext uri="{BB962C8B-B14F-4D97-AF65-F5344CB8AC3E}">
        <p14:creationId xmlns:p14="http://schemas.microsoft.com/office/powerpoint/2010/main" val="377827862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特定事業所加算</a:t>
            </a:r>
            <a:endParaRPr kumimoji="1" lang="ja-JP" altLang="en-US" dirty="0"/>
          </a:p>
        </p:txBody>
      </p:sp>
      <p:sp>
        <p:nvSpPr>
          <p:cNvPr id="3" name="コンテンツ プレースホルダー 2"/>
          <p:cNvSpPr>
            <a:spLocks noGrp="1"/>
          </p:cNvSpPr>
          <p:nvPr>
            <p:ph idx="1"/>
          </p:nvPr>
        </p:nvSpPr>
        <p:spPr>
          <a:xfrm>
            <a:off x="0" y="980728"/>
            <a:ext cx="9144000" cy="5760640"/>
          </a:xfrm>
        </p:spPr>
        <p:txBody>
          <a:bodyPr>
            <a:noAutofit/>
          </a:bodyPr>
          <a:lstStyle/>
          <a:p>
            <a:pPr marL="0" indent="0">
              <a:buNone/>
            </a:pPr>
            <a:r>
              <a:rPr lang="ja-JP" altLang="en-US" sz="1600" dirty="0" smtClean="0">
                <a:latin typeface="+mn-ea"/>
              </a:rPr>
              <a:t>イ</a:t>
            </a:r>
            <a:r>
              <a:rPr lang="ja-JP" altLang="en-US" sz="1600" dirty="0">
                <a:latin typeface="+mn-ea"/>
              </a:rPr>
              <a:t>特定事業所加算</a:t>
            </a:r>
            <a:r>
              <a:rPr lang="en-US" altLang="ja-JP" sz="1600" dirty="0">
                <a:latin typeface="+mn-ea"/>
              </a:rPr>
              <a:t>(Ⅰ) </a:t>
            </a:r>
            <a:r>
              <a:rPr lang="ja-JP" altLang="en-US" sz="1600" dirty="0">
                <a:latin typeface="+mn-ea"/>
              </a:rPr>
              <a:t>次に掲げる基準のいずれにも適合する</a:t>
            </a:r>
            <a:r>
              <a:rPr lang="ja-JP" altLang="en-US" sz="1600" dirty="0" smtClean="0">
                <a:latin typeface="+mn-ea"/>
              </a:rPr>
              <a:t>こと</a:t>
            </a:r>
            <a:r>
              <a:rPr lang="ja-JP" altLang="en-US" sz="1600" dirty="0">
                <a:latin typeface="+mn-ea"/>
              </a:rPr>
              <a:t>。</a:t>
            </a:r>
          </a:p>
          <a:p>
            <a:pPr marL="400050" lvl="1" indent="0">
              <a:buNone/>
            </a:pPr>
            <a:r>
              <a:rPr lang="ja-JP" altLang="en-US" sz="1600" u="sng" dirty="0">
                <a:solidFill>
                  <a:srgbClr val="FF0000"/>
                </a:solidFill>
                <a:latin typeface="+mn-ea"/>
              </a:rPr>
              <a:t>⑴ 専ら指定居宅介護支援の提供に当たる常勤の主任介護支援</a:t>
            </a:r>
            <a:r>
              <a:rPr lang="ja-JP" altLang="en-US" sz="1600" u="sng" dirty="0" smtClean="0">
                <a:solidFill>
                  <a:srgbClr val="FF0000"/>
                </a:solidFill>
                <a:latin typeface="+mn-ea"/>
              </a:rPr>
              <a:t>専門員</a:t>
            </a:r>
            <a:r>
              <a:rPr lang="ja-JP" altLang="en-US" sz="1600" u="sng" dirty="0">
                <a:solidFill>
                  <a:srgbClr val="FF0000"/>
                </a:solidFill>
                <a:latin typeface="+mn-ea"/>
              </a:rPr>
              <a:t>を配置していること。</a:t>
            </a:r>
          </a:p>
          <a:p>
            <a:pPr marL="400050" lvl="1" indent="0">
              <a:buNone/>
            </a:pPr>
            <a:r>
              <a:rPr lang="ja-JP" altLang="en-US" sz="1600" dirty="0">
                <a:latin typeface="+mn-ea"/>
              </a:rPr>
              <a:t>⑵ 専ら指定居宅介護支援の提供に当たる常勤の介護支援</a:t>
            </a:r>
            <a:r>
              <a:rPr lang="ja-JP" altLang="en-US" sz="1600" dirty="0" smtClean="0">
                <a:latin typeface="+mn-ea"/>
              </a:rPr>
              <a:t>専門員を</a:t>
            </a:r>
            <a:r>
              <a:rPr lang="ja-JP" altLang="en-US" sz="1600" dirty="0">
                <a:latin typeface="+mn-ea"/>
              </a:rPr>
              <a:t>三名以上配置していること。</a:t>
            </a:r>
          </a:p>
          <a:p>
            <a:pPr marL="400050" lvl="1" indent="0">
              <a:buNone/>
            </a:pPr>
            <a:r>
              <a:rPr lang="ja-JP" altLang="en-US" sz="1600" u="sng" dirty="0">
                <a:solidFill>
                  <a:srgbClr val="FF0000"/>
                </a:solidFill>
                <a:latin typeface="+mn-ea"/>
              </a:rPr>
              <a:t>⑶ 利用者に関する情報又はサービス提供に当たっての留意</a:t>
            </a:r>
            <a:r>
              <a:rPr lang="ja-JP" altLang="en-US" sz="1600" u="sng" dirty="0" smtClean="0">
                <a:solidFill>
                  <a:srgbClr val="FF0000"/>
                </a:solidFill>
                <a:latin typeface="+mn-ea"/>
              </a:rPr>
              <a:t>事項に</a:t>
            </a:r>
            <a:r>
              <a:rPr lang="ja-JP" altLang="en-US" sz="1600" u="sng" dirty="0">
                <a:solidFill>
                  <a:srgbClr val="FF0000"/>
                </a:solidFill>
                <a:latin typeface="+mn-ea"/>
              </a:rPr>
              <a:t>係る伝達等を目的とした会議を定期的に開催すること。</a:t>
            </a:r>
          </a:p>
          <a:p>
            <a:pPr marL="400050" lvl="1" indent="0">
              <a:buNone/>
            </a:pPr>
            <a:r>
              <a:rPr lang="ja-JP" altLang="en-US" sz="1600" u="sng" dirty="0">
                <a:solidFill>
                  <a:srgbClr val="FF0000"/>
                </a:solidFill>
                <a:latin typeface="+mn-ea"/>
              </a:rPr>
              <a:t>⑷ 二十四時間連絡体制を確保し、かつ、必要に応じて利用者</a:t>
            </a:r>
            <a:r>
              <a:rPr lang="ja-JP" altLang="en-US" sz="1600" u="sng" dirty="0" smtClean="0">
                <a:solidFill>
                  <a:srgbClr val="FF0000"/>
                </a:solidFill>
                <a:latin typeface="+mn-ea"/>
              </a:rPr>
              <a:t>等の</a:t>
            </a:r>
            <a:r>
              <a:rPr lang="ja-JP" altLang="en-US" sz="1600" u="sng" dirty="0">
                <a:solidFill>
                  <a:srgbClr val="FF0000"/>
                </a:solidFill>
                <a:latin typeface="+mn-ea"/>
              </a:rPr>
              <a:t>相談に対応する体制を確保していること</a:t>
            </a:r>
            <a:r>
              <a:rPr lang="ja-JP" altLang="en-US" sz="1600" u="sng" dirty="0" smtClean="0">
                <a:solidFill>
                  <a:srgbClr val="FF0000"/>
                </a:solidFill>
                <a:latin typeface="+mn-ea"/>
              </a:rPr>
              <a:t>。</a:t>
            </a:r>
            <a:endParaRPr lang="en-US" altLang="ja-JP" sz="1600" u="sng" dirty="0">
              <a:solidFill>
                <a:srgbClr val="FF0000"/>
              </a:solidFill>
              <a:latin typeface="+mn-ea"/>
            </a:endParaRPr>
          </a:p>
          <a:p>
            <a:pPr marL="400050" lvl="1" indent="0">
              <a:buNone/>
            </a:pPr>
            <a:r>
              <a:rPr lang="en-US" altLang="ja-JP" sz="1600" dirty="0">
                <a:latin typeface="+mn-ea"/>
              </a:rPr>
              <a:t>⑸ </a:t>
            </a:r>
            <a:r>
              <a:rPr lang="ja-JP" altLang="en-US" sz="1600" dirty="0">
                <a:latin typeface="+mn-ea"/>
              </a:rPr>
              <a:t>算定日が属する月の利用者の総数のうち、要介護状態区分</a:t>
            </a:r>
            <a:r>
              <a:rPr lang="ja-JP" altLang="en-US" sz="1600" dirty="0" smtClean="0">
                <a:latin typeface="+mn-ea"/>
              </a:rPr>
              <a:t>が要介護三</a:t>
            </a:r>
            <a:r>
              <a:rPr lang="ja-JP" altLang="en-US" sz="1600" dirty="0">
                <a:latin typeface="+mn-ea"/>
              </a:rPr>
              <a:t>、要介護四及び要介護五である者の占める割合が</a:t>
            </a:r>
            <a:r>
              <a:rPr lang="ja-JP" altLang="en-US" sz="1600" dirty="0" smtClean="0">
                <a:latin typeface="+mn-ea"/>
              </a:rPr>
              <a:t>百分の</a:t>
            </a:r>
            <a:r>
              <a:rPr lang="ja-JP" altLang="en-US" sz="1600" dirty="0">
                <a:latin typeface="+mn-ea"/>
              </a:rPr>
              <a:t>五十以上であること。</a:t>
            </a:r>
          </a:p>
          <a:p>
            <a:pPr marL="400050" lvl="1" indent="0">
              <a:buNone/>
            </a:pPr>
            <a:r>
              <a:rPr lang="ja-JP" altLang="en-US" sz="1600" u="sng" dirty="0">
                <a:solidFill>
                  <a:srgbClr val="FF0000"/>
                </a:solidFill>
                <a:latin typeface="+mn-ea"/>
              </a:rPr>
              <a:t>⑹ 当該指定居宅介護支援事業所における介護支援専門員に対し</a:t>
            </a:r>
            <a:r>
              <a:rPr lang="ja-JP" altLang="en-US" sz="1600" u="sng" dirty="0" smtClean="0">
                <a:solidFill>
                  <a:srgbClr val="FF0000"/>
                </a:solidFill>
                <a:latin typeface="+mn-ea"/>
              </a:rPr>
              <a:t>、計画的</a:t>
            </a:r>
            <a:r>
              <a:rPr lang="ja-JP" altLang="en-US" sz="1600" u="sng" dirty="0">
                <a:solidFill>
                  <a:srgbClr val="FF0000"/>
                </a:solidFill>
                <a:latin typeface="+mn-ea"/>
              </a:rPr>
              <a:t>に研修を実施していること。</a:t>
            </a:r>
          </a:p>
          <a:p>
            <a:pPr marL="400050" lvl="1" indent="0">
              <a:buNone/>
            </a:pPr>
            <a:r>
              <a:rPr lang="ja-JP" altLang="en-US" sz="1600" u="sng" dirty="0">
                <a:solidFill>
                  <a:srgbClr val="FF0000"/>
                </a:solidFill>
                <a:latin typeface="+mn-ea"/>
              </a:rPr>
              <a:t>⑺ 地域包括支援センターから支援が困難な事例を紹介された</a:t>
            </a:r>
            <a:r>
              <a:rPr lang="ja-JP" altLang="en-US" sz="1600" u="sng" dirty="0" smtClean="0">
                <a:solidFill>
                  <a:srgbClr val="FF0000"/>
                </a:solidFill>
                <a:latin typeface="+mn-ea"/>
              </a:rPr>
              <a:t>場合</a:t>
            </a:r>
            <a:r>
              <a:rPr lang="ja-JP" altLang="en-US" sz="1600" u="sng" dirty="0">
                <a:solidFill>
                  <a:srgbClr val="FF0000"/>
                </a:solidFill>
                <a:latin typeface="+mn-ea"/>
              </a:rPr>
              <a:t>においても、当該支援が困難な事例に係る者に指定居宅</a:t>
            </a:r>
            <a:r>
              <a:rPr lang="ja-JP" altLang="en-US" sz="1600" u="sng" dirty="0" smtClean="0">
                <a:solidFill>
                  <a:srgbClr val="FF0000"/>
                </a:solidFill>
                <a:latin typeface="+mn-ea"/>
              </a:rPr>
              <a:t>介護支援</a:t>
            </a:r>
            <a:r>
              <a:rPr lang="ja-JP" altLang="en-US" sz="1600" u="sng" dirty="0">
                <a:solidFill>
                  <a:srgbClr val="FF0000"/>
                </a:solidFill>
                <a:latin typeface="+mn-ea"/>
              </a:rPr>
              <a:t>を提供していること。</a:t>
            </a:r>
          </a:p>
          <a:p>
            <a:pPr marL="400050" lvl="1" indent="0">
              <a:buNone/>
            </a:pPr>
            <a:r>
              <a:rPr lang="en-US" altLang="ja-JP" sz="1600" dirty="0">
                <a:latin typeface="+mn-ea"/>
              </a:rPr>
              <a:t>(8) </a:t>
            </a:r>
            <a:r>
              <a:rPr lang="ja-JP" altLang="en-US" sz="1600" dirty="0">
                <a:latin typeface="+mn-ea"/>
              </a:rPr>
              <a:t>地域包括支援センター等が実施する事例検討会等に参加</a:t>
            </a:r>
            <a:r>
              <a:rPr lang="ja-JP" altLang="en-US" sz="1600" dirty="0" smtClean="0">
                <a:latin typeface="+mn-ea"/>
              </a:rPr>
              <a:t>している</a:t>
            </a:r>
            <a:r>
              <a:rPr lang="ja-JP" altLang="en-US" sz="1600" dirty="0">
                <a:latin typeface="+mn-ea"/>
              </a:rPr>
              <a:t>こと。</a:t>
            </a:r>
          </a:p>
          <a:p>
            <a:pPr marL="400050" lvl="1" indent="0">
              <a:buNone/>
            </a:pPr>
            <a:r>
              <a:rPr lang="ja-JP" altLang="en-US" sz="1600" u="sng" dirty="0">
                <a:solidFill>
                  <a:srgbClr val="FF0000"/>
                </a:solidFill>
                <a:latin typeface="+mn-ea"/>
              </a:rPr>
              <a:t>⑼ 居宅介護支援費に係る運営基準減算又は特定事業所集中</a:t>
            </a:r>
            <a:r>
              <a:rPr lang="ja-JP" altLang="en-US" sz="1600" u="sng" dirty="0" smtClean="0">
                <a:solidFill>
                  <a:srgbClr val="FF0000"/>
                </a:solidFill>
                <a:latin typeface="+mn-ea"/>
              </a:rPr>
              <a:t>減算の</a:t>
            </a:r>
            <a:r>
              <a:rPr lang="ja-JP" altLang="en-US" sz="1600" u="sng" dirty="0">
                <a:solidFill>
                  <a:srgbClr val="FF0000"/>
                </a:solidFill>
                <a:latin typeface="+mn-ea"/>
              </a:rPr>
              <a:t>適用を受けていないこと。</a:t>
            </a:r>
          </a:p>
          <a:p>
            <a:pPr marL="400050" lvl="1" indent="0">
              <a:buNone/>
            </a:pPr>
            <a:r>
              <a:rPr lang="ja-JP" altLang="en-US" sz="1600" u="sng" dirty="0">
                <a:solidFill>
                  <a:srgbClr val="FF0000"/>
                </a:solidFill>
                <a:latin typeface="+mn-ea"/>
              </a:rPr>
              <a:t>⑽ 指定居宅介護支援事業所において指定居宅介護支援の提供</a:t>
            </a:r>
            <a:r>
              <a:rPr lang="ja-JP" altLang="en-US" sz="1600" u="sng" dirty="0" smtClean="0">
                <a:solidFill>
                  <a:srgbClr val="FF0000"/>
                </a:solidFill>
                <a:latin typeface="+mn-ea"/>
              </a:rPr>
              <a:t>を受ける</a:t>
            </a:r>
            <a:r>
              <a:rPr lang="ja-JP" altLang="en-US" sz="1600" u="sng" dirty="0">
                <a:solidFill>
                  <a:srgbClr val="FF0000"/>
                </a:solidFill>
                <a:latin typeface="+mn-ea"/>
              </a:rPr>
              <a:t>利用者数が当該指定居宅介護支援事業所の介護支援</a:t>
            </a:r>
            <a:r>
              <a:rPr lang="ja-JP" altLang="en-US" sz="1600" u="sng" dirty="0" smtClean="0">
                <a:solidFill>
                  <a:srgbClr val="FF0000"/>
                </a:solidFill>
                <a:latin typeface="+mn-ea"/>
              </a:rPr>
              <a:t>専門員</a:t>
            </a:r>
            <a:r>
              <a:rPr lang="ja-JP" altLang="en-US" sz="1600" u="sng" dirty="0">
                <a:solidFill>
                  <a:srgbClr val="FF0000"/>
                </a:solidFill>
                <a:latin typeface="+mn-ea"/>
              </a:rPr>
              <a:t>一人当たり四十名未満であること。</a:t>
            </a:r>
          </a:p>
          <a:p>
            <a:pPr marL="0" indent="0">
              <a:buNone/>
            </a:pPr>
            <a:r>
              <a:rPr lang="ja-JP" altLang="en-US" sz="1600" dirty="0">
                <a:latin typeface="+mn-ea"/>
              </a:rPr>
              <a:t>ロ特定事業所加算（</a:t>
            </a:r>
            <a:r>
              <a:rPr lang="en-US" altLang="ja-JP" sz="1600" dirty="0">
                <a:latin typeface="+mn-ea"/>
              </a:rPr>
              <a:t>Ⅱ</a:t>
            </a:r>
            <a:r>
              <a:rPr lang="ja-JP" altLang="en-US" sz="1600" dirty="0">
                <a:latin typeface="+mn-ea"/>
              </a:rPr>
              <a:t>） 次に掲げる基準のいずれにも適合</a:t>
            </a:r>
            <a:r>
              <a:rPr lang="ja-JP" altLang="en-US" sz="1600" dirty="0" smtClean="0">
                <a:latin typeface="+mn-ea"/>
              </a:rPr>
              <a:t>すること</a:t>
            </a:r>
            <a:r>
              <a:rPr lang="ja-JP" altLang="en-US" sz="1600" dirty="0">
                <a:latin typeface="+mn-ea"/>
              </a:rPr>
              <a:t>。</a:t>
            </a:r>
          </a:p>
          <a:p>
            <a:pPr marL="400050" lvl="1" indent="0">
              <a:buNone/>
            </a:pPr>
            <a:r>
              <a:rPr lang="ja-JP" altLang="en-US" sz="1600" dirty="0">
                <a:latin typeface="+mn-ea"/>
              </a:rPr>
              <a:t>⑴ イ</a:t>
            </a:r>
            <a:r>
              <a:rPr lang="ja-JP" altLang="en-US" sz="1600" u="sng" dirty="0">
                <a:latin typeface="+mn-ea"/>
              </a:rPr>
              <a:t>⑴、</a:t>
            </a:r>
            <a:r>
              <a:rPr lang="ja-JP" altLang="en-US" sz="1600" dirty="0">
                <a:latin typeface="+mn-ea"/>
              </a:rPr>
              <a:t>⑶、⑷、</a:t>
            </a:r>
            <a:r>
              <a:rPr lang="ja-JP" altLang="en-US" sz="1600" u="sng" dirty="0">
                <a:latin typeface="+mn-ea"/>
              </a:rPr>
              <a:t>⑹、⑺、</a:t>
            </a:r>
            <a:r>
              <a:rPr lang="ja-JP" altLang="en-US" sz="1600" dirty="0">
                <a:latin typeface="+mn-ea"/>
              </a:rPr>
              <a:t>⑼及び⑽の基準に適合すること。</a:t>
            </a:r>
          </a:p>
          <a:p>
            <a:pPr marL="400050" lvl="1" indent="0">
              <a:buNone/>
            </a:pPr>
            <a:r>
              <a:rPr lang="ja-JP" altLang="en-US" sz="1600" dirty="0">
                <a:latin typeface="+mn-ea"/>
              </a:rPr>
              <a:t>⑵ 専ら指定居宅介護支援の提供に当たる常勤の介護支援</a:t>
            </a:r>
            <a:r>
              <a:rPr lang="ja-JP" altLang="en-US" sz="1600" dirty="0" smtClean="0">
                <a:latin typeface="+mn-ea"/>
              </a:rPr>
              <a:t>専門員を</a:t>
            </a:r>
            <a:r>
              <a:rPr lang="ja-JP" altLang="en-US" sz="1600" dirty="0">
                <a:latin typeface="+mn-ea"/>
              </a:rPr>
              <a:t>二名以上配置していること。</a:t>
            </a:r>
            <a:endParaRPr kumimoji="1" lang="ja-JP" altLang="en-US" sz="1600" dirty="0">
              <a:latin typeface="+mn-ea"/>
            </a:endParaRPr>
          </a:p>
        </p:txBody>
      </p:sp>
    </p:spTree>
    <p:extLst>
      <p:ext uri="{BB962C8B-B14F-4D97-AF65-F5344CB8AC3E}">
        <p14:creationId xmlns:p14="http://schemas.microsoft.com/office/powerpoint/2010/main" val="331038798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76672"/>
            <a:ext cx="7772400" cy="762000"/>
          </a:xfrm>
        </p:spPr>
        <p:txBody>
          <a:bodyPr>
            <a:noAutofit/>
          </a:bodyPr>
          <a:lstStyle/>
          <a:p>
            <a:r>
              <a:rPr lang="ja-JP" altLang="en-US" sz="2400" dirty="0"/>
              <a:t>利用者が複合型サービスの利用を開始する際に、当該利用者に係る必要な情報を複合型サービス事業所に提供し、居宅サービス計画の作成に協力した場合に評価を行う。</a:t>
            </a:r>
          </a:p>
        </p:txBody>
      </p:sp>
      <p:sp>
        <p:nvSpPr>
          <p:cNvPr id="3" name="コンテンツ プレースホルダー 2"/>
          <p:cNvSpPr>
            <a:spLocks noGrp="1"/>
          </p:cNvSpPr>
          <p:nvPr>
            <p:ph idx="1"/>
          </p:nvPr>
        </p:nvSpPr>
        <p:spPr/>
        <p:txBody>
          <a:bodyPr>
            <a:normAutofit/>
          </a:bodyPr>
          <a:lstStyle/>
          <a:p>
            <a:pPr marL="0" indent="0">
              <a:buNone/>
            </a:pPr>
            <a:r>
              <a:rPr lang="ja-JP" altLang="en-US" b="1" dirty="0" smtClean="0">
                <a:solidFill>
                  <a:srgbClr val="FF0000"/>
                </a:solidFill>
              </a:rPr>
              <a:t>複合型</a:t>
            </a:r>
            <a:r>
              <a:rPr lang="ja-JP" altLang="en-US" b="1" dirty="0">
                <a:solidFill>
                  <a:srgbClr val="FF0000"/>
                </a:solidFill>
              </a:rPr>
              <a:t>サービス事業所連携加算（新規）⇒ </a:t>
            </a:r>
            <a:r>
              <a:rPr lang="en-US" altLang="ja-JP" b="1" dirty="0">
                <a:solidFill>
                  <a:srgbClr val="FF0000"/>
                </a:solidFill>
              </a:rPr>
              <a:t>300</a:t>
            </a:r>
            <a:r>
              <a:rPr lang="ja-JP" altLang="en-US" b="1" dirty="0">
                <a:solidFill>
                  <a:srgbClr val="FF0000"/>
                </a:solidFill>
              </a:rPr>
              <a:t>単位／回</a:t>
            </a:r>
          </a:p>
          <a:p>
            <a:pPr marL="0" indent="0">
              <a:buNone/>
            </a:pPr>
            <a:r>
              <a:rPr lang="en-US" altLang="ja-JP" dirty="0"/>
              <a:t>※</a:t>
            </a:r>
            <a:r>
              <a:rPr lang="ja-JP" altLang="en-US" dirty="0"/>
              <a:t>算定要件</a:t>
            </a:r>
          </a:p>
          <a:p>
            <a:pPr marL="0" indent="0">
              <a:buNone/>
            </a:pPr>
            <a:r>
              <a:rPr lang="ja-JP" altLang="en-US" dirty="0"/>
              <a:t>小規模多機能型居宅介護事業所連携加算と同様</a:t>
            </a:r>
            <a:endParaRPr kumimoji="1" lang="ja-JP" altLang="en-US" dirty="0"/>
          </a:p>
        </p:txBody>
      </p:sp>
    </p:spTree>
    <p:extLst>
      <p:ext uri="{BB962C8B-B14F-4D97-AF65-F5344CB8AC3E}">
        <p14:creationId xmlns:p14="http://schemas.microsoft.com/office/powerpoint/2010/main" val="248578190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概要にないもの</a:t>
            </a:r>
            <a:endParaRPr kumimoji="1" lang="ja-JP" altLang="en-US" dirty="0"/>
          </a:p>
        </p:txBody>
      </p:sp>
      <p:sp>
        <p:nvSpPr>
          <p:cNvPr id="4" name="テキスト プレースホルダー 3"/>
          <p:cNvSpPr>
            <a:spLocks noGrp="1"/>
          </p:cNvSpPr>
          <p:nvPr>
            <p:ph type="body" idx="1"/>
          </p:nvPr>
        </p:nvSpPr>
        <p:spPr/>
        <p:txBody>
          <a:bodyPr/>
          <a:lstStyle/>
          <a:p>
            <a:pPr algn="ctr"/>
            <a:r>
              <a:rPr kumimoji="1" lang="ja-JP" altLang="en-US" dirty="0" smtClean="0"/>
              <a:t>旧</a:t>
            </a:r>
            <a:endParaRPr kumimoji="1" lang="ja-JP" altLang="en-US" dirty="0"/>
          </a:p>
        </p:txBody>
      </p:sp>
      <p:sp>
        <p:nvSpPr>
          <p:cNvPr id="3" name="コンテンツ プレースホルダー 2"/>
          <p:cNvSpPr>
            <a:spLocks noGrp="1"/>
          </p:cNvSpPr>
          <p:nvPr>
            <p:ph sz="half" idx="2"/>
          </p:nvPr>
        </p:nvSpPr>
        <p:spPr/>
        <p:txBody>
          <a:bodyPr>
            <a:noAutofit/>
          </a:bodyPr>
          <a:lstStyle/>
          <a:p>
            <a:r>
              <a:rPr lang="en-US" altLang="ja-JP" dirty="0"/>
              <a:t>(</a:t>
            </a:r>
            <a:r>
              <a:rPr lang="ja-JP" altLang="en-US" dirty="0"/>
              <a:t>２</a:t>
            </a:r>
            <a:r>
              <a:rPr lang="en-US" altLang="ja-JP" dirty="0"/>
              <a:t>) </a:t>
            </a:r>
            <a:r>
              <a:rPr lang="ja-JP" altLang="en-US" dirty="0"/>
              <a:t>居宅介護支援費（</a:t>
            </a:r>
            <a:r>
              <a:rPr lang="en-US" altLang="ja-JP" dirty="0"/>
              <a:t>Ⅱ</a:t>
            </a:r>
            <a:r>
              <a:rPr lang="ja-JP" altLang="en-US" dirty="0"/>
              <a:t>） 取扱件数が</a:t>
            </a:r>
            <a:r>
              <a:rPr lang="en-US" altLang="ja-JP" dirty="0"/>
              <a:t>40</a:t>
            </a:r>
            <a:r>
              <a:rPr lang="ja-JP" altLang="en-US" dirty="0"/>
              <a:t>以上</a:t>
            </a:r>
            <a:r>
              <a:rPr lang="en-US" altLang="ja-JP" dirty="0"/>
              <a:t>60</a:t>
            </a:r>
            <a:r>
              <a:rPr lang="ja-JP" altLang="en-US" dirty="0"/>
              <a:t>未満の場合</a:t>
            </a:r>
            <a:r>
              <a:rPr lang="ja-JP" altLang="en-US" dirty="0" smtClean="0"/>
              <a:t>において</a:t>
            </a:r>
            <a:r>
              <a:rPr lang="ja-JP" altLang="en-US" dirty="0"/>
              <a:t>、</a:t>
            </a:r>
            <a:r>
              <a:rPr lang="en-US" altLang="ja-JP" dirty="0"/>
              <a:t>40</a:t>
            </a:r>
            <a:r>
              <a:rPr lang="ja-JP" altLang="en-US" dirty="0"/>
              <a:t>以上の部分について算定する</a:t>
            </a:r>
            <a:r>
              <a:rPr lang="ja-JP" altLang="en-US" dirty="0" smtClean="0"/>
              <a:t>。 </a:t>
            </a:r>
            <a:endParaRPr lang="en-US" altLang="ja-JP" dirty="0" smtClean="0"/>
          </a:p>
          <a:p>
            <a:endParaRPr lang="en-US" altLang="ja-JP" dirty="0" smtClean="0"/>
          </a:p>
          <a:p>
            <a:r>
              <a:rPr lang="en-US" altLang="ja-JP" dirty="0" smtClean="0"/>
              <a:t>(</a:t>
            </a:r>
            <a:r>
              <a:rPr lang="ja-JP" altLang="en-US" dirty="0"/>
              <a:t>３</a:t>
            </a:r>
            <a:r>
              <a:rPr lang="en-US" altLang="ja-JP" dirty="0"/>
              <a:t>) </a:t>
            </a:r>
            <a:r>
              <a:rPr lang="ja-JP" altLang="en-US" dirty="0"/>
              <a:t>居宅介護支援費（</a:t>
            </a:r>
            <a:r>
              <a:rPr lang="en-US" altLang="ja-JP" dirty="0"/>
              <a:t>Ⅲ</a:t>
            </a:r>
            <a:r>
              <a:rPr lang="ja-JP" altLang="en-US" dirty="0"/>
              <a:t>） 取扱件数が</a:t>
            </a:r>
            <a:r>
              <a:rPr lang="en-US" altLang="ja-JP" dirty="0"/>
              <a:t>60</a:t>
            </a:r>
            <a:r>
              <a:rPr lang="ja-JP" altLang="en-US" dirty="0"/>
              <a:t>以上である場合に</a:t>
            </a:r>
            <a:r>
              <a:rPr lang="ja-JP" altLang="en-US" dirty="0" smtClean="0"/>
              <a:t>おいて</a:t>
            </a:r>
            <a:r>
              <a:rPr lang="ja-JP" altLang="en-US" dirty="0"/>
              <a:t>、</a:t>
            </a:r>
            <a:r>
              <a:rPr lang="en-US" altLang="ja-JP" dirty="0"/>
              <a:t>40</a:t>
            </a:r>
            <a:r>
              <a:rPr lang="ja-JP" altLang="en-US" dirty="0"/>
              <a:t>以上の部分について算定する</a:t>
            </a:r>
            <a:r>
              <a:rPr lang="ja-JP" altLang="en-US" dirty="0" smtClean="0"/>
              <a:t>。</a:t>
            </a:r>
            <a:endParaRPr kumimoji="1" lang="ja-JP" altLang="en-US" dirty="0"/>
          </a:p>
        </p:txBody>
      </p:sp>
      <p:sp>
        <p:nvSpPr>
          <p:cNvPr id="5" name="テキスト プレースホルダー 4"/>
          <p:cNvSpPr>
            <a:spLocks noGrp="1"/>
          </p:cNvSpPr>
          <p:nvPr>
            <p:ph type="body" sz="quarter" idx="3"/>
          </p:nvPr>
        </p:nvSpPr>
        <p:spPr/>
        <p:txBody>
          <a:bodyPr/>
          <a:lstStyle/>
          <a:p>
            <a:pPr algn="ctr"/>
            <a:r>
              <a:rPr kumimoji="1" lang="ja-JP" altLang="en-US" dirty="0" smtClean="0"/>
              <a:t>新</a:t>
            </a:r>
            <a:endParaRPr kumimoji="1" lang="ja-JP" altLang="en-US" dirty="0"/>
          </a:p>
        </p:txBody>
      </p:sp>
      <p:sp>
        <p:nvSpPr>
          <p:cNvPr id="6" name="コンテンツ プレースホルダー 5"/>
          <p:cNvSpPr>
            <a:spLocks noGrp="1"/>
          </p:cNvSpPr>
          <p:nvPr>
            <p:ph sz="quarter" idx="4"/>
          </p:nvPr>
        </p:nvSpPr>
        <p:spPr/>
        <p:txBody>
          <a:bodyPr/>
          <a:lstStyle/>
          <a:p>
            <a:r>
              <a:rPr lang="en-US" altLang="ja-JP" dirty="0"/>
              <a:t>(</a:t>
            </a:r>
            <a:r>
              <a:rPr lang="ja-JP" altLang="en-US" dirty="0"/>
              <a:t>２</a:t>
            </a:r>
            <a:r>
              <a:rPr lang="en-US" altLang="ja-JP" dirty="0"/>
              <a:t>) </a:t>
            </a:r>
            <a:r>
              <a:rPr lang="ja-JP" altLang="en-US" dirty="0"/>
              <a:t>居宅介護支援費（</a:t>
            </a:r>
            <a:r>
              <a:rPr lang="en-US" altLang="ja-JP" dirty="0"/>
              <a:t>Ⅱ</a:t>
            </a:r>
            <a:r>
              <a:rPr lang="ja-JP" altLang="en-US" dirty="0"/>
              <a:t>） 取扱件数が</a:t>
            </a:r>
            <a:r>
              <a:rPr lang="en-US" altLang="ja-JP" dirty="0"/>
              <a:t>40</a:t>
            </a:r>
            <a:r>
              <a:rPr lang="ja-JP" altLang="en-US" dirty="0"/>
              <a:t>以上である場合に</a:t>
            </a:r>
            <a:r>
              <a:rPr lang="ja-JP" altLang="en-US" dirty="0" smtClean="0"/>
              <a:t>お</a:t>
            </a:r>
            <a:r>
              <a:rPr lang="ja-JP" altLang="en-US" dirty="0"/>
              <a:t>いて、</a:t>
            </a:r>
            <a:r>
              <a:rPr lang="en-US" altLang="ja-JP" dirty="0"/>
              <a:t>40</a:t>
            </a:r>
            <a:r>
              <a:rPr lang="ja-JP" altLang="en-US" dirty="0"/>
              <a:t>以上</a:t>
            </a:r>
            <a:r>
              <a:rPr lang="en-US" altLang="ja-JP" dirty="0"/>
              <a:t>60</a:t>
            </a:r>
            <a:r>
              <a:rPr lang="ja-JP" altLang="en-US" dirty="0"/>
              <a:t>未満の部分について算定する。</a:t>
            </a:r>
          </a:p>
          <a:p>
            <a:r>
              <a:rPr lang="en-US" altLang="ja-JP" dirty="0"/>
              <a:t>(</a:t>
            </a:r>
            <a:r>
              <a:rPr lang="ja-JP" altLang="en-US" dirty="0"/>
              <a:t>３</a:t>
            </a:r>
            <a:r>
              <a:rPr lang="en-US" altLang="ja-JP" dirty="0"/>
              <a:t>) </a:t>
            </a:r>
            <a:r>
              <a:rPr lang="ja-JP" altLang="en-US" dirty="0"/>
              <a:t>居宅介護支援費（</a:t>
            </a:r>
            <a:r>
              <a:rPr lang="en-US" altLang="ja-JP" dirty="0"/>
              <a:t>Ⅲ</a:t>
            </a:r>
            <a:r>
              <a:rPr lang="ja-JP" altLang="en-US" dirty="0"/>
              <a:t>） 取扱件数が</a:t>
            </a:r>
            <a:r>
              <a:rPr lang="en-US" altLang="ja-JP" dirty="0"/>
              <a:t>40</a:t>
            </a:r>
            <a:r>
              <a:rPr lang="ja-JP" altLang="en-US" dirty="0"/>
              <a:t>以上である場合に</a:t>
            </a:r>
            <a:r>
              <a:rPr lang="ja-JP" altLang="en-US" dirty="0" smtClean="0"/>
              <a:t>お</a:t>
            </a:r>
            <a:r>
              <a:rPr lang="ja-JP" altLang="en-US" dirty="0"/>
              <a:t>いて、</a:t>
            </a:r>
            <a:r>
              <a:rPr lang="en-US" altLang="ja-JP" dirty="0"/>
              <a:t>60</a:t>
            </a:r>
            <a:r>
              <a:rPr lang="ja-JP" altLang="en-US" dirty="0"/>
              <a:t>以上の部分について算定する。</a:t>
            </a:r>
          </a:p>
          <a:p>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151752734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運営基準の改正</a:t>
            </a:r>
            <a:endParaRPr kumimoji="1" lang="ja-JP" altLang="en-US" dirty="0"/>
          </a:p>
        </p:txBody>
      </p:sp>
      <p:sp>
        <p:nvSpPr>
          <p:cNvPr id="8" name="コンテンツ プレースホルダー 7"/>
          <p:cNvSpPr>
            <a:spLocks noGrp="1"/>
          </p:cNvSpPr>
          <p:nvPr>
            <p:ph idx="1"/>
          </p:nvPr>
        </p:nvSpPr>
        <p:spPr/>
        <p:txBody>
          <a:bodyPr/>
          <a:lstStyle/>
          <a:p>
            <a:r>
              <a:rPr lang="en-US" altLang="zh-TW" dirty="0" smtClean="0"/>
              <a:t>10</a:t>
            </a:r>
            <a:r>
              <a:rPr lang="ja-JP" altLang="en-US" dirty="0" smtClean="0"/>
              <a:t>　介護</a:t>
            </a:r>
            <a:r>
              <a:rPr lang="ja-JP" altLang="en-US" dirty="0"/>
              <a:t>予防支援</a:t>
            </a:r>
            <a:endParaRPr lang="zh-TW" altLang="en-US" dirty="0"/>
          </a:p>
          <a:p>
            <a:r>
              <a:rPr lang="ja-JP" altLang="en-US" dirty="0" smtClean="0"/>
              <a:t>介護</a:t>
            </a:r>
            <a:r>
              <a:rPr lang="ja-JP" altLang="en-US" dirty="0"/>
              <a:t>予防支援の業務の委託について、一の居宅介護支援事業者に委託することができる件数（現行は、居宅介護支援事業所の介護支援専門員</a:t>
            </a:r>
            <a:r>
              <a:rPr lang="en-US" altLang="ja-JP" dirty="0"/>
              <a:t>1</a:t>
            </a:r>
            <a:r>
              <a:rPr lang="ja-JP" altLang="en-US" dirty="0"/>
              <a:t>人あたり８件以内）の制限を廃止すること。 </a:t>
            </a:r>
            <a:endParaRPr kumimoji="1" lang="ja-JP" altLang="en-US" dirty="0"/>
          </a:p>
        </p:txBody>
      </p:sp>
    </p:spTree>
    <p:extLst>
      <p:ext uri="{BB962C8B-B14F-4D97-AF65-F5344CB8AC3E}">
        <p14:creationId xmlns:p14="http://schemas.microsoft.com/office/powerpoint/2010/main" val="1215321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② 緊急時の受入れに対する</a:t>
            </a:r>
            <a:r>
              <a:rPr lang="ja-JP" altLang="en-US" dirty="0" smtClean="0"/>
              <a:t>評価</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dirty="0" smtClean="0"/>
              <a:t>緊急</a:t>
            </a:r>
            <a:r>
              <a:rPr lang="ja-JP" altLang="en-US" dirty="0"/>
              <a:t>時の受入れを促進する観点から、緊急短期入所ネットワーク加算を廃止し、居宅サービス計画に位置付けられていない緊急利用者の受入れについて評価を行う。</a:t>
            </a:r>
          </a:p>
          <a:p>
            <a:pPr marL="0" indent="0">
              <a:buNone/>
            </a:pPr>
            <a:endParaRPr lang="en-US" altLang="ja-JP" dirty="0" smtClean="0"/>
          </a:p>
          <a:p>
            <a:pPr marL="0" indent="0">
              <a:buNone/>
            </a:pPr>
            <a:r>
              <a:rPr lang="ja-JP" altLang="en-US" dirty="0" smtClean="0"/>
              <a:t>緊急</a:t>
            </a:r>
            <a:r>
              <a:rPr lang="ja-JP" altLang="en-US" dirty="0"/>
              <a:t>短期入所ネットワーク加算 ⇒ 廃止</a:t>
            </a:r>
          </a:p>
          <a:p>
            <a:pPr marL="0" indent="0">
              <a:buNone/>
            </a:pPr>
            <a:r>
              <a:rPr lang="ja-JP" altLang="en-US" b="1" u="sng" dirty="0">
                <a:solidFill>
                  <a:srgbClr val="FF0000"/>
                </a:solidFill>
              </a:rPr>
              <a:t>緊急短期入所受入加算（新規） ⇒ </a:t>
            </a:r>
            <a:r>
              <a:rPr lang="en-US" altLang="ja-JP" b="1" u="sng" dirty="0">
                <a:solidFill>
                  <a:srgbClr val="FF0000"/>
                </a:solidFill>
              </a:rPr>
              <a:t>90</a:t>
            </a:r>
            <a:r>
              <a:rPr lang="ja-JP" altLang="en-US" b="1" u="sng" dirty="0">
                <a:solidFill>
                  <a:srgbClr val="FF0000"/>
                </a:solidFill>
              </a:rPr>
              <a:t>単位／日</a:t>
            </a:r>
          </a:p>
          <a:p>
            <a:pPr marL="0" indent="0">
              <a:buNone/>
            </a:pPr>
            <a:endParaRPr lang="en-US" altLang="ja-JP" dirty="0" smtClean="0"/>
          </a:p>
          <a:p>
            <a:pPr marL="0" indent="0">
              <a:buNone/>
            </a:pPr>
            <a:r>
              <a:rPr lang="en-US" altLang="ja-JP" dirty="0" smtClean="0"/>
              <a:t>※</a:t>
            </a:r>
            <a:r>
              <a:rPr lang="ja-JP" altLang="en-US" dirty="0"/>
              <a:t>算定要件</a:t>
            </a:r>
          </a:p>
          <a:p>
            <a:pPr marL="0" indent="0">
              <a:buNone/>
            </a:pPr>
            <a:r>
              <a:rPr lang="ja-JP" altLang="en-US" dirty="0"/>
              <a:t>・ 利用者の状態や家族の事情等により、介護支援専門員が、短期入所療養介護を</a:t>
            </a:r>
            <a:r>
              <a:rPr lang="ja-JP" altLang="en-US" dirty="0" smtClean="0"/>
              <a:t>受ける必要</a:t>
            </a:r>
            <a:r>
              <a:rPr lang="ja-JP" altLang="en-US" dirty="0"/>
              <a:t>があると認めていること。</a:t>
            </a:r>
          </a:p>
          <a:p>
            <a:pPr marL="0" indent="0">
              <a:buNone/>
            </a:pPr>
            <a:r>
              <a:rPr lang="ja-JP" altLang="en-US" dirty="0"/>
              <a:t>・ 居宅サービス計画において計画的に行うこととなっていない短期入所療養介護を</a:t>
            </a:r>
            <a:r>
              <a:rPr lang="ja-JP" altLang="en-US" dirty="0" smtClean="0"/>
              <a:t>行って</a:t>
            </a:r>
            <a:r>
              <a:rPr lang="ja-JP" altLang="en-US" dirty="0"/>
              <a:t>いること。</a:t>
            </a:r>
          </a:p>
          <a:p>
            <a:pPr marL="0" indent="0">
              <a:buNone/>
            </a:pPr>
            <a:r>
              <a:rPr lang="ja-JP" altLang="en-US" dirty="0"/>
              <a:t>・ 利用を開始した日から起算して、</a:t>
            </a:r>
            <a:r>
              <a:rPr lang="en-US" altLang="ja-JP" dirty="0"/>
              <a:t>7</a:t>
            </a:r>
            <a:r>
              <a:rPr lang="ja-JP" altLang="en-US" dirty="0"/>
              <a:t>日を算定の限度とすること。</a:t>
            </a:r>
            <a:endParaRPr kumimoji="1" lang="ja-JP" altLang="en-US" dirty="0"/>
          </a:p>
        </p:txBody>
      </p:sp>
    </p:spTree>
    <p:extLst>
      <p:ext uri="{BB962C8B-B14F-4D97-AF65-F5344CB8AC3E}">
        <p14:creationId xmlns:p14="http://schemas.microsoft.com/office/powerpoint/2010/main" val="2117368885"/>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32656"/>
            <a:ext cx="7772400" cy="762000"/>
          </a:xfrm>
        </p:spPr>
        <p:txBody>
          <a:bodyPr>
            <a:noAutofit/>
          </a:bodyPr>
          <a:lstStyle/>
          <a:p>
            <a:pPr marL="0" indent="0"/>
            <a:r>
              <a:rPr lang="ja-JP" altLang="en-US" sz="1800" dirty="0"/>
              <a:t>③ 医療等との連携強化</a:t>
            </a:r>
            <a:br>
              <a:rPr lang="ja-JP" altLang="en-US" sz="1800" dirty="0"/>
            </a:br>
            <a:r>
              <a:rPr lang="ja-JP" altLang="en-US" sz="1800" dirty="0"/>
              <a:t>医療との連携を強化する観点から、医療連携加算や退院・退所加算について、算定要件及び評価等の見直しを行う。併せて、在宅患者緊急時等カンファレンスに介護支援専門員（ケアマネジャー）が参加した場合に評価を行う。</a:t>
            </a:r>
            <a:endParaRPr kumimoji="1" lang="ja-JP" altLang="en-US" sz="1800" dirty="0"/>
          </a:p>
        </p:txBody>
      </p:sp>
      <p:sp>
        <p:nvSpPr>
          <p:cNvPr id="3" name="コンテンツ プレースホルダー 2"/>
          <p:cNvSpPr>
            <a:spLocks noGrp="1"/>
          </p:cNvSpPr>
          <p:nvPr>
            <p:ph idx="1"/>
          </p:nvPr>
        </p:nvSpPr>
        <p:spPr>
          <a:xfrm>
            <a:off x="0" y="1268760"/>
            <a:ext cx="9144000" cy="5472608"/>
          </a:xfrm>
        </p:spPr>
        <p:txBody>
          <a:bodyPr>
            <a:noAutofit/>
          </a:bodyPr>
          <a:lstStyle/>
          <a:p>
            <a:pPr marL="0" indent="0">
              <a:buNone/>
            </a:pPr>
            <a:endParaRPr lang="ja-JP" altLang="en-US" sz="1400" dirty="0">
              <a:latin typeface="+mn-ea"/>
            </a:endParaRPr>
          </a:p>
          <a:p>
            <a:pPr marL="0" indent="0">
              <a:buNone/>
            </a:pPr>
            <a:r>
              <a:rPr lang="en-US" altLang="ja-JP" sz="1600" dirty="0" smtClean="0">
                <a:latin typeface="+mn-ea"/>
              </a:rPr>
              <a:t>			</a:t>
            </a:r>
            <a:r>
              <a:rPr lang="ja-JP" altLang="en-US" sz="1600" dirty="0" smtClean="0">
                <a:latin typeface="+mn-ea"/>
              </a:rPr>
              <a:t>　　　</a:t>
            </a:r>
            <a:r>
              <a:rPr lang="ja-JP" altLang="en-US" sz="1600" b="1" dirty="0" smtClean="0">
                <a:solidFill>
                  <a:srgbClr val="FF0000"/>
                </a:solidFill>
                <a:latin typeface="+mn-ea"/>
              </a:rPr>
              <a:t>入院</a:t>
            </a:r>
            <a:r>
              <a:rPr lang="ja-JP" altLang="en-US" sz="1600" b="1" dirty="0">
                <a:solidFill>
                  <a:srgbClr val="FF0000"/>
                </a:solidFill>
                <a:latin typeface="+mn-ea"/>
              </a:rPr>
              <a:t>時情報連携加算（</a:t>
            </a:r>
            <a:r>
              <a:rPr lang="en-US" altLang="ja-JP" sz="1600" b="1" dirty="0">
                <a:solidFill>
                  <a:srgbClr val="FF0000"/>
                </a:solidFill>
                <a:latin typeface="+mn-ea"/>
              </a:rPr>
              <a:t>Ⅰ</a:t>
            </a:r>
            <a:r>
              <a:rPr lang="ja-JP" altLang="en-US" sz="1600" b="1" dirty="0">
                <a:solidFill>
                  <a:srgbClr val="FF0000"/>
                </a:solidFill>
                <a:latin typeface="+mn-ea"/>
              </a:rPr>
              <a:t>） </a:t>
            </a:r>
            <a:r>
              <a:rPr lang="en-US" altLang="ja-JP" sz="1600" b="1" dirty="0">
                <a:solidFill>
                  <a:srgbClr val="FF0000"/>
                </a:solidFill>
                <a:latin typeface="+mn-ea"/>
              </a:rPr>
              <a:t>200</a:t>
            </a:r>
            <a:r>
              <a:rPr lang="ja-JP" altLang="en-US" sz="1600" b="1" dirty="0">
                <a:solidFill>
                  <a:srgbClr val="FF0000"/>
                </a:solidFill>
                <a:latin typeface="+mn-ea"/>
              </a:rPr>
              <a:t>単位／月</a:t>
            </a:r>
          </a:p>
          <a:p>
            <a:pPr marL="0" indent="0">
              <a:buNone/>
            </a:pPr>
            <a:r>
              <a:rPr lang="ja-JP" altLang="en-US" sz="1600" dirty="0">
                <a:latin typeface="+mn-ea"/>
              </a:rPr>
              <a:t>医療連携加算 </a:t>
            </a:r>
            <a:r>
              <a:rPr lang="en-US" altLang="ja-JP" sz="1600" dirty="0">
                <a:latin typeface="+mn-ea"/>
              </a:rPr>
              <a:t>150</a:t>
            </a:r>
            <a:r>
              <a:rPr lang="ja-JP" altLang="en-US" sz="1600" dirty="0">
                <a:latin typeface="+mn-ea"/>
              </a:rPr>
              <a:t>単位／</a:t>
            </a:r>
            <a:r>
              <a:rPr lang="ja-JP" altLang="en-US" sz="1600" dirty="0" smtClean="0">
                <a:latin typeface="+mn-ea"/>
              </a:rPr>
              <a:t>月 </a:t>
            </a:r>
            <a:r>
              <a:rPr lang="en-US" altLang="ja-JP" sz="1600" dirty="0" smtClean="0">
                <a:latin typeface="+mn-ea"/>
              </a:rPr>
              <a:t>	</a:t>
            </a:r>
            <a:r>
              <a:rPr lang="ja-JP" altLang="en-US" sz="1600" dirty="0">
                <a:latin typeface="+mn-ea"/>
              </a:rPr>
              <a:t> ⇒</a:t>
            </a:r>
            <a:endParaRPr lang="en-US" altLang="ja-JP" sz="1600" dirty="0" smtClean="0">
              <a:latin typeface="+mn-ea"/>
            </a:endParaRPr>
          </a:p>
          <a:p>
            <a:pPr marL="0" indent="0">
              <a:buNone/>
            </a:pPr>
            <a:r>
              <a:rPr lang="en-US" altLang="ja-JP" sz="1600" dirty="0">
                <a:latin typeface="+mn-ea"/>
              </a:rPr>
              <a:t>	</a:t>
            </a:r>
            <a:r>
              <a:rPr lang="en-US" altLang="ja-JP" sz="1600" dirty="0" smtClean="0">
                <a:latin typeface="+mn-ea"/>
              </a:rPr>
              <a:t>		</a:t>
            </a:r>
            <a:r>
              <a:rPr lang="ja-JP" altLang="en-US" sz="1600" dirty="0" smtClean="0">
                <a:latin typeface="+mn-ea"/>
              </a:rPr>
              <a:t>　　　</a:t>
            </a:r>
            <a:r>
              <a:rPr lang="ja-JP" altLang="en-US" sz="1600" b="1" dirty="0" smtClean="0">
                <a:solidFill>
                  <a:srgbClr val="FF0000"/>
                </a:solidFill>
                <a:latin typeface="+mn-ea"/>
              </a:rPr>
              <a:t>入院</a:t>
            </a:r>
            <a:r>
              <a:rPr lang="ja-JP" altLang="en-US" sz="1600" b="1" dirty="0">
                <a:solidFill>
                  <a:srgbClr val="FF0000"/>
                </a:solidFill>
                <a:latin typeface="+mn-ea"/>
              </a:rPr>
              <a:t>時情報連携加算（</a:t>
            </a:r>
            <a:r>
              <a:rPr lang="en-US" altLang="ja-JP" sz="1600" b="1" dirty="0">
                <a:solidFill>
                  <a:srgbClr val="FF0000"/>
                </a:solidFill>
                <a:latin typeface="+mn-ea"/>
              </a:rPr>
              <a:t>Ⅱ</a:t>
            </a:r>
            <a:r>
              <a:rPr lang="ja-JP" altLang="en-US" sz="1600" b="1" dirty="0">
                <a:solidFill>
                  <a:srgbClr val="FF0000"/>
                </a:solidFill>
                <a:latin typeface="+mn-ea"/>
              </a:rPr>
              <a:t>） </a:t>
            </a:r>
            <a:r>
              <a:rPr lang="en-US" altLang="ja-JP" sz="1600" b="1" dirty="0">
                <a:solidFill>
                  <a:srgbClr val="FF0000"/>
                </a:solidFill>
                <a:latin typeface="+mn-ea"/>
              </a:rPr>
              <a:t>100</a:t>
            </a:r>
            <a:r>
              <a:rPr lang="ja-JP" altLang="en-US" sz="1600" b="1" dirty="0">
                <a:solidFill>
                  <a:srgbClr val="FF0000"/>
                </a:solidFill>
                <a:latin typeface="+mn-ea"/>
              </a:rPr>
              <a:t>単位／月</a:t>
            </a:r>
          </a:p>
          <a:p>
            <a:pPr marL="0" indent="0">
              <a:buNone/>
            </a:pPr>
            <a:r>
              <a:rPr lang="en-US" altLang="ja-JP" sz="1600" dirty="0">
                <a:latin typeface="+mn-ea"/>
              </a:rPr>
              <a:t>※</a:t>
            </a:r>
            <a:r>
              <a:rPr lang="ja-JP" altLang="en-US" sz="1600" dirty="0">
                <a:latin typeface="+mn-ea"/>
              </a:rPr>
              <a:t>算定要件</a:t>
            </a:r>
          </a:p>
          <a:p>
            <a:pPr marL="0" indent="0">
              <a:buNone/>
            </a:pPr>
            <a:r>
              <a:rPr lang="ja-JP" altLang="en-US" sz="1600" dirty="0">
                <a:latin typeface="+mn-ea"/>
              </a:rPr>
              <a:t>入院時情報連携加算（</a:t>
            </a:r>
            <a:r>
              <a:rPr lang="en-US" altLang="ja-JP" sz="1600" dirty="0">
                <a:latin typeface="+mn-ea"/>
              </a:rPr>
              <a:t>Ⅰ</a:t>
            </a:r>
            <a:r>
              <a:rPr lang="ja-JP" altLang="en-US" sz="1600" dirty="0">
                <a:latin typeface="+mn-ea"/>
              </a:rPr>
              <a:t>） 介護支援専門員が病院又は診療所に</a:t>
            </a:r>
            <a:r>
              <a:rPr lang="ja-JP" altLang="en-US" sz="1600" u="sng" dirty="0">
                <a:latin typeface="+mn-ea"/>
              </a:rPr>
              <a:t>訪問し、</a:t>
            </a:r>
            <a:r>
              <a:rPr lang="ja-JP" altLang="en-US" sz="1600" dirty="0">
                <a:latin typeface="+mn-ea"/>
              </a:rPr>
              <a:t>当該病院又は</a:t>
            </a:r>
            <a:r>
              <a:rPr lang="ja-JP" altLang="en-US" sz="1600" dirty="0" smtClean="0">
                <a:latin typeface="+mn-ea"/>
              </a:rPr>
              <a:t>診療所</a:t>
            </a:r>
            <a:r>
              <a:rPr lang="ja-JP" altLang="en-US" sz="1600" dirty="0">
                <a:latin typeface="+mn-ea"/>
              </a:rPr>
              <a:t>の職員に対して必要な情報提供を行った場合。</a:t>
            </a:r>
          </a:p>
          <a:p>
            <a:pPr marL="0" indent="0">
              <a:buNone/>
            </a:pPr>
            <a:r>
              <a:rPr lang="ja-JP" altLang="en-US" sz="1600" dirty="0">
                <a:latin typeface="+mn-ea"/>
              </a:rPr>
              <a:t>入院時情報連携加算（</a:t>
            </a:r>
            <a:r>
              <a:rPr lang="en-US" altLang="ja-JP" sz="1600" dirty="0">
                <a:latin typeface="+mn-ea"/>
              </a:rPr>
              <a:t>Ⅱ</a:t>
            </a:r>
            <a:r>
              <a:rPr lang="ja-JP" altLang="en-US" sz="1600" dirty="0">
                <a:latin typeface="+mn-ea"/>
              </a:rPr>
              <a:t>） 介護支援専門員が病院又は診療所に</a:t>
            </a:r>
            <a:r>
              <a:rPr lang="ja-JP" altLang="en-US" sz="1600" u="sng" dirty="0">
                <a:latin typeface="+mn-ea"/>
              </a:rPr>
              <a:t>訪問する以外の方法に</a:t>
            </a:r>
            <a:r>
              <a:rPr lang="ja-JP" altLang="en-US" sz="1600" u="sng" dirty="0" smtClean="0">
                <a:latin typeface="+mn-ea"/>
              </a:rPr>
              <a:t>より</a:t>
            </a:r>
            <a:r>
              <a:rPr lang="ja-JP" altLang="en-US" sz="1600" dirty="0" smtClean="0">
                <a:latin typeface="+mn-ea"/>
              </a:rPr>
              <a:t>当該</a:t>
            </a:r>
            <a:r>
              <a:rPr lang="ja-JP" altLang="en-US" sz="1600" dirty="0">
                <a:latin typeface="+mn-ea"/>
              </a:rPr>
              <a:t>病院又は診療所の職員に対して必要な情報提供を行った</a:t>
            </a:r>
            <a:r>
              <a:rPr lang="ja-JP" altLang="en-US" sz="1600" dirty="0" smtClean="0">
                <a:latin typeface="+mn-ea"/>
              </a:rPr>
              <a:t>場合</a:t>
            </a:r>
            <a:r>
              <a:rPr lang="ja-JP" altLang="en-US" sz="1600" dirty="0">
                <a:latin typeface="+mn-ea"/>
              </a:rPr>
              <a:t>。</a:t>
            </a:r>
          </a:p>
          <a:p>
            <a:pPr marL="0" indent="0">
              <a:buNone/>
            </a:pPr>
            <a:r>
              <a:rPr lang="ja-JP" altLang="en-US" sz="1600" dirty="0" smtClean="0">
                <a:latin typeface="+mn-ea"/>
              </a:rPr>
              <a:t>退院</a:t>
            </a:r>
            <a:r>
              <a:rPr lang="ja-JP" altLang="en-US" sz="1600" dirty="0">
                <a:latin typeface="+mn-ea"/>
              </a:rPr>
              <a:t>・退所加算（</a:t>
            </a:r>
            <a:r>
              <a:rPr lang="en-US" altLang="ja-JP" sz="1600" dirty="0">
                <a:latin typeface="+mn-ea"/>
              </a:rPr>
              <a:t>Ⅰ</a:t>
            </a:r>
            <a:r>
              <a:rPr lang="ja-JP" altLang="en-US" sz="1600" dirty="0">
                <a:latin typeface="+mn-ea"/>
              </a:rPr>
              <a:t>）</a:t>
            </a:r>
            <a:r>
              <a:rPr lang="en-US" altLang="ja-JP" sz="1600" dirty="0">
                <a:latin typeface="+mn-ea"/>
              </a:rPr>
              <a:t>400</a:t>
            </a:r>
            <a:r>
              <a:rPr lang="ja-JP" altLang="en-US" sz="1600" dirty="0">
                <a:latin typeface="+mn-ea"/>
              </a:rPr>
              <a:t>単位／月</a:t>
            </a:r>
          </a:p>
          <a:p>
            <a:pPr marL="0" indent="0">
              <a:buNone/>
            </a:pPr>
            <a:r>
              <a:rPr lang="en-US" altLang="ja-JP" sz="1600" dirty="0" smtClean="0">
                <a:latin typeface="+mn-ea"/>
              </a:rPr>
              <a:t>			</a:t>
            </a:r>
            <a:r>
              <a:rPr lang="ja-JP" altLang="en-US" sz="1600" dirty="0" smtClean="0">
                <a:latin typeface="+mn-ea"/>
              </a:rPr>
              <a:t>⇒ </a:t>
            </a:r>
            <a:r>
              <a:rPr lang="ja-JP" altLang="en-US" sz="1600" b="1" dirty="0">
                <a:solidFill>
                  <a:srgbClr val="FF0000"/>
                </a:solidFill>
                <a:latin typeface="+mn-ea"/>
              </a:rPr>
              <a:t>退院・退所加算 </a:t>
            </a:r>
            <a:r>
              <a:rPr lang="en-US" altLang="ja-JP" sz="1600" b="1" dirty="0">
                <a:solidFill>
                  <a:srgbClr val="FF0000"/>
                </a:solidFill>
                <a:latin typeface="+mn-ea"/>
              </a:rPr>
              <a:t>300</a:t>
            </a:r>
            <a:r>
              <a:rPr lang="ja-JP" altLang="en-US" sz="1600" b="1" dirty="0">
                <a:solidFill>
                  <a:srgbClr val="FF0000"/>
                </a:solidFill>
                <a:latin typeface="+mn-ea"/>
              </a:rPr>
              <a:t>単位／回</a:t>
            </a:r>
          </a:p>
          <a:p>
            <a:pPr marL="0" indent="0">
              <a:buNone/>
            </a:pPr>
            <a:r>
              <a:rPr lang="ja-JP" altLang="en-US" sz="1600" dirty="0">
                <a:latin typeface="+mn-ea"/>
              </a:rPr>
              <a:t>退院・退所加算（</a:t>
            </a:r>
            <a:r>
              <a:rPr lang="en-US" altLang="ja-JP" sz="1600" dirty="0">
                <a:latin typeface="+mn-ea"/>
              </a:rPr>
              <a:t>Ⅱ</a:t>
            </a:r>
            <a:r>
              <a:rPr lang="ja-JP" altLang="en-US" sz="1600" dirty="0">
                <a:latin typeface="+mn-ea"/>
              </a:rPr>
              <a:t>）</a:t>
            </a:r>
            <a:r>
              <a:rPr lang="en-US" altLang="ja-JP" sz="1600" dirty="0">
                <a:latin typeface="+mn-ea"/>
              </a:rPr>
              <a:t>600</a:t>
            </a:r>
            <a:r>
              <a:rPr lang="ja-JP" altLang="en-US" sz="1600" dirty="0">
                <a:latin typeface="+mn-ea"/>
              </a:rPr>
              <a:t>単位／月</a:t>
            </a:r>
          </a:p>
          <a:p>
            <a:pPr marL="0" indent="0">
              <a:buNone/>
            </a:pPr>
            <a:r>
              <a:rPr lang="en-US" altLang="ja-JP" sz="1600" dirty="0">
                <a:latin typeface="+mn-ea"/>
              </a:rPr>
              <a:t>※</a:t>
            </a:r>
            <a:r>
              <a:rPr lang="ja-JP" altLang="en-US" sz="1600" dirty="0">
                <a:latin typeface="+mn-ea"/>
              </a:rPr>
              <a:t>算定要件（変更点のみ）</a:t>
            </a:r>
          </a:p>
          <a:p>
            <a:pPr marL="0" indent="0">
              <a:buNone/>
            </a:pPr>
            <a:r>
              <a:rPr lang="ja-JP" altLang="en-US" sz="1600" dirty="0">
                <a:latin typeface="+mn-ea"/>
              </a:rPr>
              <a:t>入院等期間中に</a:t>
            </a:r>
            <a:r>
              <a:rPr lang="en-US" altLang="ja-JP" sz="1600" dirty="0">
                <a:latin typeface="+mn-ea"/>
              </a:rPr>
              <a:t>3</a:t>
            </a:r>
            <a:r>
              <a:rPr lang="ja-JP" altLang="en-US" sz="1600" dirty="0">
                <a:latin typeface="+mn-ea"/>
              </a:rPr>
              <a:t>回まで算定することを可能とする。</a:t>
            </a:r>
          </a:p>
          <a:p>
            <a:pPr marL="0" indent="0">
              <a:buNone/>
            </a:pPr>
            <a:r>
              <a:rPr lang="ja-JP" altLang="en-US" sz="1600" b="1" dirty="0" smtClean="0">
                <a:solidFill>
                  <a:srgbClr val="FF0000"/>
                </a:solidFill>
                <a:latin typeface="+mn-ea"/>
              </a:rPr>
              <a:t>緊急</a:t>
            </a:r>
            <a:r>
              <a:rPr lang="ja-JP" altLang="en-US" sz="1600" b="1" dirty="0">
                <a:solidFill>
                  <a:srgbClr val="FF0000"/>
                </a:solidFill>
                <a:latin typeface="+mn-ea"/>
              </a:rPr>
              <a:t>時等居宅カンファレンス加算（新規）⇒ </a:t>
            </a:r>
            <a:r>
              <a:rPr lang="en-US" altLang="ja-JP" sz="1600" b="1" dirty="0">
                <a:solidFill>
                  <a:srgbClr val="FF0000"/>
                </a:solidFill>
                <a:latin typeface="+mn-ea"/>
              </a:rPr>
              <a:t>200</a:t>
            </a:r>
            <a:r>
              <a:rPr lang="ja-JP" altLang="en-US" sz="1600" b="1" dirty="0">
                <a:solidFill>
                  <a:srgbClr val="FF0000"/>
                </a:solidFill>
                <a:latin typeface="+mn-ea"/>
              </a:rPr>
              <a:t>単位／回</a:t>
            </a:r>
          </a:p>
          <a:p>
            <a:pPr marL="0" indent="0">
              <a:buNone/>
            </a:pPr>
            <a:r>
              <a:rPr lang="en-US" altLang="ja-JP" sz="1600" dirty="0">
                <a:latin typeface="+mn-ea"/>
              </a:rPr>
              <a:t>※</a:t>
            </a:r>
            <a:r>
              <a:rPr lang="ja-JP" altLang="en-US" sz="1600" dirty="0">
                <a:latin typeface="+mn-ea"/>
              </a:rPr>
              <a:t>算定要件</a:t>
            </a:r>
          </a:p>
          <a:p>
            <a:pPr marL="0" indent="0">
              <a:buNone/>
            </a:pPr>
            <a:r>
              <a:rPr lang="ja-JP" altLang="en-US" sz="1600" dirty="0">
                <a:latin typeface="+mn-ea"/>
              </a:rPr>
              <a:t>・ 病院又は診療所の求めにより、当該病院又は診療所の職員と共に利用者の居宅を訪問し、</a:t>
            </a:r>
          </a:p>
          <a:p>
            <a:pPr marL="0" indent="0">
              <a:buNone/>
            </a:pPr>
            <a:r>
              <a:rPr lang="ja-JP" altLang="en-US" sz="1600" dirty="0">
                <a:latin typeface="+mn-ea"/>
              </a:rPr>
              <a:t>カンファレンスを行い、必要に応じて居宅サービス等の利用調整を行った場合</a:t>
            </a:r>
          </a:p>
          <a:p>
            <a:pPr marL="0" indent="0">
              <a:buNone/>
            </a:pPr>
            <a:r>
              <a:rPr lang="ja-JP" altLang="en-US" sz="1600" dirty="0">
                <a:latin typeface="+mn-ea"/>
              </a:rPr>
              <a:t>・ </a:t>
            </a:r>
            <a:r>
              <a:rPr lang="en-US" altLang="ja-JP" sz="1600" dirty="0">
                <a:latin typeface="+mn-ea"/>
              </a:rPr>
              <a:t>1</a:t>
            </a:r>
            <a:r>
              <a:rPr lang="ja-JP" altLang="en-US" sz="1600" dirty="0">
                <a:latin typeface="+mn-ea"/>
              </a:rPr>
              <a:t>月に２回を限度として算定できること。</a:t>
            </a:r>
            <a:endParaRPr kumimoji="1" lang="ja-JP" altLang="en-US" sz="1600" dirty="0">
              <a:latin typeface="+mn-ea"/>
            </a:endParaRPr>
          </a:p>
        </p:txBody>
      </p:sp>
    </p:spTree>
    <p:extLst>
      <p:ext uri="{BB962C8B-B14F-4D97-AF65-F5344CB8AC3E}">
        <p14:creationId xmlns:p14="http://schemas.microsoft.com/office/powerpoint/2010/main" val="1625502084"/>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zh-TW" altLang="en-US" dirty="0"/>
              <a:t>入院時情報連携加算</a:t>
            </a:r>
            <a:endParaRPr kumimoji="1" lang="ja-JP" altLang="en-US" dirty="0"/>
          </a:p>
        </p:txBody>
      </p:sp>
      <p:sp>
        <p:nvSpPr>
          <p:cNvPr id="5" name="コンテンツ プレースホルダー 4"/>
          <p:cNvSpPr>
            <a:spLocks noGrp="1"/>
          </p:cNvSpPr>
          <p:nvPr>
            <p:ph idx="1"/>
          </p:nvPr>
        </p:nvSpPr>
        <p:spPr>
          <a:xfrm>
            <a:off x="0" y="1124744"/>
            <a:ext cx="9144000" cy="4971256"/>
          </a:xfrm>
        </p:spPr>
        <p:txBody>
          <a:bodyPr/>
          <a:lstStyle/>
          <a:p>
            <a:r>
              <a:rPr lang="ja-JP" altLang="en-US" sz="2400" dirty="0"/>
              <a:t>⑴ </a:t>
            </a:r>
            <a:r>
              <a:rPr lang="ja-JP" altLang="en-US" sz="2400" dirty="0" smtClean="0"/>
              <a:t>総論</a:t>
            </a:r>
            <a:endParaRPr lang="en-US" altLang="ja-JP" sz="2400" dirty="0" smtClean="0"/>
          </a:p>
          <a:p>
            <a:r>
              <a:rPr lang="ja-JP" altLang="en-US" sz="2400" dirty="0"/>
              <a:t>「</a:t>
            </a:r>
            <a:r>
              <a:rPr lang="ja-JP" altLang="en-US" sz="2400" b="1" u="sng" dirty="0">
                <a:solidFill>
                  <a:srgbClr val="FF0000"/>
                </a:solidFill>
              </a:rPr>
              <a:t>必要な情報」とは</a:t>
            </a:r>
            <a:r>
              <a:rPr lang="ja-JP" altLang="en-US" sz="2400" dirty="0"/>
              <a:t>、具体的には、</a:t>
            </a:r>
            <a:r>
              <a:rPr lang="ja-JP" altLang="en-US" sz="2400" b="1" u="sng" dirty="0">
                <a:solidFill>
                  <a:srgbClr val="FF0000"/>
                </a:solidFill>
              </a:rPr>
              <a:t>当該利用者の心身の状況</a:t>
            </a:r>
            <a:r>
              <a:rPr lang="ja-JP" altLang="en-US" sz="2400" dirty="0"/>
              <a:t>（</a:t>
            </a:r>
            <a:r>
              <a:rPr lang="ja-JP" altLang="en-US" sz="2400" dirty="0" smtClean="0"/>
              <a:t>例</a:t>
            </a:r>
            <a:r>
              <a:rPr lang="ja-JP" altLang="en-US" sz="2400" dirty="0"/>
              <a:t>えば疾患・病歴、認知症の有無や徘徊等の行動の有無など）</a:t>
            </a:r>
            <a:r>
              <a:rPr lang="ja-JP" altLang="en-US" sz="2400" b="1" u="sng" dirty="0">
                <a:solidFill>
                  <a:srgbClr val="FF0000"/>
                </a:solidFill>
              </a:rPr>
              <a:t>、</a:t>
            </a:r>
            <a:r>
              <a:rPr lang="ja-JP" altLang="en-US" sz="2400" b="1" u="sng" dirty="0" smtClean="0">
                <a:solidFill>
                  <a:srgbClr val="FF0000"/>
                </a:solidFill>
              </a:rPr>
              <a:t>生</a:t>
            </a:r>
            <a:r>
              <a:rPr lang="ja-JP" altLang="en-US" sz="2400" b="1" u="sng" dirty="0">
                <a:solidFill>
                  <a:srgbClr val="FF0000"/>
                </a:solidFill>
              </a:rPr>
              <a:t>活環境</a:t>
            </a:r>
            <a:r>
              <a:rPr lang="ja-JP" altLang="en-US" sz="2400" dirty="0"/>
              <a:t>（例えば、家族構成、生活歴、介護者の介護方法や家族</a:t>
            </a:r>
            <a:r>
              <a:rPr lang="ja-JP" altLang="en-US" sz="2400" dirty="0" smtClean="0"/>
              <a:t>介</a:t>
            </a:r>
            <a:r>
              <a:rPr lang="ja-JP" altLang="en-US" sz="2400" dirty="0"/>
              <a:t>護者の状況など）及び</a:t>
            </a:r>
            <a:r>
              <a:rPr lang="ja-JP" altLang="en-US" sz="2400" b="1" u="sng" dirty="0">
                <a:solidFill>
                  <a:srgbClr val="FF0000"/>
                </a:solidFill>
              </a:rPr>
              <a:t>サービスの利用状況をいう。</a:t>
            </a:r>
            <a:r>
              <a:rPr lang="ja-JP" altLang="en-US" sz="2400" dirty="0"/>
              <a:t>当該加算に</a:t>
            </a:r>
            <a:r>
              <a:rPr lang="ja-JP" altLang="en-US" sz="2400" dirty="0" smtClean="0"/>
              <a:t>つ</a:t>
            </a:r>
            <a:r>
              <a:rPr lang="ja-JP" altLang="en-US" sz="2400" dirty="0"/>
              <a:t>いては、利用者一人につき、一月に一回を限度として算定する</a:t>
            </a:r>
            <a:r>
              <a:rPr lang="ja-JP" altLang="en-US" sz="2400" dirty="0" smtClean="0"/>
              <a:t>こと</a:t>
            </a:r>
            <a:r>
              <a:rPr lang="ja-JP" altLang="en-US" sz="2400" dirty="0"/>
              <a:t>とする。なお、</a:t>
            </a:r>
            <a:r>
              <a:rPr lang="ja-JP" altLang="en-US" sz="2400" b="1" u="sng" dirty="0">
                <a:solidFill>
                  <a:srgbClr val="FF0000"/>
                </a:solidFill>
              </a:rPr>
              <a:t>利用者が入院してから遅くとも七日以内に</a:t>
            </a:r>
            <a:r>
              <a:rPr lang="ja-JP" altLang="en-US" sz="2400" b="1" u="sng" dirty="0" smtClean="0">
                <a:solidFill>
                  <a:srgbClr val="FF0000"/>
                </a:solidFill>
              </a:rPr>
              <a:t>情報提供</a:t>
            </a:r>
            <a:r>
              <a:rPr lang="ja-JP" altLang="en-US" sz="2400" b="1" u="sng" dirty="0">
                <a:solidFill>
                  <a:srgbClr val="FF0000"/>
                </a:solidFill>
              </a:rPr>
              <a:t>した場合に算定する</a:t>
            </a:r>
            <a:r>
              <a:rPr lang="ja-JP" altLang="en-US" sz="2400" dirty="0"/>
              <a:t>こととする。</a:t>
            </a:r>
          </a:p>
          <a:p>
            <a:r>
              <a:rPr lang="ja-JP" altLang="en-US" sz="2400" dirty="0"/>
              <a:t>また、</a:t>
            </a:r>
            <a:r>
              <a:rPr lang="ja-JP" altLang="en-US" sz="2400" b="1" u="sng" dirty="0">
                <a:solidFill>
                  <a:srgbClr val="FF0000"/>
                </a:solidFill>
              </a:rPr>
              <a:t>情報提供を行った日時、場所（医療機関へ出向いた場合</a:t>
            </a:r>
            <a:r>
              <a:rPr lang="ja-JP" altLang="en-US" sz="2400" b="1" u="sng" dirty="0" smtClean="0">
                <a:solidFill>
                  <a:srgbClr val="FF0000"/>
                </a:solidFill>
              </a:rPr>
              <a:t>）、内容</a:t>
            </a:r>
            <a:r>
              <a:rPr lang="ja-JP" altLang="en-US" sz="2400" b="1" u="sng" dirty="0">
                <a:solidFill>
                  <a:srgbClr val="FF0000"/>
                </a:solidFill>
              </a:rPr>
              <a:t>、提供手段（面談、ＦＡＸ等）等について居宅サービス</a:t>
            </a:r>
            <a:r>
              <a:rPr lang="ja-JP" altLang="en-US" sz="2400" b="1" u="sng" dirty="0" smtClean="0">
                <a:solidFill>
                  <a:srgbClr val="FF0000"/>
                </a:solidFill>
              </a:rPr>
              <a:t>計画等</a:t>
            </a:r>
            <a:r>
              <a:rPr lang="ja-JP" altLang="en-US" sz="2400" b="1" u="sng" dirty="0">
                <a:solidFill>
                  <a:srgbClr val="FF0000"/>
                </a:solidFill>
              </a:rPr>
              <a:t>に記録する</a:t>
            </a:r>
            <a:r>
              <a:rPr lang="ja-JP" altLang="en-US" sz="2400" dirty="0"/>
              <a:t>こと。なお、情報提供の方法としては、居宅</a:t>
            </a:r>
            <a:r>
              <a:rPr lang="ja-JP" altLang="en-US" sz="2400" dirty="0" smtClean="0"/>
              <a:t>サービス</a:t>
            </a:r>
            <a:r>
              <a:rPr lang="ja-JP" altLang="en-US" sz="2400" dirty="0"/>
              <a:t>計画等の活用が考えられる。</a:t>
            </a:r>
            <a:endParaRPr kumimoji="1" lang="ja-JP" altLang="en-US" sz="2400" dirty="0"/>
          </a:p>
        </p:txBody>
      </p:sp>
    </p:spTree>
    <p:extLst>
      <p:ext uri="{BB962C8B-B14F-4D97-AF65-F5344CB8AC3E}">
        <p14:creationId xmlns:p14="http://schemas.microsoft.com/office/powerpoint/2010/main" val="214639973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退院・退所加算 </a:t>
            </a:r>
            <a:r>
              <a:rPr lang="en-US" altLang="ja-JP" dirty="0"/>
              <a:t>300</a:t>
            </a:r>
            <a:r>
              <a:rPr lang="ja-JP" altLang="en-US" dirty="0"/>
              <a:t>単位／</a:t>
            </a:r>
            <a:r>
              <a:rPr lang="ja-JP" altLang="en-US" dirty="0" smtClean="0"/>
              <a:t>回</a:t>
            </a:r>
            <a:endParaRPr kumimoji="1" lang="ja-JP" altLang="en-US" dirty="0"/>
          </a:p>
        </p:txBody>
      </p:sp>
      <p:sp>
        <p:nvSpPr>
          <p:cNvPr id="3" name="コンテンツ プレースホルダー 2"/>
          <p:cNvSpPr>
            <a:spLocks noGrp="1"/>
          </p:cNvSpPr>
          <p:nvPr>
            <p:ph idx="1"/>
          </p:nvPr>
        </p:nvSpPr>
        <p:spPr>
          <a:xfrm>
            <a:off x="0" y="980728"/>
            <a:ext cx="9144000" cy="5688632"/>
          </a:xfrm>
        </p:spPr>
        <p:txBody>
          <a:bodyPr>
            <a:noAutofit/>
          </a:bodyPr>
          <a:lstStyle/>
          <a:p>
            <a:r>
              <a:rPr lang="ja-JP" altLang="en-US" sz="2000" dirty="0"/>
              <a:t>病院若しくは診療所に入院していた者又は地域密着型介護老人福祉</a:t>
            </a:r>
            <a:r>
              <a:rPr lang="ja-JP" altLang="en-US" sz="2000" dirty="0" smtClean="0"/>
              <a:t>施設若しく</a:t>
            </a:r>
            <a:r>
              <a:rPr lang="ja-JP" altLang="en-US" sz="2000" dirty="0"/>
              <a:t>は介護保険</a:t>
            </a:r>
            <a:r>
              <a:rPr lang="ja-JP" altLang="en-US" sz="2000" dirty="0" smtClean="0"/>
              <a:t>施設に</a:t>
            </a:r>
            <a:r>
              <a:rPr lang="ja-JP" altLang="en-US" sz="2000" dirty="0"/>
              <a:t>入所していた</a:t>
            </a:r>
            <a:r>
              <a:rPr lang="ja-JP" altLang="en-US" sz="2000" dirty="0" smtClean="0"/>
              <a:t>者</a:t>
            </a:r>
            <a:r>
              <a:rPr lang="ja-JP" altLang="en-US" sz="2000" dirty="0"/>
              <a:t>が退院又は</a:t>
            </a:r>
            <a:r>
              <a:rPr lang="ja-JP" altLang="en-US" sz="2000" dirty="0" smtClean="0"/>
              <a:t>退所し、</a:t>
            </a:r>
            <a:endParaRPr lang="en-US" altLang="ja-JP" sz="2000" dirty="0" smtClean="0"/>
          </a:p>
          <a:p>
            <a:pPr lvl="1"/>
            <a:r>
              <a:rPr lang="ja-JP" altLang="en-US" sz="2000" dirty="0" smtClean="0"/>
              <a:t>（在宅</a:t>
            </a:r>
            <a:r>
              <a:rPr lang="ja-JP" altLang="en-US" sz="2000" dirty="0"/>
              <a:t>・入所</a:t>
            </a:r>
            <a:r>
              <a:rPr lang="ja-JP" altLang="en-US" sz="2000" dirty="0" smtClean="0"/>
              <a:t>相互利用</a:t>
            </a:r>
            <a:r>
              <a:rPr lang="ja-JP" altLang="en-US" sz="2000" dirty="0"/>
              <a:t>加算を算定する場合を除く。</a:t>
            </a:r>
            <a:r>
              <a:rPr lang="ja-JP" altLang="en-US" sz="2000" dirty="0" smtClean="0"/>
              <a:t>）</a:t>
            </a:r>
            <a:endParaRPr lang="en-US" altLang="ja-JP" sz="2000" dirty="0"/>
          </a:p>
          <a:p>
            <a:r>
              <a:rPr lang="ja-JP" altLang="en-US" sz="2000" dirty="0" smtClean="0"/>
              <a:t>その</a:t>
            </a:r>
            <a:r>
              <a:rPr lang="ja-JP" altLang="en-US" sz="2000" dirty="0"/>
              <a:t>居宅において居宅</a:t>
            </a:r>
            <a:r>
              <a:rPr lang="ja-JP" altLang="en-US" sz="2000" dirty="0" smtClean="0"/>
              <a:t>サービス又</a:t>
            </a:r>
            <a:r>
              <a:rPr lang="ja-JP" altLang="en-US" sz="2000" dirty="0"/>
              <a:t>は地域密着型</a:t>
            </a:r>
            <a:r>
              <a:rPr lang="ja-JP" altLang="en-US" sz="2000" dirty="0" smtClean="0"/>
              <a:t>サービスを</a:t>
            </a:r>
            <a:r>
              <a:rPr lang="ja-JP" altLang="en-US" sz="2000" dirty="0"/>
              <a:t>利用する場合において</a:t>
            </a:r>
            <a:r>
              <a:rPr lang="ja-JP" altLang="en-US" sz="2000" dirty="0" smtClean="0"/>
              <a:t>、</a:t>
            </a:r>
            <a:endParaRPr lang="en-US" altLang="ja-JP" sz="2000" dirty="0" smtClean="0"/>
          </a:p>
          <a:p>
            <a:r>
              <a:rPr lang="ja-JP" altLang="en-US" sz="2000" dirty="0" smtClean="0"/>
              <a:t>当該</a:t>
            </a:r>
            <a:r>
              <a:rPr lang="ja-JP" altLang="en-US" sz="2000" dirty="0"/>
              <a:t>利用者の退院又は退所に当たって</a:t>
            </a:r>
            <a:r>
              <a:rPr lang="ja-JP" altLang="en-US" sz="2000" dirty="0" smtClean="0"/>
              <a:t>、当該病院などの職員</a:t>
            </a:r>
            <a:r>
              <a:rPr lang="ja-JP" altLang="en-US" sz="2000" dirty="0"/>
              <a:t>と面談を行い</a:t>
            </a:r>
            <a:r>
              <a:rPr lang="ja-JP" altLang="en-US" sz="2000" dirty="0" smtClean="0"/>
              <a:t>、</a:t>
            </a:r>
            <a:endParaRPr lang="en-US" altLang="ja-JP" sz="2000" dirty="0" smtClean="0"/>
          </a:p>
          <a:p>
            <a:r>
              <a:rPr lang="ja-JP" altLang="en-US" sz="2000" dirty="0" smtClean="0"/>
              <a:t>当該</a:t>
            </a:r>
            <a:r>
              <a:rPr lang="ja-JP" altLang="en-US" sz="2000" dirty="0"/>
              <a:t>利用者に関する必要な情報の提供を受けた上で</a:t>
            </a:r>
            <a:r>
              <a:rPr lang="ja-JP" altLang="en-US" sz="2000" dirty="0" smtClean="0"/>
              <a:t>、</a:t>
            </a:r>
            <a:endParaRPr lang="en-US" altLang="ja-JP" sz="2000" dirty="0" smtClean="0"/>
          </a:p>
          <a:p>
            <a:r>
              <a:rPr lang="ja-JP" altLang="en-US" sz="2000" dirty="0" smtClean="0"/>
              <a:t>居宅サービス</a:t>
            </a:r>
            <a:r>
              <a:rPr lang="ja-JP" altLang="en-US" sz="2000" dirty="0"/>
              <a:t>計画を作成し、居宅サービス又は地域密着型サービスの利用</a:t>
            </a:r>
            <a:r>
              <a:rPr lang="ja-JP" altLang="en-US" sz="2000" dirty="0" smtClean="0"/>
              <a:t>に関する</a:t>
            </a:r>
            <a:r>
              <a:rPr lang="ja-JP" altLang="en-US" sz="2000" dirty="0"/>
              <a:t>調整を行った</a:t>
            </a:r>
            <a:r>
              <a:rPr lang="ja-JP" altLang="en-US" sz="2000" dirty="0" smtClean="0"/>
              <a:t>場合には、</a:t>
            </a:r>
            <a:endParaRPr lang="en-US" altLang="ja-JP" sz="2000" dirty="0" smtClean="0"/>
          </a:p>
          <a:p>
            <a:r>
              <a:rPr lang="ja-JP" altLang="en-US" sz="2000" dirty="0" smtClean="0"/>
              <a:t>（</a:t>
            </a:r>
            <a:r>
              <a:rPr lang="ja-JP" altLang="en-US" sz="2000" dirty="0"/>
              <a:t>同一の利用者について、当該居宅</a:t>
            </a:r>
            <a:r>
              <a:rPr lang="ja-JP" altLang="en-US" sz="2000" dirty="0" smtClean="0"/>
              <a:t>サービス</a:t>
            </a:r>
            <a:r>
              <a:rPr lang="ja-JP" altLang="en-US" sz="2000" dirty="0"/>
              <a:t>及び地域密着型サービスの利用開始月に調整を行う場合に</a:t>
            </a:r>
            <a:r>
              <a:rPr lang="ja-JP" altLang="en-US" sz="2000" dirty="0" smtClean="0"/>
              <a:t>限る</a:t>
            </a:r>
            <a:r>
              <a:rPr lang="ja-JP" altLang="en-US" sz="2000" dirty="0"/>
              <a:t>。</a:t>
            </a:r>
            <a:r>
              <a:rPr lang="ja-JP" altLang="en-US" sz="2000" dirty="0" smtClean="0"/>
              <a:t>）</a:t>
            </a:r>
            <a:endParaRPr lang="en-US" altLang="ja-JP" sz="2000" dirty="0" smtClean="0"/>
          </a:p>
          <a:p>
            <a:r>
              <a:rPr lang="ja-JP" altLang="en-US" sz="2000" dirty="0" smtClean="0"/>
              <a:t>入院</a:t>
            </a:r>
            <a:r>
              <a:rPr lang="ja-JP" altLang="en-US" sz="2000" dirty="0"/>
              <a:t>又は入所期間中につき３回を限度として所定</a:t>
            </a:r>
            <a:r>
              <a:rPr lang="ja-JP" altLang="en-US" sz="2000" dirty="0" smtClean="0"/>
              <a:t>単位数</a:t>
            </a:r>
            <a:r>
              <a:rPr lang="ja-JP" altLang="en-US" sz="2000" dirty="0"/>
              <a:t>を加算する</a:t>
            </a:r>
            <a:r>
              <a:rPr lang="ja-JP" altLang="en-US" sz="2000" dirty="0" smtClean="0"/>
              <a:t>。</a:t>
            </a:r>
            <a:endParaRPr lang="en-US" altLang="ja-JP" sz="2000" dirty="0" smtClean="0"/>
          </a:p>
          <a:p>
            <a:r>
              <a:rPr lang="ja-JP" altLang="en-US" sz="2000" dirty="0" smtClean="0"/>
              <a:t>ただし</a:t>
            </a:r>
            <a:r>
              <a:rPr lang="ja-JP" altLang="en-US" sz="2000" dirty="0"/>
              <a:t>、初回加算を算定する場合は、当該</a:t>
            </a:r>
            <a:r>
              <a:rPr lang="ja-JP" altLang="en-US" sz="2000" dirty="0" smtClean="0"/>
              <a:t>加算は</a:t>
            </a:r>
            <a:r>
              <a:rPr lang="ja-JP" altLang="en-US" sz="2000" dirty="0"/>
              <a:t>算定しない。</a:t>
            </a:r>
            <a:endParaRPr kumimoji="1" lang="ja-JP" altLang="en-US" sz="2000" dirty="0"/>
          </a:p>
        </p:txBody>
      </p:sp>
    </p:spTree>
    <p:extLst>
      <p:ext uri="{BB962C8B-B14F-4D97-AF65-F5344CB8AC3E}">
        <p14:creationId xmlns:p14="http://schemas.microsoft.com/office/powerpoint/2010/main" val="241240489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退院・退所加算について</a:t>
            </a:r>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400" dirty="0"/>
              <a:t>⑵ 退院・退所加算については、</a:t>
            </a:r>
            <a:r>
              <a:rPr lang="ja-JP" altLang="en-US" sz="2400" b="1" u="sng" dirty="0">
                <a:solidFill>
                  <a:srgbClr val="FF0000"/>
                </a:solidFill>
              </a:rPr>
              <a:t>入院又は入所期間中三回</a:t>
            </a:r>
            <a:r>
              <a:rPr lang="ja-JP" altLang="en-US" sz="2400" dirty="0"/>
              <a:t>（</a:t>
            </a:r>
            <a:r>
              <a:rPr lang="ja-JP" altLang="en-US" sz="2400" dirty="0" smtClean="0"/>
              <a:t>医師</a:t>
            </a:r>
            <a:r>
              <a:rPr lang="ja-JP" altLang="en-US" sz="2400" dirty="0"/>
              <a:t>からの要請により退院に向けた調整を行うための面談に参加し</a:t>
            </a:r>
            <a:r>
              <a:rPr lang="ja-JP" altLang="en-US" sz="2400" dirty="0" smtClean="0"/>
              <a:t>、</a:t>
            </a:r>
            <a:r>
              <a:rPr lang="ja-JP" altLang="en-US" sz="2400" dirty="0"/>
              <a:t>必要な情報を得た上で、居宅サービス計画を作成し、居宅</a:t>
            </a:r>
            <a:r>
              <a:rPr lang="ja-JP" altLang="en-US" sz="2400" dirty="0" smtClean="0"/>
              <a:t>サービ</a:t>
            </a:r>
            <a:r>
              <a:rPr lang="ja-JP" altLang="en-US" sz="2400" dirty="0"/>
              <a:t>ス又は地域密着型サービスの利用に関する調整を行った場合を</a:t>
            </a:r>
            <a:r>
              <a:rPr lang="ja-JP" altLang="en-US" sz="2400" dirty="0" smtClean="0"/>
              <a:t>含</a:t>
            </a:r>
            <a:r>
              <a:rPr lang="ja-JP" altLang="en-US" sz="2400" dirty="0"/>
              <a:t>む）</a:t>
            </a:r>
            <a:r>
              <a:rPr lang="ja-JP" altLang="en-US" sz="2400" b="1" u="sng" dirty="0">
                <a:solidFill>
                  <a:srgbClr val="FF0000"/>
                </a:solidFill>
              </a:rPr>
              <a:t>まで算定することができる</a:t>
            </a:r>
            <a:r>
              <a:rPr lang="ja-JP" altLang="en-US" sz="2400" b="1" u="sng" dirty="0" smtClean="0">
                <a:solidFill>
                  <a:srgbClr val="FF0000"/>
                </a:solidFill>
              </a:rPr>
              <a:t>。</a:t>
            </a:r>
            <a:endParaRPr lang="en-US" altLang="ja-JP" sz="2400" b="1" u="sng" dirty="0" smtClean="0">
              <a:solidFill>
                <a:srgbClr val="FF0000"/>
              </a:solidFill>
            </a:endParaRPr>
          </a:p>
          <a:p>
            <a:r>
              <a:rPr lang="ja-JP" altLang="en-US" sz="2400" dirty="0"/>
              <a:t>ただし、三回算定することができるのは、そのうち</a:t>
            </a:r>
            <a:r>
              <a:rPr lang="ja-JP" altLang="en-US" sz="2400" b="1" u="sng" dirty="0">
                <a:solidFill>
                  <a:srgbClr val="FF0000"/>
                </a:solidFill>
              </a:rPr>
              <a:t>一回に</a:t>
            </a:r>
            <a:r>
              <a:rPr lang="ja-JP" altLang="en-US" sz="2400" b="1" u="sng" dirty="0" smtClean="0">
                <a:solidFill>
                  <a:srgbClr val="FF0000"/>
                </a:solidFill>
              </a:rPr>
              <a:t>つい</a:t>
            </a:r>
            <a:r>
              <a:rPr lang="ja-JP" altLang="en-US" sz="2400" b="1" u="sng" dirty="0">
                <a:solidFill>
                  <a:srgbClr val="FF0000"/>
                </a:solidFill>
              </a:rPr>
              <a:t>て、入院中の担当医等との会議（カンファレンス）に参加して</a:t>
            </a:r>
            <a:r>
              <a:rPr lang="ja-JP" altLang="en-US" sz="2400" b="1" u="sng" dirty="0" smtClean="0">
                <a:solidFill>
                  <a:srgbClr val="FF0000"/>
                </a:solidFill>
              </a:rPr>
              <a:t>、</a:t>
            </a:r>
            <a:r>
              <a:rPr lang="ja-JP" altLang="en-US" sz="2400" b="1" u="sng" dirty="0">
                <a:solidFill>
                  <a:srgbClr val="FF0000"/>
                </a:solidFill>
              </a:rPr>
              <a:t>退院後の在宅での療養上必要な説明</a:t>
            </a:r>
            <a:r>
              <a:rPr lang="ja-JP" altLang="en-US" sz="2400" dirty="0"/>
              <a:t>（診療報酬の算定方法（</a:t>
            </a:r>
            <a:r>
              <a:rPr lang="ja-JP" altLang="en-US" sz="2400" dirty="0" smtClean="0"/>
              <a:t>平成</a:t>
            </a:r>
            <a:r>
              <a:rPr lang="ja-JP" altLang="en-US" sz="2400" dirty="0"/>
              <a:t>二十四年厚生労働省告示第○号）別表第一医科診療報酬点数表</a:t>
            </a:r>
            <a:r>
              <a:rPr lang="ja-JP" altLang="en-US" sz="2400" dirty="0" smtClean="0"/>
              <a:t>の</a:t>
            </a:r>
            <a:r>
              <a:rPr lang="ja-JP" altLang="en-US" sz="2400" dirty="0"/>
              <a:t>退院時共同指導料二の注三の対象となるもの）</a:t>
            </a:r>
            <a:r>
              <a:rPr lang="ja-JP" altLang="en-US" sz="2400" b="1" u="sng" dirty="0">
                <a:solidFill>
                  <a:srgbClr val="FF0000"/>
                </a:solidFill>
              </a:rPr>
              <a:t>を行った上で、</a:t>
            </a:r>
            <a:r>
              <a:rPr lang="ja-JP" altLang="en-US" sz="2400" b="1" u="sng" dirty="0" smtClean="0">
                <a:solidFill>
                  <a:srgbClr val="FF0000"/>
                </a:solidFill>
              </a:rPr>
              <a:t>居</a:t>
            </a:r>
            <a:r>
              <a:rPr lang="ja-JP" altLang="en-US" sz="2400" b="1" u="sng" dirty="0">
                <a:solidFill>
                  <a:srgbClr val="FF0000"/>
                </a:solidFill>
              </a:rPr>
              <a:t>宅サービス計画を作成し、居宅サービス又は地域密着型</a:t>
            </a:r>
            <a:r>
              <a:rPr lang="ja-JP" altLang="en-US" sz="2400" b="1" u="sng" dirty="0" smtClean="0">
                <a:solidFill>
                  <a:srgbClr val="FF0000"/>
                </a:solidFill>
              </a:rPr>
              <a:t>サービス</a:t>
            </a:r>
            <a:r>
              <a:rPr lang="ja-JP" altLang="en-US" sz="2400" b="1" u="sng" dirty="0">
                <a:solidFill>
                  <a:srgbClr val="FF0000"/>
                </a:solidFill>
              </a:rPr>
              <a:t>の利用に関する調整を行った場合に限る</a:t>
            </a:r>
            <a:r>
              <a:rPr lang="ja-JP" altLang="en-US" sz="2400" b="1" u="sng" dirty="0" smtClean="0">
                <a:solidFill>
                  <a:srgbClr val="FF0000"/>
                </a:solidFill>
              </a:rPr>
              <a:t>。</a:t>
            </a:r>
            <a:r>
              <a:rPr lang="ja-JP" altLang="en-US" sz="2400" dirty="0"/>
              <a:t>また、同一日に必要な情報の提供を複数回受けた場合又は</a:t>
            </a:r>
            <a:r>
              <a:rPr lang="ja-JP" altLang="en-US" sz="2400" dirty="0" smtClean="0"/>
              <a:t>カン</a:t>
            </a:r>
            <a:r>
              <a:rPr lang="ja-JP" altLang="en-US" sz="2400" dirty="0"/>
              <a:t>ファレンスに参加した場合でも、一回として算定する</a:t>
            </a:r>
            <a:r>
              <a:rPr lang="ja-JP" altLang="en-US" sz="2000" dirty="0"/>
              <a:t>。</a:t>
            </a:r>
            <a:endParaRPr kumimoji="1" lang="ja-JP" altLang="en-US" sz="2000" dirty="0"/>
          </a:p>
        </p:txBody>
      </p:sp>
    </p:spTree>
    <p:extLst>
      <p:ext uri="{BB962C8B-B14F-4D97-AF65-F5344CB8AC3E}">
        <p14:creationId xmlns:p14="http://schemas.microsoft.com/office/powerpoint/2010/main" val="201991155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676400"/>
            <a:ext cx="9144000" cy="4419600"/>
          </a:xfrm>
        </p:spPr>
        <p:txBody>
          <a:bodyPr/>
          <a:lstStyle/>
          <a:p>
            <a:r>
              <a:rPr lang="ja-JP" altLang="en-US" sz="2400" dirty="0"/>
              <a:t>なお、原則として、退院・退所前に利用者に関する必要な</a:t>
            </a:r>
            <a:r>
              <a:rPr lang="ja-JP" altLang="en-US" sz="2400" dirty="0" smtClean="0"/>
              <a:t>情報を</a:t>
            </a:r>
            <a:r>
              <a:rPr lang="ja-JP" altLang="en-US" sz="2400" dirty="0"/>
              <a:t>得ることが望ましいが、</a:t>
            </a:r>
            <a:r>
              <a:rPr lang="ja-JP" altLang="en-US" sz="2400" b="1" u="sng" dirty="0">
                <a:solidFill>
                  <a:srgbClr val="FF0000"/>
                </a:solidFill>
              </a:rPr>
              <a:t>退院後七日以内に情報を得た場合に</a:t>
            </a:r>
            <a:r>
              <a:rPr lang="ja-JP" altLang="en-US" sz="2400" b="1" u="sng" dirty="0" smtClean="0">
                <a:solidFill>
                  <a:srgbClr val="FF0000"/>
                </a:solidFill>
              </a:rPr>
              <a:t>は算定</a:t>
            </a:r>
            <a:r>
              <a:rPr lang="ja-JP" altLang="en-US" sz="2400" b="1" u="sng" dirty="0">
                <a:solidFill>
                  <a:srgbClr val="FF0000"/>
                </a:solidFill>
              </a:rPr>
              <a:t>することとする。</a:t>
            </a:r>
          </a:p>
          <a:p>
            <a:r>
              <a:rPr lang="ja-JP" altLang="en-US" sz="2400" dirty="0"/>
              <a:t>また、上記にかかる会議（カンファレンス）に参加した場合は</a:t>
            </a:r>
            <a:r>
              <a:rPr lang="ja-JP" altLang="en-US" sz="2400" dirty="0" smtClean="0"/>
              <a:t>、⑴</a:t>
            </a:r>
            <a:r>
              <a:rPr lang="ja-JP" altLang="en-US" sz="2400" dirty="0"/>
              <a:t>において別途定める様式ではなく、</a:t>
            </a:r>
            <a:r>
              <a:rPr lang="ja-JP" altLang="en-US" sz="2400" b="1" u="sng" dirty="0">
                <a:solidFill>
                  <a:srgbClr val="FF0000"/>
                </a:solidFill>
              </a:rPr>
              <a:t>当該会議（カンファレンス</a:t>
            </a:r>
            <a:r>
              <a:rPr lang="ja-JP" altLang="en-US" sz="2400" b="1" u="sng" dirty="0" smtClean="0">
                <a:solidFill>
                  <a:srgbClr val="FF0000"/>
                </a:solidFill>
              </a:rPr>
              <a:t>）等</a:t>
            </a:r>
            <a:r>
              <a:rPr lang="ja-JP" altLang="en-US" sz="2400" b="1" u="sng" dirty="0">
                <a:solidFill>
                  <a:srgbClr val="FF0000"/>
                </a:solidFill>
              </a:rPr>
              <a:t>の日時、開催場所、出席者、内容の要点等について居宅</a:t>
            </a:r>
            <a:r>
              <a:rPr lang="ja-JP" altLang="en-US" sz="2400" b="1" u="sng" dirty="0" smtClean="0">
                <a:solidFill>
                  <a:srgbClr val="FF0000"/>
                </a:solidFill>
              </a:rPr>
              <a:t>サービス</a:t>
            </a:r>
            <a:r>
              <a:rPr lang="ja-JP" altLang="en-US" sz="2400" b="1" u="sng" dirty="0">
                <a:solidFill>
                  <a:srgbClr val="FF0000"/>
                </a:solidFill>
              </a:rPr>
              <a:t>計画に記録し、利用者又は家族に提供した文書の写しを添付</a:t>
            </a:r>
            <a:r>
              <a:rPr lang="ja-JP" altLang="en-US" sz="2400" b="1" u="sng" dirty="0" smtClean="0">
                <a:solidFill>
                  <a:srgbClr val="FF0000"/>
                </a:solidFill>
              </a:rPr>
              <a:t>する</a:t>
            </a:r>
            <a:r>
              <a:rPr lang="ja-JP" altLang="en-US" sz="2400" dirty="0"/>
              <a:t>こと。</a:t>
            </a:r>
            <a:endParaRPr kumimoji="1" lang="ja-JP" altLang="en-US" sz="2400" dirty="0"/>
          </a:p>
        </p:txBody>
      </p:sp>
    </p:spTree>
    <p:extLst>
      <p:ext uri="{BB962C8B-B14F-4D97-AF65-F5344CB8AC3E}">
        <p14:creationId xmlns:p14="http://schemas.microsoft.com/office/powerpoint/2010/main" val="3633409774"/>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18 </a:t>
            </a:r>
            <a:r>
              <a:rPr lang="ja-JP" altLang="en-US" sz="3600" dirty="0"/>
              <a:t>緊急時等居宅カンファレンス加算</a:t>
            </a:r>
            <a:endParaRPr kumimoji="1" lang="ja-JP" altLang="en-US" sz="3600" dirty="0"/>
          </a:p>
        </p:txBody>
      </p:sp>
      <p:sp>
        <p:nvSpPr>
          <p:cNvPr id="3" name="コンテンツ プレースホルダー 2"/>
          <p:cNvSpPr>
            <a:spLocks noGrp="1"/>
          </p:cNvSpPr>
          <p:nvPr>
            <p:ph idx="1"/>
          </p:nvPr>
        </p:nvSpPr>
        <p:spPr>
          <a:xfrm>
            <a:off x="0" y="1124744"/>
            <a:ext cx="9144000" cy="5733256"/>
          </a:xfrm>
        </p:spPr>
        <p:txBody>
          <a:bodyPr/>
          <a:lstStyle/>
          <a:p>
            <a:r>
              <a:rPr lang="ja-JP" altLang="en-US" sz="2400" dirty="0" smtClean="0"/>
              <a:t>⑴ </a:t>
            </a:r>
            <a:r>
              <a:rPr lang="ja-JP" altLang="en-US" sz="2400" dirty="0"/>
              <a:t>当該加算を算定する場合は、</a:t>
            </a:r>
            <a:r>
              <a:rPr lang="ja-JP" altLang="en-US" sz="2400" b="1" u="sng" dirty="0">
                <a:solidFill>
                  <a:srgbClr val="FF0000"/>
                </a:solidFill>
              </a:rPr>
              <a:t>カンファレンスの実施日（指導</a:t>
            </a:r>
            <a:r>
              <a:rPr lang="ja-JP" altLang="en-US" sz="2400" b="1" u="sng" dirty="0" smtClean="0">
                <a:solidFill>
                  <a:srgbClr val="FF0000"/>
                </a:solidFill>
              </a:rPr>
              <a:t>した</a:t>
            </a:r>
            <a:r>
              <a:rPr lang="ja-JP" altLang="en-US" sz="2400" b="1" u="sng" dirty="0">
                <a:solidFill>
                  <a:srgbClr val="FF0000"/>
                </a:solidFill>
              </a:rPr>
              <a:t>日が異なる場合は指導日もあわせて）、カンファレンスに</a:t>
            </a:r>
            <a:r>
              <a:rPr lang="ja-JP" altLang="en-US" sz="2400" b="1" u="sng" dirty="0" smtClean="0">
                <a:solidFill>
                  <a:srgbClr val="FF0000"/>
                </a:solidFill>
              </a:rPr>
              <a:t>参加した</a:t>
            </a:r>
            <a:r>
              <a:rPr lang="ja-JP" altLang="en-US" sz="2400" b="1" u="sng" dirty="0">
                <a:solidFill>
                  <a:srgbClr val="FF0000"/>
                </a:solidFill>
              </a:rPr>
              <a:t>医療関係職種等の氏名及びそのカンファレンスの要点を</a:t>
            </a:r>
            <a:r>
              <a:rPr lang="ja-JP" altLang="en-US" sz="2400" b="1" u="sng" dirty="0" smtClean="0">
                <a:solidFill>
                  <a:srgbClr val="FF0000"/>
                </a:solidFill>
              </a:rPr>
              <a:t>居宅サービス</a:t>
            </a:r>
            <a:r>
              <a:rPr lang="ja-JP" altLang="en-US" sz="2400" b="1" u="sng" dirty="0">
                <a:solidFill>
                  <a:srgbClr val="FF0000"/>
                </a:solidFill>
              </a:rPr>
              <a:t>計画等に記載する</a:t>
            </a:r>
            <a:r>
              <a:rPr lang="ja-JP" altLang="en-US" sz="2400" dirty="0"/>
              <a:t>こと。</a:t>
            </a:r>
          </a:p>
          <a:p>
            <a:r>
              <a:rPr lang="ja-JP" altLang="en-US" sz="2400" dirty="0"/>
              <a:t>⑵ 当該カンファレンスは、利用者の病状が急変した場合や、</a:t>
            </a:r>
            <a:r>
              <a:rPr lang="ja-JP" altLang="en-US" sz="2400" dirty="0" smtClean="0"/>
              <a:t>医療機関</a:t>
            </a:r>
            <a:r>
              <a:rPr lang="ja-JP" altLang="en-US" sz="2400" dirty="0"/>
              <a:t>における診療方針の大幅な変更等の必要が生じた場合に</a:t>
            </a:r>
            <a:r>
              <a:rPr lang="ja-JP" altLang="en-US" sz="2400" dirty="0" smtClean="0"/>
              <a:t>実施される</a:t>
            </a:r>
            <a:r>
              <a:rPr lang="ja-JP" altLang="en-US" sz="2400" dirty="0"/>
              <a:t>ものであることから、利用者の状態像等が大きく変化</a:t>
            </a:r>
            <a:r>
              <a:rPr lang="ja-JP" altLang="en-US" sz="2400" dirty="0" smtClean="0"/>
              <a:t>している</a:t>
            </a:r>
            <a:r>
              <a:rPr lang="ja-JP" altLang="en-US" sz="2400" dirty="0"/>
              <a:t>ことが十分想定されるため、必要に応じて、速やかに居宅</a:t>
            </a:r>
            <a:r>
              <a:rPr lang="ja-JP" altLang="en-US" sz="2400" dirty="0" smtClean="0"/>
              <a:t>サービス</a:t>
            </a:r>
            <a:r>
              <a:rPr lang="ja-JP" altLang="en-US" sz="2400" dirty="0"/>
              <a:t>計画を変更し、居宅サービス及び地域密着型サービスの</a:t>
            </a:r>
            <a:r>
              <a:rPr lang="ja-JP" altLang="en-US" sz="2400" dirty="0" smtClean="0"/>
              <a:t>調整</a:t>
            </a:r>
            <a:r>
              <a:rPr lang="ja-JP" altLang="en-US" sz="2400" dirty="0"/>
              <a:t>を行うなど適切に対応すること。</a:t>
            </a:r>
            <a:endParaRPr kumimoji="1" lang="ja-JP" altLang="en-US" sz="2400" dirty="0"/>
          </a:p>
        </p:txBody>
      </p:sp>
    </p:spTree>
    <p:extLst>
      <p:ext uri="{BB962C8B-B14F-4D97-AF65-F5344CB8AC3E}">
        <p14:creationId xmlns:p14="http://schemas.microsoft.com/office/powerpoint/2010/main" val="218202006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15 </a:t>
            </a:r>
            <a:r>
              <a:rPr lang="ja-JP" altLang="en-US" dirty="0"/>
              <a:t>独居高齢者加算について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住民票要件がカットされました</a:t>
            </a:r>
            <a:endParaRPr kumimoji="1" lang="en-US" altLang="ja-JP" dirty="0" smtClean="0"/>
          </a:p>
          <a:p>
            <a:r>
              <a:rPr lang="ja-JP" altLang="en-US" dirty="0"/>
              <a:t>当該加算は、利用者から介護支援専門員に対し、単身で居住</a:t>
            </a:r>
            <a:r>
              <a:rPr lang="ja-JP" altLang="en-US" dirty="0" smtClean="0"/>
              <a:t>して</a:t>
            </a:r>
            <a:r>
              <a:rPr lang="ja-JP" altLang="en-US" dirty="0"/>
              <a:t>いる旨の申立てがあった場合であって、介護支援専門員の</a:t>
            </a:r>
            <a:r>
              <a:rPr lang="ja-JP" altLang="en-US" dirty="0" smtClean="0"/>
              <a:t>アセスメ</a:t>
            </a:r>
            <a:r>
              <a:rPr lang="ja-JP" altLang="en-US" dirty="0"/>
              <a:t>ントにより利用者が単身で居住していると認められる場合は、</a:t>
            </a:r>
            <a:r>
              <a:rPr lang="ja-JP" altLang="en-US" dirty="0" smtClean="0"/>
              <a:t>算定</a:t>
            </a:r>
            <a:r>
              <a:rPr lang="ja-JP" altLang="en-US" dirty="0"/>
              <a:t>できるものとする</a:t>
            </a:r>
            <a:r>
              <a:rPr lang="ja-JP" altLang="en-US" dirty="0" smtClean="0"/>
              <a:t>。（下略）</a:t>
            </a:r>
            <a:endParaRPr kumimoji="1" lang="ja-JP" altLang="en-US" dirty="0"/>
          </a:p>
        </p:txBody>
      </p:sp>
    </p:spTree>
    <p:extLst>
      <p:ext uri="{BB962C8B-B14F-4D97-AF65-F5344CB8AC3E}">
        <p14:creationId xmlns:p14="http://schemas.microsoft.com/office/powerpoint/2010/main" val="355231271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短期</a:t>
            </a:r>
            <a:r>
              <a:rPr lang="ja-JP" altLang="en-US" dirty="0" smtClean="0"/>
              <a:t>入所生活介護</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18986710"/>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① 緊急時の受入れに対する</a:t>
            </a:r>
            <a:r>
              <a:rPr lang="ja-JP" altLang="en-US" dirty="0" smtClean="0"/>
              <a:t>評価</a:t>
            </a:r>
            <a:endParaRPr kumimoji="1" lang="ja-JP" altLang="en-US" dirty="0"/>
          </a:p>
        </p:txBody>
      </p:sp>
      <p:sp>
        <p:nvSpPr>
          <p:cNvPr id="3" name="コンテンツ プレースホルダー 2"/>
          <p:cNvSpPr>
            <a:spLocks noGrp="1"/>
          </p:cNvSpPr>
          <p:nvPr>
            <p:ph idx="1"/>
          </p:nvPr>
        </p:nvSpPr>
        <p:spPr>
          <a:xfrm>
            <a:off x="457200" y="1600200"/>
            <a:ext cx="8686800" cy="4525963"/>
          </a:xfrm>
        </p:spPr>
        <p:txBody>
          <a:bodyPr>
            <a:normAutofit fontScale="92500" lnSpcReduction="10000"/>
          </a:bodyPr>
          <a:lstStyle/>
          <a:p>
            <a:pPr marL="0" indent="0">
              <a:buNone/>
            </a:pPr>
            <a:r>
              <a:rPr lang="ja-JP" altLang="en-US" dirty="0" smtClean="0"/>
              <a:t>緊急</a:t>
            </a:r>
            <a:r>
              <a:rPr lang="ja-JP" altLang="en-US" dirty="0"/>
              <a:t>時の円滑な受入れを促進する観点から、緊急短期入所ネットワーク加算を廃止し、一定割合の空床を確保している事業所の体制や、居宅サービス計画に位置付けられていない緊急利用者の受入れについて評価を行う。その際、常時空床のある事業所については算定しない仕組みとするなど、必要な要件を設定する。</a:t>
            </a:r>
          </a:p>
          <a:p>
            <a:pPr marL="0" indent="0">
              <a:buNone/>
            </a:pPr>
            <a:r>
              <a:rPr lang="ja-JP" altLang="en-US" dirty="0"/>
              <a:t>緊急短期入所ネットワーク加算 ⇒ 廃止</a:t>
            </a:r>
          </a:p>
          <a:p>
            <a:pPr marL="0" indent="0">
              <a:buNone/>
            </a:pPr>
            <a:r>
              <a:rPr lang="ja-JP" altLang="en-US" b="1" u="sng" dirty="0">
                <a:solidFill>
                  <a:srgbClr val="FF0000"/>
                </a:solidFill>
              </a:rPr>
              <a:t>緊急短期入所体制確保加算（新規） ⇒ </a:t>
            </a:r>
            <a:r>
              <a:rPr lang="en-US" altLang="ja-JP" b="1" u="sng" dirty="0">
                <a:solidFill>
                  <a:srgbClr val="FF0000"/>
                </a:solidFill>
              </a:rPr>
              <a:t>40</a:t>
            </a:r>
            <a:r>
              <a:rPr lang="ja-JP" altLang="en-US" b="1" u="sng" dirty="0">
                <a:solidFill>
                  <a:srgbClr val="FF0000"/>
                </a:solidFill>
              </a:rPr>
              <a:t>単位／日</a:t>
            </a:r>
          </a:p>
          <a:p>
            <a:pPr marL="0" indent="0">
              <a:buNone/>
            </a:pPr>
            <a:r>
              <a:rPr lang="ja-JP" altLang="en-US" b="1" u="sng" dirty="0">
                <a:solidFill>
                  <a:srgbClr val="FF0000"/>
                </a:solidFill>
              </a:rPr>
              <a:t>緊急短期入所受入加算（新規） ⇒ </a:t>
            </a:r>
            <a:r>
              <a:rPr lang="en-US" altLang="ja-JP" b="1" u="sng" dirty="0">
                <a:solidFill>
                  <a:srgbClr val="FF0000"/>
                </a:solidFill>
              </a:rPr>
              <a:t>60</a:t>
            </a:r>
            <a:r>
              <a:rPr lang="ja-JP" altLang="en-US" b="1" u="sng" dirty="0">
                <a:solidFill>
                  <a:srgbClr val="FF0000"/>
                </a:solidFill>
              </a:rPr>
              <a:t>単位／日</a:t>
            </a:r>
            <a:endParaRPr kumimoji="1" lang="ja-JP" altLang="en-US" b="1" u="sng" dirty="0">
              <a:solidFill>
                <a:srgbClr val="FF0000"/>
              </a:solidFill>
            </a:endParaRPr>
          </a:p>
        </p:txBody>
      </p:sp>
    </p:spTree>
    <p:extLst>
      <p:ext uri="{BB962C8B-B14F-4D97-AF65-F5344CB8AC3E}">
        <p14:creationId xmlns:p14="http://schemas.microsoft.com/office/powerpoint/2010/main" val="429865455"/>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＜緊急短期入所体制確保加算</a:t>
            </a:r>
            <a:r>
              <a:rPr lang="ja-JP" altLang="en-US" dirty="0" smtClean="0"/>
              <a:t>＞</a:t>
            </a:r>
            <a:endParaRPr kumimoji="1" lang="ja-JP" altLang="en-US" dirty="0"/>
          </a:p>
        </p:txBody>
      </p:sp>
      <p:sp>
        <p:nvSpPr>
          <p:cNvPr id="3" name="コンテンツ プレースホルダー 2"/>
          <p:cNvSpPr>
            <a:spLocks noGrp="1"/>
          </p:cNvSpPr>
          <p:nvPr>
            <p:ph idx="1"/>
          </p:nvPr>
        </p:nvSpPr>
        <p:spPr>
          <a:xfrm>
            <a:off x="457200" y="1600200"/>
            <a:ext cx="8229600" cy="4853135"/>
          </a:xfrm>
        </p:spPr>
        <p:txBody>
          <a:bodyPr>
            <a:normAutofit fontScale="92500" lnSpcReduction="10000"/>
          </a:bodyPr>
          <a:lstStyle/>
          <a:p>
            <a:pPr marL="0" indent="0">
              <a:buNone/>
            </a:pPr>
            <a:r>
              <a:rPr lang="ja-JP" altLang="en-US" dirty="0" smtClean="0"/>
              <a:t>利用</a:t>
            </a:r>
            <a:r>
              <a:rPr lang="ja-JP" altLang="en-US" dirty="0"/>
              <a:t>定員の</a:t>
            </a:r>
            <a:r>
              <a:rPr lang="en-US" altLang="ja-JP" dirty="0"/>
              <a:t>100</a:t>
            </a:r>
            <a:r>
              <a:rPr lang="ja-JP" altLang="en-US" dirty="0"/>
              <a:t>分の</a:t>
            </a:r>
            <a:r>
              <a:rPr lang="en-US" altLang="ja-JP" dirty="0"/>
              <a:t>5</a:t>
            </a:r>
            <a:r>
              <a:rPr lang="ja-JP" altLang="en-US" dirty="0"/>
              <a:t>に相当する空床を確保し、緊急時に短期入所生活介護を</a:t>
            </a:r>
            <a:r>
              <a:rPr lang="ja-JP" altLang="en-US" dirty="0" smtClean="0"/>
              <a:t>提供できる</a:t>
            </a:r>
            <a:r>
              <a:rPr lang="ja-JP" altLang="en-US" dirty="0"/>
              <a:t>体制を整備しており、かつ、前３月における利用率が</a:t>
            </a:r>
            <a:r>
              <a:rPr lang="en-US" altLang="ja-JP" dirty="0"/>
              <a:t>100</a:t>
            </a:r>
            <a:r>
              <a:rPr lang="ja-JP" altLang="en-US" dirty="0"/>
              <a:t>分の</a:t>
            </a:r>
            <a:r>
              <a:rPr lang="en-US" altLang="ja-JP" dirty="0"/>
              <a:t>90</a:t>
            </a:r>
            <a:r>
              <a:rPr lang="ja-JP" altLang="en-US" dirty="0"/>
              <a:t>以上である</a:t>
            </a:r>
            <a:r>
              <a:rPr lang="ja-JP" altLang="en-US" dirty="0" smtClean="0"/>
              <a:t>場合</a:t>
            </a:r>
            <a:r>
              <a:rPr lang="ja-JP" altLang="en-US" dirty="0"/>
              <a:t>に、利用者全員に対して算定できること</a:t>
            </a:r>
            <a:r>
              <a:rPr lang="ja-JP" altLang="en-US" dirty="0" smtClean="0"/>
              <a:t>。</a:t>
            </a:r>
            <a:endParaRPr lang="en-US" altLang="ja-JP" dirty="0" smtClean="0"/>
          </a:p>
          <a:p>
            <a:pPr marL="0" indent="0">
              <a:buNone/>
            </a:pPr>
            <a:r>
              <a:rPr lang="ja-JP" altLang="en-US" dirty="0" smtClean="0"/>
              <a:t>例：</a:t>
            </a:r>
            <a:r>
              <a:rPr lang="ja-JP" altLang="en-US" dirty="0"/>
              <a:t>定員２０</a:t>
            </a:r>
            <a:r>
              <a:rPr lang="ja-JP" altLang="en-US" dirty="0" smtClean="0"/>
              <a:t>床</a:t>
            </a:r>
            <a:endParaRPr lang="en-US" altLang="ja-JP" dirty="0" smtClean="0"/>
          </a:p>
          <a:p>
            <a:pPr marL="400050" lvl="1" indent="0">
              <a:buNone/>
            </a:pPr>
            <a:r>
              <a:rPr lang="ja-JP" altLang="en-US" dirty="0" smtClean="0"/>
              <a:t>１床は必ず空けておく</a:t>
            </a:r>
            <a:endParaRPr lang="en-US" altLang="ja-JP" dirty="0"/>
          </a:p>
          <a:p>
            <a:pPr marL="400050" lvl="1" indent="0">
              <a:buNone/>
            </a:pPr>
            <a:r>
              <a:rPr lang="en-US" altLang="ja-JP" dirty="0"/>
              <a:t>4</a:t>
            </a:r>
            <a:r>
              <a:rPr lang="ja-JP" altLang="en-US" dirty="0" smtClean="0"/>
              <a:t>月～</a:t>
            </a:r>
            <a:r>
              <a:rPr lang="en-US" altLang="ja-JP" dirty="0" smtClean="0"/>
              <a:t>6</a:t>
            </a:r>
            <a:r>
              <a:rPr lang="ja-JP" altLang="en-US" dirty="0" smtClean="0"/>
              <a:t>月稼働率９０％以上なら</a:t>
            </a:r>
            <a:endParaRPr lang="en-US" altLang="ja-JP" dirty="0" smtClean="0"/>
          </a:p>
          <a:p>
            <a:pPr marL="400050" lvl="1" indent="0">
              <a:buNone/>
            </a:pPr>
            <a:r>
              <a:rPr lang="en-US" altLang="ja-JP" dirty="0"/>
              <a:t>7</a:t>
            </a:r>
            <a:r>
              <a:rPr lang="ja-JP" altLang="en-US" dirty="0"/>
              <a:t>月</a:t>
            </a:r>
            <a:r>
              <a:rPr lang="ja-JP" altLang="en-US" dirty="0" smtClean="0"/>
              <a:t>に入所した利用者全員に１日４０単位加算</a:t>
            </a:r>
            <a:endParaRPr lang="en-US" altLang="ja-JP" dirty="0" smtClean="0"/>
          </a:p>
          <a:p>
            <a:pPr marL="400050" lvl="1" indent="0">
              <a:buNone/>
            </a:pPr>
            <a:r>
              <a:rPr lang="ja-JP" altLang="en-US" dirty="0" smtClean="0"/>
              <a:t>これは技術的に無理では？（前月に利用票を作れない！）</a:t>
            </a:r>
            <a:endParaRPr lang="en-US" altLang="ja-JP" dirty="0" smtClean="0"/>
          </a:p>
        </p:txBody>
      </p:sp>
    </p:spTree>
    <p:extLst>
      <p:ext uri="{BB962C8B-B14F-4D97-AF65-F5344CB8AC3E}">
        <p14:creationId xmlns:p14="http://schemas.microsoft.com/office/powerpoint/2010/main" val="3679671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1052736"/>
            <a:ext cx="9144000" cy="5805264"/>
          </a:xfrm>
        </p:spPr>
        <p:txBody>
          <a:bodyPr/>
          <a:lstStyle/>
          <a:p>
            <a:r>
              <a:rPr lang="ja-JP" altLang="en-US" sz="2400" dirty="0"/>
              <a:t>⑾ 緊急短期入所受入加算について</a:t>
            </a:r>
          </a:p>
          <a:p>
            <a:r>
              <a:rPr lang="ja-JP" altLang="en-US" sz="2400" dirty="0"/>
              <a:t>① 本加算は、介護を行う者が疾病にかかっていることその他</a:t>
            </a:r>
            <a:r>
              <a:rPr lang="ja-JP" altLang="en-US" sz="2400" dirty="0" smtClean="0"/>
              <a:t>やむを得ない</a:t>
            </a:r>
            <a:r>
              <a:rPr lang="ja-JP" altLang="en-US" sz="2400" dirty="0"/>
              <a:t>理由により短期入所が必要となった場合であって</a:t>
            </a:r>
            <a:r>
              <a:rPr lang="ja-JP" altLang="en-US" sz="2400" dirty="0" smtClean="0"/>
              <a:t>、かつ</a:t>
            </a:r>
            <a:r>
              <a:rPr lang="ja-JP" altLang="en-US" sz="2400" dirty="0"/>
              <a:t>、居宅サービス計画において当該日に短期入所を利用</a:t>
            </a:r>
            <a:r>
              <a:rPr lang="ja-JP" altLang="en-US" sz="2400" dirty="0" smtClean="0"/>
              <a:t>すること</a:t>
            </a:r>
            <a:r>
              <a:rPr lang="ja-JP" altLang="en-US" sz="2400" dirty="0"/>
              <a:t>が計画されていない居宅要介護者に対して、居宅</a:t>
            </a:r>
            <a:r>
              <a:rPr lang="ja-JP" altLang="en-US" sz="2400" dirty="0" smtClean="0"/>
              <a:t>サービス計画</a:t>
            </a:r>
            <a:r>
              <a:rPr lang="ja-JP" altLang="en-US" sz="2400" dirty="0"/>
              <a:t>を担当する居宅介護支援事業所の介護支援専門員が、</a:t>
            </a:r>
            <a:r>
              <a:rPr lang="ja-JP" altLang="en-US" sz="2400" dirty="0" smtClean="0"/>
              <a:t>その必要性</a:t>
            </a:r>
            <a:r>
              <a:rPr lang="ja-JP" altLang="en-US" sz="2400" dirty="0"/>
              <a:t>を認め緊急に短期入所療養介護が行われた場合に算定</a:t>
            </a:r>
            <a:r>
              <a:rPr lang="ja-JP" altLang="en-US" sz="2400" dirty="0" smtClean="0"/>
              <a:t>できる</a:t>
            </a:r>
            <a:r>
              <a:rPr lang="ja-JP" altLang="en-US" sz="2400" dirty="0"/>
              <a:t>。</a:t>
            </a:r>
          </a:p>
          <a:p>
            <a:r>
              <a:rPr lang="ja-JP" altLang="en-US" sz="2400" dirty="0"/>
              <a:t>② やむを得ない事情により、当該介護支援専門員との事前の</a:t>
            </a:r>
            <a:r>
              <a:rPr lang="ja-JP" altLang="en-US" sz="2400" dirty="0" smtClean="0"/>
              <a:t>連携</a:t>
            </a:r>
            <a:r>
              <a:rPr lang="ja-JP" altLang="en-US" sz="2400" dirty="0"/>
              <a:t>が図れない場合に、利用者又は家族の同意の上、短期入所</a:t>
            </a:r>
            <a:r>
              <a:rPr lang="ja-JP" altLang="en-US" sz="2400" dirty="0" smtClean="0"/>
              <a:t>療養</a:t>
            </a:r>
            <a:r>
              <a:rPr lang="ja-JP" altLang="en-US" sz="2400" dirty="0"/>
              <a:t>介護事業所により緊急に短期入所療養介護が行われた場合</a:t>
            </a:r>
            <a:r>
              <a:rPr lang="ja-JP" altLang="en-US" sz="2400" dirty="0" smtClean="0"/>
              <a:t>であって</a:t>
            </a:r>
            <a:r>
              <a:rPr lang="ja-JP" altLang="en-US" sz="2400" dirty="0"/>
              <a:t>、事後に当該介護支援専門員によって、当該サービス</a:t>
            </a:r>
            <a:r>
              <a:rPr lang="ja-JP" altLang="en-US" sz="2400" dirty="0" smtClean="0"/>
              <a:t>提供</a:t>
            </a:r>
            <a:r>
              <a:rPr lang="ja-JP" altLang="en-US" sz="2400" dirty="0"/>
              <a:t>が必要であったと判断された場合についても、当該加算を</a:t>
            </a:r>
            <a:r>
              <a:rPr lang="ja-JP" altLang="en-US" sz="2400" dirty="0" smtClean="0"/>
              <a:t>算定</a:t>
            </a:r>
            <a:r>
              <a:rPr lang="ja-JP" altLang="en-US" sz="2400" dirty="0"/>
              <a:t>できる</a:t>
            </a:r>
            <a:r>
              <a:rPr lang="ja-JP" altLang="en-US" sz="2400" dirty="0" smtClean="0"/>
              <a:t>。</a:t>
            </a:r>
            <a:endParaRPr lang="ja-JP" altLang="en-US" sz="2400" dirty="0"/>
          </a:p>
        </p:txBody>
      </p:sp>
    </p:spTree>
    <p:extLst>
      <p:ext uri="{BB962C8B-B14F-4D97-AF65-F5344CB8AC3E}">
        <p14:creationId xmlns:p14="http://schemas.microsoft.com/office/powerpoint/2010/main" val="348057207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緊急短期入所受入加算</a:t>
            </a:r>
            <a:endParaRPr kumimoji="1" lang="ja-JP" altLang="en-US" dirty="0"/>
          </a:p>
        </p:txBody>
      </p:sp>
      <p:sp>
        <p:nvSpPr>
          <p:cNvPr id="3" name="コンテンツ プレースホルダー 2"/>
          <p:cNvSpPr>
            <a:spLocks noGrp="1"/>
          </p:cNvSpPr>
          <p:nvPr>
            <p:ph idx="1"/>
          </p:nvPr>
        </p:nvSpPr>
        <p:spPr>
          <a:xfrm>
            <a:off x="107504" y="1052736"/>
            <a:ext cx="8928992" cy="5544616"/>
          </a:xfrm>
        </p:spPr>
        <p:txBody>
          <a:bodyPr>
            <a:normAutofit fontScale="70000" lnSpcReduction="20000"/>
          </a:bodyPr>
          <a:lstStyle/>
          <a:p>
            <a:pPr marL="0" indent="0">
              <a:buNone/>
            </a:pPr>
            <a:r>
              <a:rPr lang="ja-JP" altLang="en-US" dirty="0" smtClean="0"/>
              <a:t>・ </a:t>
            </a:r>
            <a:r>
              <a:rPr lang="ja-JP" altLang="en-US" dirty="0"/>
              <a:t>介護を行う者が疾病にかかっていることその他やむを得ない理由により、介護を受けることができない者であること。</a:t>
            </a:r>
          </a:p>
          <a:p>
            <a:pPr marL="0" indent="0">
              <a:buNone/>
            </a:pPr>
            <a:r>
              <a:rPr lang="ja-JP" altLang="en-US" dirty="0"/>
              <a:t>・ 居宅サービス計画において当該日に利用することが計画されていないこと。</a:t>
            </a:r>
          </a:p>
          <a:p>
            <a:pPr marL="0" indent="0">
              <a:buNone/>
            </a:pPr>
            <a:r>
              <a:rPr lang="ja-JP" altLang="en-US" dirty="0"/>
              <a:t>・ 指定居宅介護支援事業所の介護支援専門員が緊急の利用を認めていること。</a:t>
            </a:r>
          </a:p>
          <a:p>
            <a:pPr marL="0" indent="0">
              <a:buNone/>
            </a:pPr>
            <a:r>
              <a:rPr lang="ja-JP" altLang="en-US" dirty="0"/>
              <a:t>・ 緊急利用のために確保した利用定員の</a:t>
            </a:r>
            <a:r>
              <a:rPr lang="en-US" altLang="ja-JP" dirty="0"/>
              <a:t>100</a:t>
            </a:r>
            <a:r>
              <a:rPr lang="ja-JP" altLang="en-US" dirty="0"/>
              <a:t>分の５に相当する空床（緊急用空床）以外の利用が出来ない場合であって、緊急用空床を利用すること。</a:t>
            </a:r>
          </a:p>
          <a:p>
            <a:pPr marL="0" indent="0">
              <a:buNone/>
            </a:pPr>
            <a:r>
              <a:rPr lang="ja-JP" altLang="en-US" dirty="0"/>
              <a:t>・ 緊急短期入所受入加算は利用を開始した日から起算して原則７日を限度とする。</a:t>
            </a:r>
          </a:p>
          <a:p>
            <a:pPr marL="0" indent="0">
              <a:buNone/>
            </a:pPr>
            <a:r>
              <a:rPr lang="ja-JP" altLang="en-US" dirty="0"/>
              <a:t>・ 緊急短期入所受入加算は</a:t>
            </a:r>
            <a:r>
              <a:rPr lang="en-US" altLang="ja-JP" dirty="0"/>
              <a:t>100</a:t>
            </a:r>
            <a:r>
              <a:rPr lang="ja-JP" altLang="en-US" dirty="0"/>
              <a:t>分の５の緊急確保枠を利用する場合に算定可能とし、</a:t>
            </a:r>
            <a:r>
              <a:rPr lang="en-US" altLang="ja-JP" dirty="0"/>
              <a:t>100</a:t>
            </a:r>
            <a:r>
              <a:rPr lang="ja-JP" altLang="en-US" dirty="0"/>
              <a:t>分の５の緊急確保枠以外の空床利用者は、当該加算を算定することができない。</a:t>
            </a:r>
          </a:p>
          <a:p>
            <a:pPr marL="0" indent="0">
              <a:buNone/>
            </a:pPr>
            <a:r>
              <a:rPr lang="ja-JP" altLang="en-US" u="sng" dirty="0"/>
              <a:t>（注）連続する３月間において、緊急短期入所受入加算を算定しない場合、続く３月間に</a:t>
            </a:r>
            <a:r>
              <a:rPr lang="ja-JP" altLang="en-US" u="sng" dirty="0" smtClean="0"/>
              <a:t>おいて</a:t>
            </a:r>
            <a:r>
              <a:rPr lang="ja-JP" altLang="en-US" u="sng" dirty="0"/>
              <a:t>は、緊急短期入所体制確保加算及び緊急短期入所受入加算は算定できない</a:t>
            </a:r>
            <a:r>
              <a:rPr lang="ja-JP" altLang="en-US" u="sng" dirty="0" smtClean="0"/>
              <a:t>。</a:t>
            </a:r>
            <a:endParaRPr lang="en-US" altLang="ja-JP" u="sng" dirty="0" smtClean="0"/>
          </a:p>
          <a:p>
            <a:endParaRPr kumimoji="1" lang="en-US" altLang="ja-JP" dirty="0" smtClean="0"/>
          </a:p>
          <a:p>
            <a:r>
              <a:rPr kumimoji="1" lang="ja-JP" altLang="en-US" dirty="0" smtClean="0"/>
              <a:t>この書き方だとわかりにくい！</a:t>
            </a:r>
            <a:endParaRPr kumimoji="1" lang="ja-JP" altLang="en-US" dirty="0"/>
          </a:p>
        </p:txBody>
      </p:sp>
    </p:spTree>
    <p:extLst>
      <p:ext uri="{BB962C8B-B14F-4D97-AF65-F5344CB8AC3E}">
        <p14:creationId xmlns:p14="http://schemas.microsoft.com/office/powerpoint/2010/main" val="3612585063"/>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3508" y="908720"/>
            <a:ext cx="8856984" cy="5793507"/>
          </a:xfrm>
        </p:spPr>
        <p:txBody>
          <a:bodyPr>
            <a:normAutofit fontScale="70000" lnSpcReduction="20000"/>
          </a:bodyPr>
          <a:lstStyle/>
          <a:p>
            <a:r>
              <a:rPr lang="en-US" altLang="ja-JP" dirty="0"/>
              <a:t>10 </a:t>
            </a:r>
            <a:r>
              <a:rPr lang="ja-JP" altLang="en-US" dirty="0" smtClean="0"/>
              <a:t>　別</a:t>
            </a:r>
            <a:r>
              <a:rPr lang="ja-JP" altLang="en-US" dirty="0"/>
              <a:t>に厚生労働大臣が定める基準に適合するものとして</a:t>
            </a:r>
            <a:r>
              <a:rPr lang="ja-JP" altLang="en-US" dirty="0" smtClean="0"/>
              <a:t>都道府県知事</a:t>
            </a:r>
            <a:r>
              <a:rPr lang="ja-JP" altLang="en-US" dirty="0"/>
              <a:t>に届け出た指定短期入所生活介護事業所が、利用者に対し</a:t>
            </a:r>
            <a:r>
              <a:rPr lang="ja-JP" altLang="en-US" dirty="0" smtClean="0"/>
              <a:t>指定</a:t>
            </a:r>
            <a:r>
              <a:rPr lang="ja-JP" altLang="en-US" dirty="0"/>
              <a:t>短期入所生活介護を行った場合は、緊急短期入所体制確保</a:t>
            </a:r>
            <a:r>
              <a:rPr lang="ja-JP" altLang="en-US" dirty="0" smtClean="0"/>
              <a:t>加算と</a:t>
            </a:r>
            <a:r>
              <a:rPr lang="ja-JP" altLang="en-US" dirty="0"/>
              <a:t>して、１日につき</a:t>
            </a:r>
            <a:r>
              <a:rPr lang="en-US" altLang="ja-JP" dirty="0"/>
              <a:t>40</a:t>
            </a:r>
            <a:r>
              <a:rPr lang="ja-JP" altLang="en-US" dirty="0"/>
              <a:t>単位を所定単位数に加算し</a:t>
            </a:r>
            <a:r>
              <a:rPr lang="ja-JP" altLang="en-US" dirty="0" smtClean="0"/>
              <a:t>、</a:t>
            </a:r>
            <a:endParaRPr lang="en-US" altLang="ja-JP" dirty="0" smtClean="0"/>
          </a:p>
          <a:p>
            <a:endParaRPr lang="en-US" altLang="ja-JP" dirty="0" smtClean="0"/>
          </a:p>
          <a:p>
            <a:r>
              <a:rPr lang="ja-JP" altLang="en-US" dirty="0" smtClean="0"/>
              <a:t>当該</a:t>
            </a:r>
            <a:r>
              <a:rPr lang="ja-JP" altLang="en-US" dirty="0"/>
              <a:t>指定</a:t>
            </a:r>
            <a:r>
              <a:rPr lang="ja-JP" altLang="en-US" dirty="0" smtClean="0"/>
              <a:t>短期入所</a:t>
            </a:r>
            <a:r>
              <a:rPr lang="ja-JP" altLang="en-US" dirty="0"/>
              <a:t>生活介護事業所が、別に厚生労働大臣が定める者に対し、</a:t>
            </a:r>
            <a:r>
              <a:rPr lang="ja-JP" altLang="en-US" dirty="0" smtClean="0"/>
              <a:t>居宅</a:t>
            </a:r>
            <a:r>
              <a:rPr lang="ja-JP" altLang="en-US" dirty="0"/>
              <a:t>サービス計画において計画的に行うこととなっていない指定</a:t>
            </a:r>
            <a:r>
              <a:rPr lang="ja-JP" altLang="en-US" dirty="0" smtClean="0"/>
              <a:t>短期</a:t>
            </a:r>
            <a:r>
              <a:rPr lang="ja-JP" altLang="en-US" dirty="0"/>
              <a:t>入所生活介護を緊急に行った場合は、緊急短期入所受入加算</a:t>
            </a:r>
            <a:r>
              <a:rPr lang="ja-JP" altLang="en-US" dirty="0" smtClean="0"/>
              <a:t>として</a:t>
            </a:r>
            <a:r>
              <a:rPr lang="ja-JP" altLang="en-US" dirty="0"/>
              <a:t>当該指定短期入所生活介護を行った日から起算して７日（</a:t>
            </a:r>
            <a:r>
              <a:rPr lang="ja-JP" altLang="en-US" dirty="0" smtClean="0"/>
              <a:t>利用者</a:t>
            </a:r>
            <a:r>
              <a:rPr lang="ja-JP" altLang="en-US" dirty="0"/>
              <a:t>の日常生活上の世話を行う家族の疾病等やむを得ない事情</a:t>
            </a:r>
            <a:r>
              <a:rPr lang="ja-JP" altLang="en-US" dirty="0" smtClean="0"/>
              <a:t>がある</a:t>
            </a:r>
            <a:r>
              <a:rPr lang="ja-JP" altLang="en-US" dirty="0"/>
              <a:t>場合には</a:t>
            </a:r>
            <a:r>
              <a:rPr lang="en-US" altLang="ja-JP" dirty="0"/>
              <a:t>14</a:t>
            </a:r>
            <a:r>
              <a:rPr lang="ja-JP" altLang="en-US" dirty="0"/>
              <a:t>日）を限度として、１日につき</a:t>
            </a:r>
            <a:r>
              <a:rPr lang="en-US" altLang="ja-JP" dirty="0"/>
              <a:t>60</a:t>
            </a:r>
            <a:r>
              <a:rPr lang="ja-JP" altLang="en-US" dirty="0"/>
              <a:t>単位を所定</a:t>
            </a:r>
            <a:r>
              <a:rPr lang="ja-JP" altLang="en-US" dirty="0" smtClean="0"/>
              <a:t>単位数</a:t>
            </a:r>
            <a:r>
              <a:rPr lang="ja-JP" altLang="en-US" dirty="0"/>
              <a:t>に加算する</a:t>
            </a:r>
            <a:r>
              <a:rPr lang="ja-JP" altLang="en-US" dirty="0" smtClean="0"/>
              <a:t>。</a:t>
            </a:r>
            <a:endParaRPr lang="en-US" altLang="ja-JP" dirty="0" smtClean="0"/>
          </a:p>
          <a:p>
            <a:endParaRPr lang="en-US" altLang="ja-JP" dirty="0" smtClean="0"/>
          </a:p>
          <a:p>
            <a:r>
              <a:rPr lang="ja-JP" altLang="en-US" dirty="0" smtClean="0"/>
              <a:t>ただし</a:t>
            </a:r>
            <a:r>
              <a:rPr lang="ja-JP" altLang="en-US" dirty="0"/>
              <a:t>、緊急短期入所受入加算については、注</a:t>
            </a:r>
            <a:r>
              <a:rPr lang="ja-JP" altLang="en-US" dirty="0" smtClean="0"/>
              <a:t>６（認知症受入加算）を</a:t>
            </a:r>
            <a:r>
              <a:rPr lang="ja-JP" altLang="en-US" dirty="0"/>
              <a:t>算定している場合は算定しない</a:t>
            </a:r>
            <a:r>
              <a:rPr lang="ja-JP" altLang="en-US" dirty="0" smtClean="0"/>
              <a:t>。</a:t>
            </a:r>
            <a:endParaRPr lang="en-US" altLang="ja-JP" dirty="0" smtClean="0"/>
          </a:p>
          <a:p>
            <a:endParaRPr lang="en-US" altLang="ja-JP" dirty="0" smtClean="0"/>
          </a:p>
          <a:p>
            <a:r>
              <a:rPr lang="ja-JP" altLang="en-US" dirty="0" smtClean="0"/>
              <a:t>また</a:t>
            </a:r>
            <a:r>
              <a:rPr lang="ja-JP" altLang="en-US" dirty="0"/>
              <a:t>、当該事業所において</a:t>
            </a:r>
            <a:r>
              <a:rPr lang="ja-JP" altLang="en-US" dirty="0" smtClean="0"/>
              <a:t>、連続</a:t>
            </a:r>
            <a:r>
              <a:rPr lang="ja-JP" altLang="en-US" dirty="0"/>
              <a:t>する３月において緊急短期入所受入加算を算定しなかった</a:t>
            </a:r>
            <a:r>
              <a:rPr lang="ja-JP" altLang="en-US" dirty="0" smtClean="0"/>
              <a:t>場合</a:t>
            </a:r>
            <a:r>
              <a:rPr lang="ja-JP" altLang="en-US" dirty="0"/>
              <a:t>には、当該連続する３月の最終月の翌月から３月の間に限り</a:t>
            </a:r>
            <a:r>
              <a:rPr lang="ja-JP" altLang="en-US" dirty="0" smtClean="0"/>
              <a:t>緊急</a:t>
            </a:r>
            <a:r>
              <a:rPr lang="ja-JP" altLang="en-US" dirty="0"/>
              <a:t>短期入所体制確保加算及び緊急短期入所受入加算は算定しない。</a:t>
            </a:r>
            <a:endParaRPr kumimoji="1" lang="ja-JP" altLang="en-US" dirty="0"/>
          </a:p>
        </p:txBody>
      </p:sp>
    </p:spTree>
    <p:extLst>
      <p:ext uri="{BB962C8B-B14F-4D97-AF65-F5344CB8AC3E}">
        <p14:creationId xmlns:p14="http://schemas.microsoft.com/office/powerpoint/2010/main" val="376927070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08720"/>
            <a:ext cx="9144000" cy="5187280"/>
          </a:xfrm>
        </p:spPr>
        <p:txBody>
          <a:bodyPr/>
          <a:lstStyle/>
          <a:p>
            <a:r>
              <a:rPr lang="ja-JP" altLang="en-US" sz="2000" dirty="0"/>
              <a:t>⒀ 緊急短期入所加算について</a:t>
            </a:r>
          </a:p>
          <a:p>
            <a:r>
              <a:rPr lang="ja-JP" altLang="en-US" sz="2000" dirty="0"/>
              <a:t>① 緊急短期入所体制確保加算</a:t>
            </a:r>
          </a:p>
          <a:p>
            <a:r>
              <a:rPr lang="ja-JP" altLang="en-US" sz="2000" dirty="0" smtClean="0"/>
              <a:t>ア　緊急</a:t>
            </a:r>
            <a:r>
              <a:rPr lang="ja-JP" altLang="en-US" sz="2000" dirty="0"/>
              <a:t>短期入所体制確保加算は、緊急に指定短期入所生活</a:t>
            </a:r>
            <a:r>
              <a:rPr lang="ja-JP" altLang="en-US" sz="2000" dirty="0" smtClean="0"/>
              <a:t>介護</a:t>
            </a:r>
            <a:r>
              <a:rPr lang="ja-JP" altLang="en-US" sz="2000" dirty="0"/>
              <a:t>を受ける必要がある者を受け入れるために</a:t>
            </a:r>
            <a:r>
              <a:rPr lang="ja-JP" altLang="en-US" sz="2000" b="1" u="sng" dirty="0">
                <a:solidFill>
                  <a:srgbClr val="FF0000"/>
                </a:solidFill>
              </a:rPr>
              <a:t>利用定員の</a:t>
            </a:r>
            <a:r>
              <a:rPr lang="ja-JP" altLang="en-US" sz="2000" b="1" u="sng" dirty="0" smtClean="0">
                <a:solidFill>
                  <a:srgbClr val="FF0000"/>
                </a:solidFill>
              </a:rPr>
              <a:t>百分の</a:t>
            </a:r>
            <a:r>
              <a:rPr lang="ja-JP" altLang="en-US" sz="2000" b="1" u="sng" dirty="0">
                <a:solidFill>
                  <a:srgbClr val="FF0000"/>
                </a:solidFill>
              </a:rPr>
              <a:t>五に相当する空床を確保している事業所</a:t>
            </a:r>
            <a:r>
              <a:rPr lang="ja-JP" altLang="en-US" sz="2000" dirty="0"/>
              <a:t>（指定居宅</a:t>
            </a:r>
            <a:r>
              <a:rPr lang="ja-JP" altLang="en-US" sz="2000" dirty="0" smtClean="0"/>
              <a:t>サービス</a:t>
            </a:r>
            <a:r>
              <a:rPr lang="ja-JP" altLang="en-US" sz="2000" dirty="0"/>
              <a:t>基準第百二十一条第二項に規定する事業所を除く。以下</a:t>
            </a:r>
            <a:r>
              <a:rPr lang="ja-JP" altLang="en-US" sz="2000" dirty="0" smtClean="0"/>
              <a:t>同じ</a:t>
            </a:r>
            <a:r>
              <a:rPr lang="ja-JP" altLang="en-US" sz="2000" dirty="0"/>
              <a:t>。）</a:t>
            </a:r>
            <a:r>
              <a:rPr lang="ja-JP" altLang="en-US" sz="2000" b="1" u="sng" dirty="0">
                <a:solidFill>
                  <a:srgbClr val="FF0000"/>
                </a:solidFill>
              </a:rPr>
              <a:t>の利用者全員に対し加算する</a:t>
            </a:r>
            <a:r>
              <a:rPr lang="ja-JP" altLang="en-US" sz="2000" dirty="0"/>
              <a:t>。</a:t>
            </a:r>
          </a:p>
          <a:p>
            <a:endParaRPr lang="en-US" altLang="ja-JP" sz="2000" dirty="0" smtClean="0"/>
          </a:p>
          <a:p>
            <a:r>
              <a:rPr lang="ja-JP" altLang="en-US" sz="2000" dirty="0" smtClean="0"/>
              <a:t>イ　具体的</a:t>
            </a:r>
            <a:r>
              <a:rPr lang="ja-JP" altLang="en-US" sz="2000" dirty="0"/>
              <a:t>には、</a:t>
            </a:r>
            <a:r>
              <a:rPr lang="ja-JP" altLang="en-US" sz="2000" b="1" u="sng" dirty="0">
                <a:solidFill>
                  <a:srgbClr val="FF0000"/>
                </a:solidFill>
              </a:rPr>
              <a:t>各月ごとに平均で利用定員の百分の五に</a:t>
            </a:r>
            <a:r>
              <a:rPr lang="ja-JP" altLang="en-US" sz="2000" b="1" u="sng" dirty="0" smtClean="0">
                <a:solidFill>
                  <a:srgbClr val="FF0000"/>
                </a:solidFill>
              </a:rPr>
              <a:t>相当する</a:t>
            </a:r>
            <a:r>
              <a:rPr lang="ja-JP" altLang="en-US" sz="2000" b="1" u="sng" dirty="0">
                <a:solidFill>
                  <a:srgbClr val="FF0000"/>
                </a:solidFill>
              </a:rPr>
              <a:t>空床</a:t>
            </a:r>
            <a:r>
              <a:rPr lang="ja-JP" altLang="en-US" sz="2000" dirty="0"/>
              <a:t>（以下「緊急利用枠」という。）</a:t>
            </a:r>
            <a:r>
              <a:rPr lang="ja-JP" altLang="en-US" sz="2000" b="1" dirty="0">
                <a:solidFill>
                  <a:srgbClr val="FF0000"/>
                </a:solidFill>
              </a:rPr>
              <a:t>を確保する</a:t>
            </a:r>
            <a:r>
              <a:rPr lang="ja-JP" altLang="en-US" sz="2000" dirty="0"/>
              <a:t>と</a:t>
            </a:r>
            <a:r>
              <a:rPr lang="ja-JP" altLang="en-US" sz="2000" dirty="0" smtClean="0"/>
              <a:t>いうこと</a:t>
            </a:r>
            <a:r>
              <a:rPr lang="ja-JP" altLang="en-US" sz="2000" dirty="0"/>
              <a:t>であり、</a:t>
            </a:r>
            <a:r>
              <a:rPr lang="ja-JP" altLang="en-US" sz="2000" b="1" u="sng" dirty="0">
                <a:solidFill>
                  <a:srgbClr val="FF0000"/>
                </a:solidFill>
              </a:rPr>
              <a:t>一日当たりの利用定員の五％に当該月の営業</a:t>
            </a:r>
            <a:r>
              <a:rPr lang="ja-JP" altLang="en-US" sz="2000" b="1" u="sng" dirty="0" smtClean="0">
                <a:solidFill>
                  <a:srgbClr val="FF0000"/>
                </a:solidFill>
              </a:rPr>
              <a:t>日数</a:t>
            </a:r>
            <a:r>
              <a:rPr lang="ja-JP" altLang="en-US" sz="2000" b="1" u="sng" dirty="0">
                <a:solidFill>
                  <a:srgbClr val="FF0000"/>
                </a:solidFill>
              </a:rPr>
              <a:t>を乗じて得た数とする（端数切り上げ）。</a:t>
            </a:r>
            <a:r>
              <a:rPr lang="ja-JP" altLang="en-US" sz="2000" dirty="0"/>
              <a:t>例えば、利用</a:t>
            </a:r>
            <a:r>
              <a:rPr lang="ja-JP" altLang="en-US" sz="2000" dirty="0" smtClean="0"/>
              <a:t>定員</a:t>
            </a:r>
            <a:r>
              <a:rPr lang="ja-JP" altLang="en-US" sz="2000" dirty="0"/>
              <a:t>十人の事業所の場合においては、</a:t>
            </a:r>
            <a:r>
              <a:rPr lang="en-US" altLang="ja-JP" sz="2000" dirty="0"/>
              <a:t>10×</a:t>
            </a:r>
            <a:r>
              <a:rPr lang="ja-JP" altLang="en-US" sz="2000" dirty="0"/>
              <a:t>５％</a:t>
            </a:r>
            <a:r>
              <a:rPr lang="en-US" altLang="ja-JP" sz="2000" dirty="0"/>
              <a:t>×</a:t>
            </a:r>
            <a:r>
              <a:rPr lang="ja-JP" altLang="en-US" sz="2000" dirty="0"/>
              <a:t>三十日（</a:t>
            </a:r>
            <a:r>
              <a:rPr lang="ja-JP" altLang="en-US" sz="2000" dirty="0" smtClean="0"/>
              <a:t>四月の</a:t>
            </a:r>
            <a:r>
              <a:rPr lang="ja-JP" altLang="en-US" sz="2000" dirty="0"/>
              <a:t>場合）＝</a:t>
            </a:r>
            <a:r>
              <a:rPr lang="en-US" altLang="ja-JP" sz="2000" dirty="0"/>
              <a:t>15</a:t>
            </a:r>
            <a:r>
              <a:rPr lang="ja-JP" altLang="en-US" sz="2000" dirty="0"/>
              <a:t>となり、緊急利用枠として月平均十五床を</a:t>
            </a:r>
            <a:r>
              <a:rPr lang="ja-JP" altLang="en-US" sz="2000" dirty="0" smtClean="0"/>
              <a:t>確保する</a:t>
            </a:r>
            <a:r>
              <a:rPr lang="ja-JP" altLang="en-US" sz="2000" dirty="0"/>
              <a:t>必要がある。なお、当該指定短期入所生活介護事業所</a:t>
            </a:r>
            <a:r>
              <a:rPr lang="ja-JP" altLang="en-US" sz="2000" dirty="0" smtClean="0"/>
              <a:t>に係る</a:t>
            </a:r>
            <a:r>
              <a:rPr lang="ja-JP" altLang="en-US" sz="2000" dirty="0"/>
              <a:t>指定短期入所生活介護事業者が介護予防短期入所生活</a:t>
            </a:r>
            <a:r>
              <a:rPr lang="ja-JP" altLang="en-US" sz="2000" dirty="0" smtClean="0"/>
              <a:t>介護事</a:t>
            </a:r>
            <a:r>
              <a:rPr lang="ja-JP" altLang="en-US" sz="2000" dirty="0"/>
              <a:t>業者の指定を併せて受け一体的に事業を実施している</a:t>
            </a:r>
            <a:r>
              <a:rPr lang="ja-JP" altLang="en-US" sz="2000" dirty="0" smtClean="0"/>
              <a:t>場合</a:t>
            </a:r>
            <a:r>
              <a:rPr lang="ja-JP" altLang="en-US" sz="2000" dirty="0"/>
              <a:t>は、指定介護予防短期入所生活介護にかかる利用定員も</a:t>
            </a:r>
            <a:r>
              <a:rPr lang="ja-JP" altLang="en-US" sz="2000" dirty="0" smtClean="0"/>
              <a:t>合算</a:t>
            </a:r>
            <a:r>
              <a:rPr lang="ja-JP" altLang="en-US" sz="2000" dirty="0"/>
              <a:t>して算出すること</a:t>
            </a:r>
            <a:r>
              <a:rPr lang="ja-JP" altLang="en-US" sz="2000" dirty="0" smtClean="0"/>
              <a:t>。</a:t>
            </a:r>
            <a:endParaRPr lang="ja-JP" altLang="en-US" sz="2000" dirty="0"/>
          </a:p>
        </p:txBody>
      </p:sp>
    </p:spTree>
    <p:extLst>
      <p:ext uri="{BB962C8B-B14F-4D97-AF65-F5344CB8AC3E}">
        <p14:creationId xmlns:p14="http://schemas.microsoft.com/office/powerpoint/2010/main" val="2859604795"/>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88619854"/>
              </p:ext>
            </p:extLst>
          </p:nvPr>
        </p:nvGraphicFramePr>
        <p:xfrm>
          <a:off x="1115616" y="2501900"/>
          <a:ext cx="6622504" cy="1854200"/>
        </p:xfrm>
        <a:graphic>
          <a:graphicData uri="http://schemas.openxmlformats.org/drawingml/2006/table">
            <a:tbl>
              <a:tblPr firstRow="1" bandRow="1">
                <a:tableStyleId>{5C22544A-7EE6-4342-B048-85BDC9FD1C3A}</a:tableStyleId>
              </a:tblPr>
              <a:tblGrid>
                <a:gridCol w="2090685"/>
                <a:gridCol w="4531819"/>
              </a:tblGrid>
              <a:tr h="370840">
                <a:tc>
                  <a:txBody>
                    <a:bodyPr/>
                    <a:lstStyle/>
                    <a:p>
                      <a:r>
                        <a:rPr kumimoji="1" lang="ja-JP" altLang="en-US" dirty="0" smtClean="0"/>
                        <a:t>利用定員</a:t>
                      </a:r>
                      <a:endParaRPr kumimoji="1" lang="en-US" altLang="ja-JP" dirty="0" smtClean="0"/>
                    </a:p>
                  </a:txBody>
                  <a:tcPr/>
                </a:tc>
                <a:tc>
                  <a:txBody>
                    <a:bodyPr/>
                    <a:lstStyle/>
                    <a:p>
                      <a:r>
                        <a:rPr kumimoji="1" lang="ja-JP" altLang="en-US" dirty="0" smtClean="0"/>
                        <a:t>確保すべき月あたりの床数（３０日の場合）</a:t>
                      </a:r>
                      <a:endParaRPr kumimoji="1" lang="ja-JP" altLang="en-US" dirty="0"/>
                    </a:p>
                  </a:txBody>
                  <a:tcPr/>
                </a:tc>
              </a:tr>
              <a:tr h="370840">
                <a:tc>
                  <a:txBody>
                    <a:bodyPr/>
                    <a:lstStyle/>
                    <a:p>
                      <a:r>
                        <a:rPr kumimoji="1" lang="ja-JP" altLang="en-US" dirty="0" smtClean="0"/>
                        <a:t>４</a:t>
                      </a:r>
                      <a:endParaRPr kumimoji="1" lang="ja-JP" altLang="en-US" dirty="0"/>
                    </a:p>
                  </a:txBody>
                  <a:tcPr/>
                </a:tc>
                <a:tc>
                  <a:txBody>
                    <a:bodyPr/>
                    <a:lstStyle/>
                    <a:p>
                      <a:r>
                        <a:rPr kumimoji="1" lang="ja-JP" altLang="en-US" dirty="0" smtClean="0"/>
                        <a:t>６　（連続６日間１ベッド確保）</a:t>
                      </a:r>
                      <a:endParaRPr kumimoji="1" lang="ja-JP" altLang="en-US" dirty="0"/>
                    </a:p>
                  </a:txBody>
                  <a:tcPr/>
                </a:tc>
              </a:tr>
              <a:tr h="370840">
                <a:tc>
                  <a:txBody>
                    <a:bodyPr/>
                    <a:lstStyle/>
                    <a:p>
                      <a:r>
                        <a:rPr kumimoji="1" lang="ja-JP" altLang="en-US" dirty="0" smtClean="0"/>
                        <a:t>８</a:t>
                      </a:r>
                      <a:endParaRPr kumimoji="1" lang="ja-JP" altLang="en-US" dirty="0"/>
                    </a:p>
                  </a:txBody>
                  <a:tcPr/>
                </a:tc>
                <a:tc>
                  <a:txBody>
                    <a:bodyPr/>
                    <a:lstStyle/>
                    <a:p>
                      <a:r>
                        <a:rPr kumimoji="1" lang="ja-JP" altLang="en-US" dirty="0" smtClean="0"/>
                        <a:t>１２</a:t>
                      </a:r>
                      <a:endParaRPr kumimoji="1" lang="ja-JP" altLang="en-US" dirty="0"/>
                    </a:p>
                  </a:txBody>
                  <a:tcPr/>
                </a:tc>
              </a:tr>
              <a:tr h="370840">
                <a:tc>
                  <a:txBody>
                    <a:bodyPr/>
                    <a:lstStyle/>
                    <a:p>
                      <a:r>
                        <a:rPr kumimoji="1" lang="ja-JP" altLang="en-US" dirty="0" smtClean="0"/>
                        <a:t>１０</a:t>
                      </a:r>
                      <a:endParaRPr kumimoji="1" lang="ja-JP" altLang="en-US" dirty="0"/>
                    </a:p>
                  </a:txBody>
                  <a:tcPr/>
                </a:tc>
                <a:tc>
                  <a:txBody>
                    <a:bodyPr/>
                    <a:lstStyle/>
                    <a:p>
                      <a:r>
                        <a:rPr kumimoji="1" lang="ja-JP" altLang="en-US" dirty="0" smtClean="0"/>
                        <a:t>１５</a:t>
                      </a:r>
                      <a:endParaRPr kumimoji="1" lang="ja-JP" altLang="en-US" dirty="0"/>
                    </a:p>
                  </a:txBody>
                  <a:tcPr/>
                </a:tc>
              </a:tr>
              <a:tr h="370840">
                <a:tc>
                  <a:txBody>
                    <a:bodyPr/>
                    <a:lstStyle/>
                    <a:p>
                      <a:r>
                        <a:rPr kumimoji="1" lang="ja-JP" altLang="en-US" dirty="0" smtClean="0"/>
                        <a:t>２０</a:t>
                      </a:r>
                      <a:endParaRPr kumimoji="1" lang="ja-JP" altLang="en-US" dirty="0"/>
                    </a:p>
                  </a:txBody>
                  <a:tcPr/>
                </a:tc>
                <a:tc>
                  <a:txBody>
                    <a:bodyPr/>
                    <a:lstStyle/>
                    <a:p>
                      <a:r>
                        <a:rPr kumimoji="1" lang="ja-JP" altLang="en-US" dirty="0" smtClean="0"/>
                        <a:t>３０</a:t>
                      </a:r>
                      <a:endParaRPr kumimoji="1" lang="ja-JP" altLang="en-US" dirty="0"/>
                    </a:p>
                  </a:txBody>
                  <a:tcPr/>
                </a:tc>
              </a:tr>
            </a:tbl>
          </a:graphicData>
        </a:graphic>
      </p:graphicFrame>
      <p:sp>
        <p:nvSpPr>
          <p:cNvPr id="5" name="正方形/長方形 4"/>
          <p:cNvSpPr/>
          <p:nvPr/>
        </p:nvSpPr>
        <p:spPr>
          <a:xfrm>
            <a:off x="629254" y="1392585"/>
            <a:ext cx="7885492" cy="461665"/>
          </a:xfrm>
          <a:prstGeom prst="rect">
            <a:avLst/>
          </a:prstGeom>
        </p:spPr>
        <p:txBody>
          <a:bodyPr wrap="none">
            <a:spAutoFit/>
          </a:bodyPr>
          <a:lstStyle/>
          <a:p>
            <a:r>
              <a:rPr lang="ja-JP" altLang="en-US" sz="2400" dirty="0"/>
              <a:t>利用定員</a:t>
            </a:r>
            <a:r>
              <a:rPr lang="en-US" altLang="ja-JP" sz="2400" dirty="0" smtClean="0"/>
              <a:t>×</a:t>
            </a:r>
            <a:r>
              <a:rPr lang="ja-JP" altLang="en-US" sz="2400" dirty="0"/>
              <a:t>５％</a:t>
            </a:r>
            <a:r>
              <a:rPr lang="en-US" altLang="ja-JP" sz="2400" dirty="0"/>
              <a:t>×</a:t>
            </a:r>
            <a:r>
              <a:rPr lang="ja-JP" altLang="en-US" sz="2400" dirty="0" smtClean="0"/>
              <a:t>三十日＝利用定員</a:t>
            </a:r>
            <a:r>
              <a:rPr lang="en-US" altLang="ja-JP" sz="2400" dirty="0" smtClean="0"/>
              <a:t>×</a:t>
            </a:r>
            <a:r>
              <a:rPr lang="ja-JP" altLang="en-US" sz="2400" dirty="0" smtClean="0"/>
              <a:t>１</a:t>
            </a:r>
            <a:r>
              <a:rPr lang="en-US" altLang="ja-JP" sz="2400" dirty="0" smtClean="0"/>
              <a:t>.</a:t>
            </a:r>
            <a:r>
              <a:rPr lang="ja-JP" altLang="en-US" sz="2400" dirty="0" smtClean="0"/>
              <a:t>５（端数切り上げ）</a:t>
            </a:r>
            <a:endParaRPr lang="ja-JP" altLang="en-US" sz="2400" dirty="0"/>
          </a:p>
        </p:txBody>
      </p:sp>
    </p:spTree>
    <p:extLst>
      <p:ext uri="{BB962C8B-B14F-4D97-AF65-F5344CB8AC3E}">
        <p14:creationId xmlns:p14="http://schemas.microsoft.com/office/powerpoint/2010/main" val="312987156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000" dirty="0" smtClean="0"/>
              <a:t>ウ　緊急利用枠は算定期間を通じて固定する必要はないが、</a:t>
            </a:r>
            <a:r>
              <a:rPr lang="ja-JP" altLang="en-US" sz="2000" b="1" u="sng" dirty="0" smtClean="0">
                <a:solidFill>
                  <a:srgbClr val="FF0000"/>
                </a:solidFill>
              </a:rPr>
              <a:t>連続する日数分について同一ベッドを緊急利用枠とすること。</a:t>
            </a:r>
            <a:r>
              <a:rPr lang="ja-JP" altLang="en-US" sz="2000" dirty="0" smtClean="0"/>
              <a:t>例えば、イにより算出した緊急利用枠が十五床となる場合は、連続する十五日間、同一ベッドを緊急利用枠とする必要がある。</a:t>
            </a:r>
          </a:p>
          <a:p>
            <a:r>
              <a:rPr lang="ja-JP" altLang="en-US" sz="2000" dirty="0" smtClean="0"/>
              <a:t>エ　</a:t>
            </a:r>
            <a:r>
              <a:rPr lang="ja-JP" altLang="en-US" sz="2000" b="1" u="sng" dirty="0" smtClean="0">
                <a:solidFill>
                  <a:srgbClr val="FF0000"/>
                </a:solidFill>
              </a:rPr>
              <a:t>前三月における稼働率が百分の九十以上であることが必要であるが、当該要件は、当該加算に該当するものとして届出を行う際に満たしていればよく、その後も維持しなければならないものではない。</a:t>
            </a:r>
            <a:r>
              <a:rPr lang="ja-JP" altLang="en-US" sz="2000" dirty="0" smtClean="0"/>
              <a:t>ただし、③のとおり、当該加算を算定しなくなった後に再度当該加算を算定しようとする場合は、当該要件を満たす必要がある。なお、当該指定短期入所生活介護事業所に係る指定短期入所生活介護事業者が介護予防短期入所生活介護事業者の指定を併せて受け一体的に事業を実施している場合は、指定介護予防短期入所生活介護にかかる利用者も合算して算出すること。</a:t>
            </a:r>
          </a:p>
          <a:p>
            <a:r>
              <a:rPr lang="ja-JP" altLang="en-US" sz="2000" dirty="0" smtClean="0"/>
              <a:t>オ　本加算に係る空床を確保していることについて、事業所内の見やすい場所に掲示するとともに、指定居宅介護支援事業所や近隣の他事業所との情報共有に努め、緊急的な利用ニーズの調整を行うための窓口を明確化していること。また、緊急利用枠も含め空床の有効活用を図る観点から、情報公表システム、当該事業所のホームページ又は地域包括支援センターへの情報提供等により、月一回程度、空床情報を公表するよう努めること。</a:t>
            </a:r>
            <a:endParaRPr kumimoji="1" lang="ja-JP" altLang="en-US" sz="4000" dirty="0"/>
          </a:p>
        </p:txBody>
      </p:sp>
    </p:spTree>
    <p:extLst>
      <p:ext uri="{BB962C8B-B14F-4D97-AF65-F5344CB8AC3E}">
        <p14:creationId xmlns:p14="http://schemas.microsoft.com/office/powerpoint/2010/main" val="2077432621"/>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1052736"/>
            <a:ext cx="9144000" cy="5805264"/>
          </a:xfrm>
        </p:spPr>
        <p:txBody>
          <a:bodyPr/>
          <a:lstStyle/>
          <a:p>
            <a:r>
              <a:rPr lang="ja-JP" altLang="en-US" dirty="0"/>
              <a:t>③ その他</a:t>
            </a:r>
          </a:p>
          <a:p>
            <a:r>
              <a:rPr lang="ja-JP" altLang="en-US" dirty="0"/>
              <a:t>緊急短期入所体制確保加算の算定を開始した月以降において</a:t>
            </a:r>
            <a:r>
              <a:rPr lang="ja-JP" altLang="en-US" dirty="0" smtClean="0"/>
              <a:t>、</a:t>
            </a:r>
            <a:r>
              <a:rPr lang="ja-JP" altLang="en-US" b="1" u="sng" dirty="0" smtClean="0">
                <a:solidFill>
                  <a:srgbClr val="FF0000"/>
                </a:solidFill>
              </a:rPr>
              <a:t>連続</a:t>
            </a:r>
            <a:r>
              <a:rPr lang="ja-JP" altLang="en-US" b="1" u="sng" dirty="0">
                <a:solidFill>
                  <a:srgbClr val="FF0000"/>
                </a:solidFill>
              </a:rPr>
              <a:t>する三月間に緊急短期入所受入加算の算定実績が無い</a:t>
            </a:r>
            <a:r>
              <a:rPr lang="ja-JP" altLang="en-US" b="1" u="sng" dirty="0" smtClean="0">
                <a:solidFill>
                  <a:srgbClr val="FF0000"/>
                </a:solidFill>
              </a:rPr>
              <a:t>場合に</a:t>
            </a:r>
            <a:r>
              <a:rPr lang="ja-JP" altLang="en-US" b="1" u="sng" dirty="0">
                <a:solidFill>
                  <a:srgbClr val="FF0000"/>
                </a:solidFill>
              </a:rPr>
              <a:t>は、続く三月間は緊急短期入所体制確保加算及び</a:t>
            </a:r>
            <a:r>
              <a:rPr lang="ja-JP" altLang="en-US" b="1" u="sng" dirty="0" smtClean="0">
                <a:solidFill>
                  <a:srgbClr val="FF0000"/>
                </a:solidFill>
              </a:rPr>
              <a:t>緊急短期入所</a:t>
            </a:r>
            <a:r>
              <a:rPr lang="ja-JP" altLang="en-US" b="1" u="sng" dirty="0">
                <a:solidFill>
                  <a:srgbClr val="FF0000"/>
                </a:solidFill>
              </a:rPr>
              <a:t>受入加算は算定できない。</a:t>
            </a:r>
            <a:r>
              <a:rPr lang="ja-JP" altLang="en-US" dirty="0"/>
              <a:t>なお、実績については毎月記録</a:t>
            </a:r>
            <a:r>
              <a:rPr lang="ja-JP" altLang="en-US" dirty="0" smtClean="0"/>
              <a:t>する</a:t>
            </a:r>
            <a:r>
              <a:rPr lang="ja-JP" altLang="en-US" dirty="0"/>
              <a:t>ものとし、所定の実績がない場合については、直ちに</a:t>
            </a:r>
            <a:r>
              <a:rPr lang="ja-JP" altLang="en-US" dirty="0" smtClean="0"/>
              <a:t>第１の２</a:t>
            </a:r>
            <a:r>
              <a:rPr lang="ja-JP" altLang="en-US" dirty="0"/>
              <a:t>の届け出を提出しなければならない。</a:t>
            </a:r>
            <a:endParaRPr kumimoji="1" lang="ja-JP" altLang="en-US" dirty="0"/>
          </a:p>
        </p:txBody>
      </p:sp>
    </p:spTree>
    <p:extLst>
      <p:ext uri="{BB962C8B-B14F-4D97-AF65-F5344CB8AC3E}">
        <p14:creationId xmlns:p14="http://schemas.microsoft.com/office/powerpoint/2010/main" val="251992062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688632"/>
          </a:xfrm>
        </p:spPr>
        <p:txBody>
          <a:bodyPr/>
          <a:lstStyle/>
          <a:p>
            <a:r>
              <a:rPr lang="ja-JP" altLang="en-US" sz="2000" dirty="0"/>
              <a:t>② 緊急短期入所受入加算</a:t>
            </a:r>
          </a:p>
          <a:p>
            <a:r>
              <a:rPr lang="ja-JP" altLang="en-US" sz="2000" dirty="0" smtClean="0"/>
              <a:t>ア　緊急</a:t>
            </a:r>
            <a:r>
              <a:rPr lang="ja-JP" altLang="en-US" sz="2000" dirty="0"/>
              <a:t>短期入所受入加算は、緊急短期入所体制確保加算を</a:t>
            </a:r>
            <a:r>
              <a:rPr lang="ja-JP" altLang="en-US" sz="2000" dirty="0" smtClean="0"/>
              <a:t>算定</a:t>
            </a:r>
            <a:r>
              <a:rPr lang="ja-JP" altLang="en-US" sz="2000" dirty="0"/>
              <a:t>している事業所で、緊急利用枠に緊急利用者を</a:t>
            </a:r>
            <a:r>
              <a:rPr lang="ja-JP" altLang="en-US" sz="2000" dirty="0" smtClean="0"/>
              <a:t>受け入れたとき</a:t>
            </a:r>
            <a:r>
              <a:rPr lang="ja-JP" altLang="en-US" sz="2000" dirty="0"/>
              <a:t>に、当該緊急利用者のみ加算する。</a:t>
            </a:r>
          </a:p>
          <a:p>
            <a:r>
              <a:rPr lang="ja-JP" altLang="en-US" sz="2000" dirty="0" smtClean="0"/>
              <a:t>イ　</a:t>
            </a:r>
            <a:r>
              <a:rPr lang="ja-JP" altLang="en-US" sz="2000" b="1" u="sng" dirty="0" smtClean="0">
                <a:solidFill>
                  <a:srgbClr val="FF0000"/>
                </a:solidFill>
              </a:rPr>
              <a:t>「</a:t>
            </a:r>
            <a:r>
              <a:rPr lang="ja-JP" altLang="en-US" sz="2000" b="1" u="sng" dirty="0">
                <a:solidFill>
                  <a:srgbClr val="FF0000"/>
                </a:solidFill>
              </a:rPr>
              <a:t>緊急利用者」とは、介護を行う者が疾病にかかって</a:t>
            </a:r>
            <a:r>
              <a:rPr lang="ja-JP" altLang="en-US" sz="2000" b="1" u="sng" dirty="0" smtClean="0">
                <a:solidFill>
                  <a:srgbClr val="FF0000"/>
                </a:solidFill>
              </a:rPr>
              <a:t>いること</a:t>
            </a:r>
            <a:r>
              <a:rPr lang="ja-JP" altLang="en-US" sz="2000" b="1" u="sng" dirty="0">
                <a:solidFill>
                  <a:srgbClr val="FF0000"/>
                </a:solidFill>
              </a:rPr>
              <a:t>その他やむを得ない理由により居宅で介護を受ける</a:t>
            </a:r>
            <a:r>
              <a:rPr lang="ja-JP" altLang="en-US" sz="2000" b="1" u="sng" dirty="0" smtClean="0">
                <a:solidFill>
                  <a:srgbClr val="FF0000"/>
                </a:solidFill>
              </a:rPr>
              <a:t>ことが</a:t>
            </a:r>
            <a:r>
              <a:rPr lang="ja-JP" altLang="en-US" sz="2000" b="1" u="sng" dirty="0">
                <a:solidFill>
                  <a:srgbClr val="FF0000"/>
                </a:solidFill>
              </a:rPr>
              <a:t>できない、かつ、居宅サービス計画において当該日に</a:t>
            </a:r>
            <a:r>
              <a:rPr lang="ja-JP" altLang="en-US" sz="2000" b="1" u="sng" dirty="0" smtClean="0">
                <a:solidFill>
                  <a:srgbClr val="FF0000"/>
                </a:solidFill>
              </a:rPr>
              <a:t>利用する</a:t>
            </a:r>
            <a:r>
              <a:rPr lang="ja-JP" altLang="en-US" sz="2000" b="1" u="sng" dirty="0">
                <a:solidFill>
                  <a:srgbClr val="FF0000"/>
                </a:solidFill>
              </a:rPr>
              <a:t>ことが計画されていない者をいう。</a:t>
            </a:r>
          </a:p>
          <a:p>
            <a:r>
              <a:rPr lang="ja-JP" altLang="en-US" sz="2000" dirty="0" smtClean="0"/>
              <a:t>ウ　あらかじめ</a:t>
            </a:r>
            <a:r>
              <a:rPr lang="ja-JP" altLang="en-US" sz="2000" dirty="0"/>
              <a:t>、担当する指定居宅介護支援事業所の介護</a:t>
            </a:r>
            <a:r>
              <a:rPr lang="ja-JP" altLang="en-US" sz="2000" dirty="0" smtClean="0"/>
              <a:t>支援専門員</a:t>
            </a:r>
            <a:r>
              <a:rPr lang="ja-JP" altLang="en-US" sz="2000" dirty="0"/>
              <a:t>が緊急の必要性及び利用を認めていること。ただし</a:t>
            </a:r>
            <a:r>
              <a:rPr lang="ja-JP" altLang="en-US" sz="2000" dirty="0" smtClean="0"/>
              <a:t>、やむを得ない</a:t>
            </a:r>
            <a:r>
              <a:rPr lang="ja-JP" altLang="en-US" sz="2000" dirty="0"/>
              <a:t>事情により、事後に介護支援専門員により</a:t>
            </a:r>
            <a:r>
              <a:rPr lang="ja-JP" altLang="en-US" sz="2000" dirty="0" smtClean="0"/>
              <a:t>当該サービス</a:t>
            </a:r>
            <a:r>
              <a:rPr lang="ja-JP" altLang="en-US" sz="2000" dirty="0"/>
              <a:t>提供が必要であったと判断された場合には、加算</a:t>
            </a:r>
            <a:r>
              <a:rPr lang="ja-JP" altLang="en-US" sz="2000" dirty="0" smtClean="0"/>
              <a:t>の算定</a:t>
            </a:r>
            <a:r>
              <a:rPr lang="ja-JP" altLang="en-US" sz="2000" dirty="0"/>
              <a:t>は可能である。</a:t>
            </a:r>
          </a:p>
          <a:p>
            <a:r>
              <a:rPr lang="ja-JP" altLang="en-US" sz="2000" dirty="0" smtClean="0"/>
              <a:t>エ　本加算</a:t>
            </a:r>
            <a:r>
              <a:rPr lang="ja-JP" altLang="en-US" sz="2000" dirty="0"/>
              <a:t>は、緊急利用枠以外の空床が既に利用されている</a:t>
            </a:r>
            <a:r>
              <a:rPr lang="ja-JP" altLang="en-US" sz="2000" dirty="0" smtClean="0"/>
              <a:t>こと</a:t>
            </a:r>
            <a:r>
              <a:rPr lang="ja-JP" altLang="en-US" sz="2000" dirty="0"/>
              <a:t>を要件としているが、例えば、緊急利用枠以外の空床は</a:t>
            </a:r>
            <a:r>
              <a:rPr lang="ja-JP" altLang="en-US" sz="2000" dirty="0" smtClean="0"/>
              <a:t>ある</a:t>
            </a:r>
            <a:r>
              <a:rPr lang="ja-JP" altLang="en-US" sz="2000" dirty="0"/>
              <a:t>が、緊急利用者の希望する利用日数の関係又は男女部屋</a:t>
            </a:r>
            <a:r>
              <a:rPr lang="ja-JP" altLang="en-US" sz="2000" dirty="0" smtClean="0"/>
              <a:t>の関係</a:t>
            </a:r>
            <a:r>
              <a:rPr lang="ja-JP" altLang="en-US" sz="2000" dirty="0"/>
              <a:t>から当該空床を利用することができないなど、</a:t>
            </a:r>
            <a:r>
              <a:rPr lang="ja-JP" altLang="en-US" sz="2000" dirty="0" smtClean="0"/>
              <a:t>やむを得ない</a:t>
            </a:r>
            <a:r>
              <a:rPr lang="ja-JP" altLang="en-US" sz="2000" dirty="0"/>
              <a:t>事情がある場合には緊急利用枠の利用が可能であり、</a:t>
            </a:r>
            <a:r>
              <a:rPr lang="ja-JP" altLang="en-US" sz="2000" dirty="0" smtClean="0"/>
              <a:t>当該</a:t>
            </a:r>
            <a:r>
              <a:rPr lang="ja-JP" altLang="en-US" sz="2000" dirty="0"/>
              <a:t>加算を算定できるものとする</a:t>
            </a:r>
            <a:r>
              <a:rPr lang="ja-JP" altLang="en-US" sz="2000" dirty="0" smtClean="0"/>
              <a:t>。</a:t>
            </a:r>
            <a:endParaRPr lang="ja-JP" altLang="en-US" sz="2000" dirty="0"/>
          </a:p>
        </p:txBody>
      </p:sp>
    </p:spTree>
    <p:extLst>
      <p:ext uri="{BB962C8B-B14F-4D97-AF65-F5344CB8AC3E}">
        <p14:creationId xmlns:p14="http://schemas.microsoft.com/office/powerpoint/2010/main" val="2211294399"/>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08720"/>
            <a:ext cx="9144000" cy="5187280"/>
          </a:xfrm>
        </p:spPr>
        <p:txBody>
          <a:bodyPr/>
          <a:lstStyle/>
          <a:p>
            <a:r>
              <a:rPr lang="ja-JP" altLang="en-US" sz="2000" dirty="0" smtClean="0"/>
              <a:t>オ　</a:t>
            </a:r>
            <a:r>
              <a:rPr lang="ja-JP" altLang="en-US" sz="2000" b="1" u="sng" dirty="0" smtClean="0">
                <a:solidFill>
                  <a:srgbClr val="FF0000"/>
                </a:solidFill>
              </a:rPr>
              <a:t>緊急利用した者に関する利用の理由、期間、緊急受入れ後の対応などの事項を記録しておくこと。また、緊急利用者にかかる変更前後の居宅サービス計画を保存するなどして、適正な緊急利用に努めること。</a:t>
            </a:r>
          </a:p>
          <a:p>
            <a:r>
              <a:rPr lang="ja-JP" altLang="en-US" sz="2000" dirty="0" smtClean="0"/>
              <a:t>カ　既に緊急利用者を受け入れているために緊急の利用を希望している者を受け入れることが困難な場合は、利用希望者に対し、別の事業所を紹介するなど適切な対応を行うこと。</a:t>
            </a:r>
          </a:p>
          <a:p>
            <a:r>
              <a:rPr lang="ja-JP" altLang="en-US" sz="2000" dirty="0" smtClean="0"/>
              <a:t>キ　本加算の算定対象期間は原則として七日以内とし、その間に緊急受入れ後に適切な介護を受けられるための方策について、担当する指定居宅介護支援事業所の介護支援専門員と密接な連携を行い、相談すること。ただし、利用者の介護を行う家族等の疾病が当初の予想を超えて長期間に及んだことにより在宅への復帰が困難となったこと等</a:t>
            </a:r>
            <a:r>
              <a:rPr lang="ja-JP" altLang="en-US" sz="2000" b="1" u="sng" dirty="0" smtClean="0">
                <a:solidFill>
                  <a:srgbClr val="FF0000"/>
                </a:solidFill>
              </a:rPr>
              <a:t>やむを得ない事情により、七日以内に適切な方策が立てられない場合には、その状況を記録した上で十四日を限度に引き続き加算を算定することができる。</a:t>
            </a:r>
            <a:r>
              <a:rPr lang="ja-JP" altLang="en-US" sz="2000" dirty="0" smtClean="0"/>
              <a:t>その場合であっても、利用者負担軽減に配慮する観点から、機械的に加算算定を継続するのではなく、随時、適切なアセスメントによる代替手段の確保等について、十分に検討すること。</a:t>
            </a:r>
            <a:endParaRPr kumimoji="1" lang="ja-JP" altLang="en-US" sz="4000" dirty="0"/>
          </a:p>
        </p:txBody>
      </p:sp>
    </p:spTree>
    <p:extLst>
      <p:ext uri="{BB962C8B-B14F-4D97-AF65-F5344CB8AC3E}">
        <p14:creationId xmlns:p14="http://schemas.microsoft.com/office/powerpoint/2010/main" val="288622341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特養</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0393117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457200" y="1600200"/>
            <a:ext cx="8435280" cy="4525963"/>
          </a:xfrm>
        </p:spPr>
        <p:txBody>
          <a:bodyPr>
            <a:normAutofit fontScale="70000" lnSpcReduction="20000"/>
          </a:bodyPr>
          <a:lstStyle/>
          <a:p>
            <a:pPr marL="0" indent="0">
              <a:buNone/>
            </a:pPr>
            <a:r>
              <a:rPr lang="ja-JP" altLang="en-US" dirty="0"/>
              <a:t>また、ユニット型個室の第</a:t>
            </a:r>
            <a:r>
              <a:rPr lang="en-US" altLang="ja-JP" dirty="0"/>
              <a:t>3</a:t>
            </a:r>
            <a:r>
              <a:rPr lang="ja-JP" altLang="en-US" dirty="0"/>
              <a:t>段階の利用者負担を軽減することにより、</a:t>
            </a:r>
            <a:r>
              <a:rPr lang="ja-JP" altLang="en-US" dirty="0" smtClean="0"/>
              <a:t>ユニット型</a:t>
            </a:r>
            <a:r>
              <a:rPr lang="ja-JP" altLang="en-US" dirty="0"/>
              <a:t>個室の更なる整備推進を図る。</a:t>
            </a:r>
          </a:p>
          <a:p>
            <a:pPr marL="0" indent="0">
              <a:buNone/>
            </a:pPr>
            <a:r>
              <a:rPr lang="ja-JP" altLang="en-US" dirty="0"/>
              <a:t>＜特定入所者介護サービス費に係る居住費の負担限度額の見直し＞</a:t>
            </a:r>
          </a:p>
          <a:p>
            <a:pPr marL="0" indent="0">
              <a:buNone/>
            </a:pPr>
            <a:r>
              <a:rPr lang="ja-JP" altLang="en-US" b="1" u="sng" dirty="0">
                <a:solidFill>
                  <a:srgbClr val="FF0000"/>
                </a:solidFill>
              </a:rPr>
              <a:t>第３段階・ユニット型個室 </a:t>
            </a:r>
            <a:r>
              <a:rPr lang="en-US" altLang="ja-JP" b="1" u="sng" dirty="0">
                <a:solidFill>
                  <a:srgbClr val="FF0000"/>
                </a:solidFill>
              </a:rPr>
              <a:t>1,640</a:t>
            </a:r>
            <a:r>
              <a:rPr lang="ja-JP" altLang="en-US" b="1" u="sng" dirty="0">
                <a:solidFill>
                  <a:srgbClr val="FF0000"/>
                </a:solidFill>
              </a:rPr>
              <a:t>円／日 ⇒ </a:t>
            </a:r>
            <a:r>
              <a:rPr lang="en-US" altLang="ja-JP" b="1" u="sng" dirty="0">
                <a:solidFill>
                  <a:srgbClr val="FF0000"/>
                </a:solidFill>
              </a:rPr>
              <a:t>1,310</a:t>
            </a:r>
            <a:r>
              <a:rPr lang="ja-JP" altLang="en-US" b="1" u="sng" dirty="0">
                <a:solidFill>
                  <a:srgbClr val="FF0000"/>
                </a:solidFill>
              </a:rPr>
              <a:t>円／日</a:t>
            </a:r>
          </a:p>
          <a:p>
            <a:pPr marL="0" indent="0">
              <a:buNone/>
            </a:pPr>
            <a:endParaRPr lang="en-US" altLang="ja-JP" dirty="0" smtClean="0"/>
          </a:p>
          <a:p>
            <a:pPr marL="0" indent="0">
              <a:buNone/>
            </a:pPr>
            <a:r>
              <a:rPr lang="en-US" altLang="ja-JP" dirty="0" smtClean="0"/>
              <a:t>※ </a:t>
            </a:r>
            <a:r>
              <a:rPr lang="ja-JP" altLang="en-US" dirty="0"/>
              <a:t>介護老人保健施設、介護療養型医療施設、（介護予防）短期入所生活介護及び（介護予防）短期入所療養介護の居住費・滞在費についても、同様の見直しを行う。</a:t>
            </a:r>
          </a:p>
          <a:p>
            <a:pPr marL="0" indent="0">
              <a:buNone/>
            </a:pPr>
            <a:endParaRPr lang="en-US" altLang="ja-JP" dirty="0" smtClean="0"/>
          </a:p>
          <a:p>
            <a:pPr marL="0" indent="0">
              <a:buNone/>
            </a:pPr>
            <a:r>
              <a:rPr lang="ja-JP" altLang="en-US" dirty="0" smtClean="0"/>
              <a:t>さらに</a:t>
            </a:r>
            <a:r>
              <a:rPr lang="ja-JP" altLang="en-US" dirty="0"/>
              <a:t>、介護老人福祉施設における看取りの充実を図るため、配置医師と在支診・在支病といった外部の医師が連携して、介護老人福祉施設における看取りを行った場合について、診療報酬において評価を行う。（平成</a:t>
            </a:r>
            <a:r>
              <a:rPr lang="en-US" altLang="ja-JP" dirty="0"/>
              <a:t>24</a:t>
            </a:r>
            <a:r>
              <a:rPr lang="ja-JP" altLang="en-US" dirty="0"/>
              <a:t>年</a:t>
            </a:r>
            <a:r>
              <a:rPr lang="en-US" altLang="ja-JP" dirty="0"/>
              <a:t>1</a:t>
            </a:r>
            <a:r>
              <a:rPr lang="ja-JP" altLang="en-US" dirty="0"/>
              <a:t>月</a:t>
            </a:r>
            <a:r>
              <a:rPr lang="en-US" altLang="ja-JP" dirty="0"/>
              <a:t>18</a:t>
            </a:r>
            <a:r>
              <a:rPr lang="ja-JP" altLang="en-US" dirty="0"/>
              <a:t>日中央社会保険医療協議会資料「平成</a:t>
            </a:r>
            <a:r>
              <a:rPr lang="en-US" altLang="ja-JP" dirty="0"/>
              <a:t>24</a:t>
            </a:r>
            <a:r>
              <a:rPr lang="ja-JP" altLang="en-US" dirty="0"/>
              <a:t>年度診療報酬改定に係る検討状況について（現時点の骨子）（案）」より抜粋）</a:t>
            </a:r>
            <a:endParaRPr kumimoji="1" lang="ja-JP" altLang="en-US" dirty="0"/>
          </a:p>
        </p:txBody>
      </p:sp>
    </p:spTree>
    <p:extLst>
      <p:ext uri="{BB962C8B-B14F-4D97-AF65-F5344CB8AC3E}">
        <p14:creationId xmlns:p14="http://schemas.microsoft.com/office/powerpoint/2010/main" val="1615665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08720"/>
            <a:ext cx="9144000" cy="5187280"/>
          </a:xfrm>
        </p:spPr>
        <p:txBody>
          <a:bodyPr/>
          <a:lstStyle/>
          <a:p>
            <a:r>
              <a:rPr lang="ja-JP" altLang="en-US" sz="2400" dirty="0" smtClean="0"/>
              <a:t>③ 七日を限度として算定することとあるのは、本加算が、緊急に居宅サービス計画の変更を必要とした利用者を受け入れる際の初期の手間を評価したものであるためであり、利用開始後八日目以降の短期入所療養介護の利用の継続を妨げるものではないことに留意すること。また、緊急に受入れを行った事業所については、当該利用者が速やかに居宅における生活に復帰できるよう、居宅介護支援事業者と密接な連携を行い、相談すること。</a:t>
            </a:r>
          </a:p>
          <a:p>
            <a:r>
              <a:rPr lang="ja-JP" altLang="en-US" sz="2400" dirty="0" smtClean="0"/>
              <a:t>④ 緊急利用した者に関する利用の理由、期間、緊急受入れ後の対応などの事項を記録しておくこと。また、緊急利用者にかかる変更前後の居宅介護サービス計画を保存するなどして、適正な緊急利用に努めること。</a:t>
            </a:r>
          </a:p>
          <a:p>
            <a:r>
              <a:rPr lang="ja-JP" altLang="en-US" sz="2400" dirty="0" smtClean="0"/>
              <a:t>⑤ 認知症行動・心理症状緊急対応加算を算定した場合には、当該加算は算定できないものであること。</a:t>
            </a:r>
            <a:endParaRPr lang="en-US" altLang="ja-JP" sz="2400" dirty="0" smtClean="0"/>
          </a:p>
        </p:txBody>
      </p:sp>
    </p:spTree>
    <p:extLst>
      <p:ext uri="{BB962C8B-B14F-4D97-AF65-F5344CB8AC3E}">
        <p14:creationId xmlns:p14="http://schemas.microsoft.com/office/powerpoint/2010/main" val="646424163"/>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① 認知症への対応</a:t>
            </a:r>
            <a:r>
              <a:rPr lang="ja-JP" altLang="en-US" dirty="0" smtClean="0"/>
              <a:t>強化</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lang="ja-JP" altLang="en-US" dirty="0" smtClean="0"/>
              <a:t>認知症</a:t>
            </a:r>
            <a:r>
              <a:rPr lang="ja-JP" altLang="en-US" dirty="0"/>
              <a:t>の症状が悪化し、在宅での対応が困難となった場合の受入れについて評価を行う。</a:t>
            </a:r>
          </a:p>
          <a:p>
            <a:pPr marL="0" indent="0">
              <a:buNone/>
            </a:pPr>
            <a:r>
              <a:rPr lang="ja-JP" altLang="en-US" b="1" u="sng" dirty="0">
                <a:solidFill>
                  <a:srgbClr val="FF0000"/>
                </a:solidFill>
              </a:rPr>
              <a:t>認知症行動・心理症状緊急対応加算（新規） ⇒ </a:t>
            </a:r>
            <a:r>
              <a:rPr lang="en-US" altLang="ja-JP" b="1" u="sng" dirty="0">
                <a:solidFill>
                  <a:srgbClr val="FF0000"/>
                </a:solidFill>
              </a:rPr>
              <a:t>200</a:t>
            </a:r>
            <a:r>
              <a:rPr lang="ja-JP" altLang="en-US" b="1" u="sng" dirty="0">
                <a:solidFill>
                  <a:srgbClr val="FF0000"/>
                </a:solidFill>
              </a:rPr>
              <a:t>単位／日</a:t>
            </a:r>
          </a:p>
          <a:p>
            <a:pPr marL="0" indent="0">
              <a:buNone/>
            </a:pPr>
            <a:r>
              <a:rPr lang="en-US" altLang="ja-JP" dirty="0"/>
              <a:t>※</a:t>
            </a:r>
            <a:r>
              <a:rPr lang="ja-JP" altLang="en-US" dirty="0"/>
              <a:t>算定要件</a:t>
            </a:r>
          </a:p>
          <a:p>
            <a:pPr marL="0" indent="0">
              <a:buNone/>
            </a:pPr>
            <a:r>
              <a:rPr lang="ja-JP" altLang="en-US" dirty="0"/>
              <a:t>医師が、認知症の行動・心理症状が認められるため、在宅での生活が困難であり、</a:t>
            </a:r>
            <a:r>
              <a:rPr lang="ja-JP" altLang="en-US" dirty="0" smtClean="0"/>
              <a:t>緊急</a:t>
            </a:r>
            <a:r>
              <a:rPr lang="ja-JP" altLang="en-US" dirty="0"/>
              <a:t>に介護福祉施設サービスを行う必要があると判断した者に対して、介護福祉</a:t>
            </a:r>
            <a:r>
              <a:rPr lang="ja-JP" altLang="en-US" dirty="0" smtClean="0"/>
              <a:t>施設サービス</a:t>
            </a:r>
            <a:r>
              <a:rPr lang="ja-JP" altLang="en-US" dirty="0"/>
              <a:t>行った場合（入所した日から起算して７日を限度として算定可能とする。）。</a:t>
            </a:r>
            <a:endParaRPr kumimoji="1" lang="ja-JP" altLang="en-US" dirty="0"/>
          </a:p>
        </p:txBody>
      </p:sp>
    </p:spTree>
    <p:extLst>
      <p:ext uri="{BB962C8B-B14F-4D97-AF65-F5344CB8AC3E}">
        <p14:creationId xmlns:p14="http://schemas.microsoft.com/office/powerpoint/2010/main" val="2366899985"/>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② 日常生活継続支援</a:t>
            </a:r>
            <a:r>
              <a:rPr lang="ja-JP" altLang="en-US" dirty="0" smtClean="0"/>
              <a:t>加算</a:t>
            </a:r>
            <a:endParaRPr kumimoji="1" lang="ja-JP" altLang="en-US" dirty="0"/>
          </a:p>
        </p:txBody>
      </p:sp>
      <p:sp>
        <p:nvSpPr>
          <p:cNvPr id="3" name="コンテンツ プレースホルダー 2"/>
          <p:cNvSpPr>
            <a:spLocks noGrp="1"/>
          </p:cNvSpPr>
          <p:nvPr>
            <p:ph idx="1"/>
          </p:nvPr>
        </p:nvSpPr>
        <p:spPr>
          <a:xfrm>
            <a:off x="107504" y="1268760"/>
            <a:ext cx="8928992" cy="4857403"/>
          </a:xfrm>
        </p:spPr>
        <p:txBody>
          <a:bodyPr>
            <a:noAutofit/>
          </a:bodyPr>
          <a:lstStyle/>
          <a:p>
            <a:pPr marL="0" indent="0">
              <a:buNone/>
            </a:pPr>
            <a:r>
              <a:rPr lang="ja-JP" altLang="en-US" sz="2000" dirty="0" smtClean="0"/>
              <a:t>介護</a:t>
            </a:r>
            <a:r>
              <a:rPr lang="ja-JP" altLang="en-US" sz="2000" dirty="0"/>
              <a:t>老人福祉施設の入所者の重度化への対応を評価する。</a:t>
            </a:r>
          </a:p>
          <a:p>
            <a:pPr marL="0" indent="0">
              <a:buNone/>
            </a:pPr>
            <a:r>
              <a:rPr lang="ja-JP" altLang="en-US" sz="2000" b="1" u="sng" dirty="0">
                <a:solidFill>
                  <a:srgbClr val="FF0000"/>
                </a:solidFill>
              </a:rPr>
              <a:t>日常生活継続支援加算</a:t>
            </a:r>
            <a:r>
              <a:rPr lang="ja-JP" altLang="en-US" sz="2000" dirty="0"/>
              <a:t> </a:t>
            </a:r>
            <a:r>
              <a:rPr lang="en-US" altLang="ja-JP" sz="2000" dirty="0"/>
              <a:t>22</a:t>
            </a:r>
            <a:r>
              <a:rPr lang="ja-JP" altLang="en-US" sz="2000" dirty="0"/>
              <a:t>単位／日 </a:t>
            </a:r>
            <a:r>
              <a:rPr lang="ja-JP" altLang="en-US" sz="2000" b="1" u="sng" dirty="0">
                <a:solidFill>
                  <a:srgbClr val="FF0000"/>
                </a:solidFill>
              </a:rPr>
              <a:t>⇒ </a:t>
            </a:r>
            <a:r>
              <a:rPr lang="en-US" altLang="ja-JP" sz="2000" b="1" u="sng" dirty="0">
                <a:solidFill>
                  <a:srgbClr val="FF0000"/>
                </a:solidFill>
              </a:rPr>
              <a:t>23</a:t>
            </a:r>
            <a:r>
              <a:rPr lang="ja-JP" altLang="en-US" sz="2000" b="1" u="sng" dirty="0">
                <a:solidFill>
                  <a:srgbClr val="FF0000"/>
                </a:solidFill>
              </a:rPr>
              <a:t>単位／</a:t>
            </a:r>
            <a:r>
              <a:rPr lang="ja-JP" altLang="en-US" sz="2000" b="1" u="sng" dirty="0" smtClean="0">
                <a:solidFill>
                  <a:srgbClr val="FF0000"/>
                </a:solidFill>
              </a:rPr>
              <a:t>日</a:t>
            </a:r>
            <a:endParaRPr lang="en-US" altLang="ja-JP" sz="2000" b="1" u="sng" dirty="0">
              <a:solidFill>
                <a:srgbClr val="FF0000"/>
              </a:solidFill>
            </a:endParaRPr>
          </a:p>
          <a:p>
            <a:pPr marL="0" indent="0">
              <a:buNone/>
            </a:pPr>
            <a:r>
              <a:rPr lang="ja-JP" altLang="en-US" sz="2000" dirty="0"/>
              <a:t>社会</a:t>
            </a:r>
            <a:r>
              <a:rPr lang="ja-JP" altLang="en-US" sz="2000" dirty="0" smtClean="0"/>
              <a:t>福祉士及び介護</a:t>
            </a:r>
            <a:r>
              <a:rPr lang="ja-JP" altLang="en-US" sz="2000" dirty="0"/>
              <a:t>福祉士法の一部改正によって、介護福祉士及び研修を受けた介護職員等が、登録事業所の事業の一環として、医療関係者との連携等の条件の下にたんの吸引等を実施することが可能となったことに伴い、介護老人福祉施設の既存の体制加算に係る重度者の要件について、所要の見直しを行う。</a:t>
            </a:r>
          </a:p>
          <a:p>
            <a:pPr marL="0" indent="0">
              <a:buNone/>
            </a:pPr>
            <a:r>
              <a:rPr lang="en-US" altLang="ja-JP" sz="2000" dirty="0"/>
              <a:t>※</a:t>
            </a:r>
            <a:r>
              <a:rPr lang="ja-JP" altLang="en-US" sz="2000" dirty="0"/>
              <a:t>算定要件（①～③のいずれかの要件を満たすこと。下線部は変更点。）</a:t>
            </a:r>
          </a:p>
          <a:p>
            <a:pPr marL="0" indent="0">
              <a:buNone/>
            </a:pPr>
            <a:r>
              <a:rPr lang="ja-JP" altLang="en-US" sz="2000" dirty="0"/>
              <a:t>①要介護４若しくは要介護５の者の占める割合が入所者の</a:t>
            </a:r>
            <a:r>
              <a:rPr lang="en-US" altLang="ja-JP" sz="2000" dirty="0"/>
              <a:t>70</a:t>
            </a:r>
            <a:r>
              <a:rPr lang="ja-JP" altLang="en-US" sz="2000" dirty="0"/>
              <a:t>％以上であること。</a:t>
            </a:r>
          </a:p>
          <a:p>
            <a:pPr marL="0" indent="0">
              <a:buNone/>
            </a:pPr>
            <a:r>
              <a:rPr lang="ja-JP" altLang="en-US" sz="2000" dirty="0"/>
              <a:t>②認知症日常生活自立度</a:t>
            </a:r>
            <a:r>
              <a:rPr lang="en-US" altLang="ja-JP" sz="2000" dirty="0"/>
              <a:t>Ⅲ</a:t>
            </a:r>
            <a:r>
              <a:rPr lang="ja-JP" altLang="en-US" sz="2000" dirty="0"/>
              <a:t>以上の者の占める割合が入所者の</a:t>
            </a:r>
            <a:r>
              <a:rPr lang="en-US" altLang="ja-JP" sz="2000" dirty="0"/>
              <a:t>65</a:t>
            </a:r>
            <a:r>
              <a:rPr lang="ja-JP" altLang="en-US" sz="2000" dirty="0"/>
              <a:t>％以上であること。</a:t>
            </a:r>
          </a:p>
          <a:p>
            <a:pPr marL="0" indent="0">
              <a:buNone/>
            </a:pPr>
            <a:r>
              <a:rPr lang="ja-JP" altLang="en-US" sz="2000" dirty="0"/>
              <a:t>③たんの吸引等（</a:t>
            </a:r>
            <a:r>
              <a:rPr lang="en-US" altLang="ja-JP" sz="2000" dirty="0"/>
              <a:t>※</a:t>
            </a:r>
            <a:r>
              <a:rPr lang="ja-JP" altLang="en-US" sz="2000" dirty="0"/>
              <a:t>）が必要な利用者の占める割合が入所者の</a:t>
            </a:r>
            <a:r>
              <a:rPr lang="en-US" altLang="ja-JP" sz="2000" dirty="0"/>
              <a:t>15</a:t>
            </a:r>
            <a:r>
              <a:rPr lang="ja-JP" altLang="en-US" sz="2000" dirty="0"/>
              <a:t>％以上であること。</a:t>
            </a:r>
          </a:p>
          <a:p>
            <a:pPr marL="0" indent="0">
              <a:buNone/>
            </a:pPr>
            <a:r>
              <a:rPr lang="ja-JP" altLang="en-US" sz="2000" dirty="0"/>
              <a:t>（</a:t>
            </a:r>
            <a:r>
              <a:rPr lang="en-US" altLang="ja-JP" sz="2000" dirty="0"/>
              <a:t>※</a:t>
            </a:r>
            <a:r>
              <a:rPr lang="ja-JP" altLang="en-US" sz="2000" dirty="0"/>
              <a:t>）たんの吸引等</a:t>
            </a:r>
          </a:p>
          <a:p>
            <a:pPr marL="0" indent="0">
              <a:buNone/>
            </a:pPr>
            <a:r>
              <a:rPr lang="ja-JP" altLang="en-US" sz="2000" dirty="0"/>
              <a:t>・ 口腔内の喀痰吸引、鼻腔内の喀痰吸引、気管カニューレ内部の喀痰吸引、胃ろう又は腸</a:t>
            </a:r>
            <a:r>
              <a:rPr lang="ja-JP" altLang="en-US" sz="2000" dirty="0" err="1"/>
              <a:t>ろうに</a:t>
            </a:r>
            <a:r>
              <a:rPr lang="ja-JP" altLang="en-US" sz="2000" dirty="0"/>
              <a:t>よる経管栄養及び経鼻経管栄養</a:t>
            </a:r>
            <a:endParaRPr kumimoji="1" lang="ja-JP" altLang="en-US" sz="2000" dirty="0"/>
          </a:p>
        </p:txBody>
      </p:sp>
    </p:spTree>
    <p:extLst>
      <p:ext uri="{BB962C8B-B14F-4D97-AF65-F5344CB8AC3E}">
        <p14:creationId xmlns:p14="http://schemas.microsoft.com/office/powerpoint/2010/main" val="4289523533"/>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１１．経口移行・維持の</a:t>
            </a:r>
            <a:r>
              <a:rPr lang="ja-JP" altLang="en-US" dirty="0" smtClean="0"/>
              <a:t>取組</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0" indent="0">
              <a:buNone/>
            </a:pPr>
            <a:r>
              <a:rPr lang="ja-JP" altLang="en-US" dirty="0" smtClean="0"/>
              <a:t>① </a:t>
            </a:r>
            <a:r>
              <a:rPr lang="ja-JP" altLang="en-US" dirty="0"/>
              <a:t>経口維持加算</a:t>
            </a:r>
          </a:p>
          <a:p>
            <a:pPr marL="0" indent="0">
              <a:buNone/>
            </a:pPr>
            <a:r>
              <a:rPr lang="ja-JP" altLang="en-US" dirty="0"/>
              <a:t>介護保険施設における経口維持の取組みを推進し、栄養ケア・マネジメントの充実を図る観点から、歯科医師との連携、言語聴覚士との連携を強化するよう、算定基準の見直しを行う。</a:t>
            </a:r>
          </a:p>
          <a:p>
            <a:pPr marL="0" indent="0">
              <a:buNone/>
            </a:pPr>
            <a:r>
              <a:rPr lang="ja-JP" altLang="en-US" dirty="0"/>
              <a:t>経口維持加算（</a:t>
            </a:r>
            <a:r>
              <a:rPr lang="en-US" altLang="ja-JP" dirty="0"/>
              <a:t>Ⅰ</a:t>
            </a:r>
            <a:r>
              <a:rPr lang="ja-JP" altLang="en-US" dirty="0"/>
              <a:t>）（</a:t>
            </a:r>
            <a:r>
              <a:rPr lang="en-US" altLang="ja-JP" dirty="0"/>
              <a:t>Ⅱ</a:t>
            </a:r>
            <a:r>
              <a:rPr lang="ja-JP" altLang="en-US" dirty="0"/>
              <a:t>） ⇒ 算定要件の見直し</a:t>
            </a:r>
          </a:p>
          <a:p>
            <a:pPr marL="0" indent="0">
              <a:buNone/>
            </a:pPr>
            <a:r>
              <a:rPr lang="ja-JP" altLang="en-US" dirty="0"/>
              <a:t>② 経口移行加算</a:t>
            </a:r>
          </a:p>
          <a:p>
            <a:pPr marL="0" indent="0">
              <a:buNone/>
            </a:pPr>
            <a:r>
              <a:rPr lang="ja-JP" altLang="en-US" dirty="0"/>
              <a:t>介護保険施設における経口移行の取組みを推進し、栄養ケア・マネジメントの充実を図る観点から、言語聴覚士との連携を強化するよう、算定基準の見直しを行う。</a:t>
            </a:r>
          </a:p>
          <a:p>
            <a:pPr marL="0" indent="0">
              <a:buNone/>
            </a:pPr>
            <a:r>
              <a:rPr lang="ja-JP" altLang="en-US" dirty="0"/>
              <a:t>経口移行加算 ⇒ 算定要件の</a:t>
            </a:r>
            <a:r>
              <a:rPr lang="ja-JP" altLang="en-US" dirty="0" smtClean="0"/>
              <a:t>見直し</a:t>
            </a:r>
            <a:endParaRPr lang="ja-JP" altLang="en-US" dirty="0"/>
          </a:p>
        </p:txBody>
      </p:sp>
    </p:spTree>
    <p:extLst>
      <p:ext uri="{BB962C8B-B14F-4D97-AF65-F5344CB8AC3E}">
        <p14:creationId xmlns:p14="http://schemas.microsoft.com/office/powerpoint/2010/main" val="123624606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a:t>１２．口腔機能向上の取組</a:t>
            </a: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1600" dirty="0" smtClean="0"/>
              <a:t>口腔</a:t>
            </a:r>
            <a:r>
              <a:rPr lang="ja-JP" altLang="en-US" sz="1600" dirty="0"/>
              <a:t>機能維持管理加算</a:t>
            </a:r>
          </a:p>
          <a:p>
            <a:pPr marL="0" indent="0">
              <a:buNone/>
            </a:pPr>
            <a:r>
              <a:rPr lang="ja-JP" altLang="en-US" sz="1600" dirty="0"/>
              <a:t>介護保険施設の入所者に対する口腔ケアの取組みを充実する観点から、口腔機能維持管理加算について、歯科衛生士が入所者に対して直接口腔ケアを実施した場合の評価を行う。</a:t>
            </a:r>
          </a:p>
          <a:p>
            <a:pPr marL="0" indent="0">
              <a:buNone/>
            </a:pPr>
            <a:r>
              <a:rPr lang="ja-JP" altLang="en-US" sz="1600" b="1" u="sng" dirty="0">
                <a:solidFill>
                  <a:srgbClr val="FF0000"/>
                </a:solidFill>
              </a:rPr>
              <a:t>口腔機能維持管理加算 口腔機能維持管理体制加算 </a:t>
            </a:r>
            <a:r>
              <a:rPr lang="en-US" altLang="ja-JP" sz="1600" b="1" u="sng" dirty="0">
                <a:solidFill>
                  <a:srgbClr val="FF0000"/>
                </a:solidFill>
              </a:rPr>
              <a:t>30</a:t>
            </a:r>
            <a:r>
              <a:rPr lang="ja-JP" altLang="en-US" sz="1600" b="1" u="sng" dirty="0">
                <a:solidFill>
                  <a:srgbClr val="FF0000"/>
                </a:solidFill>
              </a:rPr>
              <a:t>単位／月（名称変更）</a:t>
            </a:r>
          </a:p>
          <a:p>
            <a:pPr marL="0" indent="0">
              <a:buNone/>
            </a:pPr>
            <a:r>
              <a:rPr lang="ja-JP" altLang="en-US" sz="1600" b="1" u="sng" dirty="0">
                <a:solidFill>
                  <a:srgbClr val="FF0000"/>
                </a:solidFill>
              </a:rPr>
              <a:t>（新規） ⇒ 口腔機能維持管理加算 </a:t>
            </a:r>
            <a:r>
              <a:rPr lang="en-US" altLang="ja-JP" sz="1600" b="1" u="sng" dirty="0">
                <a:solidFill>
                  <a:srgbClr val="FF0000"/>
                </a:solidFill>
              </a:rPr>
              <a:t>110</a:t>
            </a:r>
            <a:r>
              <a:rPr lang="ja-JP" altLang="en-US" sz="1600" b="1" u="sng" dirty="0">
                <a:solidFill>
                  <a:srgbClr val="FF0000"/>
                </a:solidFill>
              </a:rPr>
              <a:t>単位／月</a:t>
            </a:r>
          </a:p>
          <a:p>
            <a:pPr marL="0" indent="0">
              <a:buNone/>
            </a:pPr>
            <a:endParaRPr lang="en-US" altLang="ja-JP" sz="1600" dirty="0" smtClean="0"/>
          </a:p>
          <a:p>
            <a:pPr marL="0" indent="0">
              <a:buNone/>
            </a:pPr>
            <a:r>
              <a:rPr lang="en-US" altLang="ja-JP" sz="1600" dirty="0" smtClean="0"/>
              <a:t>※</a:t>
            </a:r>
            <a:r>
              <a:rPr lang="ja-JP" altLang="en-US" sz="1600" dirty="0"/>
              <a:t>算定要件</a:t>
            </a:r>
          </a:p>
          <a:p>
            <a:pPr marL="0" indent="0">
              <a:buNone/>
            </a:pPr>
            <a:r>
              <a:rPr lang="ja-JP" altLang="en-US" sz="1600" dirty="0"/>
              <a:t>＜口腔機能維持管理体制加算＞</a:t>
            </a:r>
          </a:p>
          <a:p>
            <a:pPr marL="0" indent="0">
              <a:buNone/>
            </a:pPr>
            <a:r>
              <a:rPr lang="ja-JP" altLang="en-US" sz="1600" dirty="0"/>
              <a:t>・ 介護保険施設において、歯科医師又は歯科医師の指示を受けた歯科衛生士が、介護職員</a:t>
            </a:r>
            <a:r>
              <a:rPr lang="ja-JP" altLang="en-US" sz="1600" dirty="0" smtClean="0"/>
              <a:t>に対する</a:t>
            </a:r>
            <a:r>
              <a:rPr lang="ja-JP" altLang="en-US" sz="1600" dirty="0"/>
              <a:t>口腔ケアに係る技術的助言及び指導を月１回以上行っている場合。</a:t>
            </a:r>
          </a:p>
          <a:p>
            <a:pPr marL="0" indent="0">
              <a:buNone/>
            </a:pPr>
            <a:r>
              <a:rPr lang="ja-JP" altLang="en-US" sz="1600" dirty="0"/>
              <a:t>・ 歯科医師又は歯科医師の指示を受けた歯科衛生士の技術的助言及び指導に基づき</a:t>
            </a:r>
            <a:r>
              <a:rPr lang="ja-JP" altLang="en-US" sz="1600" dirty="0" smtClean="0"/>
              <a:t>、入所者</a:t>
            </a:r>
            <a:r>
              <a:rPr lang="ja-JP" altLang="en-US" sz="1600" dirty="0"/>
              <a:t>又は入院患者の口腔ケア・マネジメントに係る計画が作成されていること。</a:t>
            </a:r>
          </a:p>
          <a:p>
            <a:pPr marL="0" indent="0">
              <a:buNone/>
            </a:pPr>
            <a:r>
              <a:rPr lang="ja-JP" altLang="en-US" sz="1600" dirty="0"/>
              <a:t>＜口腔機能維持管理加算＞</a:t>
            </a:r>
          </a:p>
          <a:p>
            <a:pPr marL="0" indent="0">
              <a:buNone/>
            </a:pPr>
            <a:r>
              <a:rPr lang="ja-JP" altLang="en-US" sz="1600" dirty="0"/>
              <a:t>・ 歯科医師の指示を受けた歯科衛生士が、入所者に対し、口腔ケアを月４回以上行った場合。</a:t>
            </a:r>
          </a:p>
          <a:p>
            <a:pPr marL="0" indent="0">
              <a:buNone/>
            </a:pPr>
            <a:r>
              <a:rPr lang="ja-JP" altLang="en-US" sz="1600" dirty="0"/>
              <a:t>・ 口腔機能維持管理体制加算を算定している場合。</a:t>
            </a:r>
            <a:endParaRPr kumimoji="1" lang="ja-JP" altLang="en-US" sz="1600" dirty="0"/>
          </a:p>
        </p:txBody>
      </p:sp>
    </p:spTree>
    <p:extLst>
      <p:ext uri="{BB962C8B-B14F-4D97-AF65-F5344CB8AC3E}">
        <p14:creationId xmlns:p14="http://schemas.microsoft.com/office/powerpoint/2010/main" val="1396089351"/>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z="3600" dirty="0"/>
              <a:t>⒃ 退所時等相談援助加算について</a:t>
            </a:r>
            <a:endParaRPr kumimoji="1" lang="ja-JP" altLang="en-US" sz="3600" dirty="0"/>
          </a:p>
        </p:txBody>
      </p:sp>
      <p:sp>
        <p:nvSpPr>
          <p:cNvPr id="5" name="コンテンツ プレースホルダー 4"/>
          <p:cNvSpPr>
            <a:spLocks noGrp="1"/>
          </p:cNvSpPr>
          <p:nvPr>
            <p:ph idx="1"/>
          </p:nvPr>
        </p:nvSpPr>
        <p:spPr>
          <a:xfrm>
            <a:off x="0" y="1124744"/>
            <a:ext cx="9144000" cy="5544616"/>
          </a:xfrm>
        </p:spPr>
        <p:txBody>
          <a:bodyPr/>
          <a:lstStyle/>
          <a:p>
            <a:r>
              <a:rPr lang="ja-JP" altLang="en-US" sz="2000" dirty="0"/>
              <a:t>① 退所前訪問相談援助加算・退所後訪問相談援助</a:t>
            </a:r>
            <a:r>
              <a:rPr lang="ja-JP" altLang="en-US" sz="2000" dirty="0" smtClean="0"/>
              <a:t>加算</a:t>
            </a:r>
            <a:endParaRPr lang="en-US" altLang="ja-JP" sz="2000" dirty="0" smtClean="0"/>
          </a:p>
          <a:p>
            <a:r>
              <a:rPr lang="ja-JP" altLang="en-US" sz="2000" dirty="0"/>
              <a:t>イ退所前訪問相談援助加算については、入所期間が一月を</a:t>
            </a:r>
            <a:r>
              <a:rPr lang="ja-JP" altLang="en-US" sz="2000" dirty="0" smtClean="0"/>
              <a:t>超</a:t>
            </a:r>
            <a:r>
              <a:rPr lang="ja-JP" altLang="en-US" sz="2000" dirty="0"/>
              <a:t>えると見込まれる入所者の退所に先立って、入所者が</a:t>
            </a:r>
            <a:r>
              <a:rPr lang="ja-JP" altLang="en-US" sz="2000" dirty="0" smtClean="0"/>
              <a:t>退所後</a:t>
            </a:r>
            <a:r>
              <a:rPr lang="ja-JP" altLang="en-US" sz="2000" dirty="0"/>
              <a:t>生活する居宅を訪問して退所後の居宅サービス等について</a:t>
            </a:r>
            <a:r>
              <a:rPr lang="ja-JP" altLang="en-US" sz="2000" dirty="0" smtClean="0"/>
              <a:t>相</a:t>
            </a:r>
            <a:r>
              <a:rPr lang="ja-JP" altLang="en-US" sz="2000" dirty="0"/>
              <a:t>談援助を行った場合に、入所中一回に限り算定するもので</a:t>
            </a:r>
            <a:r>
              <a:rPr lang="ja-JP" altLang="en-US" sz="2000" dirty="0" smtClean="0"/>
              <a:t>あ</a:t>
            </a:r>
            <a:r>
              <a:rPr lang="ja-JP" altLang="en-US" sz="2000" dirty="0"/>
              <a:t>るが、入所後早期に退所に向けた訪問相談援助の必要が</a:t>
            </a:r>
            <a:r>
              <a:rPr lang="ja-JP" altLang="en-US" sz="2000" dirty="0" smtClean="0"/>
              <a:t>ある</a:t>
            </a:r>
            <a:r>
              <a:rPr lang="ja-JP" altLang="en-US" sz="2000" dirty="0"/>
              <a:t>と認められる場合については、二回の訪問相談援助に</a:t>
            </a:r>
            <a:r>
              <a:rPr lang="ja-JP" altLang="en-US" sz="2000" dirty="0" smtClean="0"/>
              <a:t>ついて</a:t>
            </a:r>
            <a:r>
              <a:rPr lang="ja-JP" altLang="en-US" sz="2000" dirty="0"/>
              <a:t>加算が行われるものであること。この場合にあっては、</a:t>
            </a:r>
            <a:r>
              <a:rPr lang="ja-JP" altLang="en-US" sz="2000" dirty="0" smtClean="0"/>
              <a:t>一回</a:t>
            </a:r>
            <a:r>
              <a:rPr lang="ja-JP" altLang="en-US" sz="2000" dirty="0"/>
              <a:t>目の訪問相談援助は退所を念頭においた施設サービス計画</a:t>
            </a:r>
            <a:r>
              <a:rPr lang="ja-JP" altLang="en-US" sz="2000" dirty="0" smtClean="0"/>
              <a:t>の</a:t>
            </a:r>
            <a:r>
              <a:rPr lang="ja-JP" altLang="en-US" sz="2000" dirty="0"/>
              <a:t>策定に当たって行われるものであり、二回目の訪問相談</a:t>
            </a:r>
            <a:r>
              <a:rPr lang="ja-JP" altLang="en-US" sz="2000" dirty="0" smtClean="0"/>
              <a:t>援助</a:t>
            </a:r>
            <a:r>
              <a:rPr lang="ja-JP" altLang="en-US" sz="2000" dirty="0"/>
              <a:t>は退所後在宅又は社会福祉施設等における生活に向けた</a:t>
            </a:r>
            <a:r>
              <a:rPr lang="ja-JP" altLang="en-US" sz="2000" dirty="0" smtClean="0"/>
              <a:t>最終</a:t>
            </a:r>
            <a:r>
              <a:rPr lang="ja-JP" altLang="en-US" sz="2000" dirty="0"/>
              <a:t>調整を目的として行われるものであること</a:t>
            </a:r>
            <a:r>
              <a:rPr lang="ja-JP" altLang="en-US" sz="2000" dirty="0" smtClean="0"/>
              <a:t>。</a:t>
            </a:r>
            <a:endParaRPr lang="en-US" altLang="ja-JP" sz="2000" dirty="0" smtClean="0"/>
          </a:p>
          <a:p>
            <a:r>
              <a:rPr lang="ja-JP" altLang="en-US" sz="2000" dirty="0"/>
              <a:t>ロ退所後訪問相談援助加算については、入所者の退所後</a:t>
            </a:r>
            <a:r>
              <a:rPr lang="ja-JP" altLang="en-US" sz="2000" dirty="0" smtClean="0"/>
              <a:t>三十日</a:t>
            </a:r>
            <a:r>
              <a:rPr lang="ja-JP" altLang="en-US" sz="2000" dirty="0"/>
              <a:t>以内に入所者の居宅を訪問して相談援助を行った場合に</a:t>
            </a:r>
            <a:r>
              <a:rPr lang="ja-JP" altLang="en-US" sz="2000" dirty="0" smtClean="0"/>
              <a:t>、一回</a:t>
            </a:r>
            <a:r>
              <a:rPr lang="ja-JP" altLang="en-US" sz="2000" dirty="0"/>
              <a:t>に限り算定するものである。</a:t>
            </a:r>
            <a:endParaRPr kumimoji="1" lang="ja-JP" altLang="en-US" sz="2000" dirty="0"/>
          </a:p>
        </p:txBody>
      </p:sp>
    </p:spTree>
    <p:extLst>
      <p:ext uri="{BB962C8B-B14F-4D97-AF65-F5344CB8AC3E}">
        <p14:creationId xmlns:p14="http://schemas.microsoft.com/office/powerpoint/2010/main" val="4186656667"/>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616624"/>
          </a:xfrm>
        </p:spPr>
        <p:txBody>
          <a:bodyPr/>
          <a:lstStyle/>
          <a:p>
            <a:r>
              <a:rPr lang="en-US" altLang="ja-JP" sz="2400" dirty="0"/>
              <a:t>(22) </a:t>
            </a:r>
            <a:r>
              <a:rPr lang="ja-JP" altLang="en-US" sz="2400" dirty="0"/>
              <a:t>口腔機能維持管理加算に</a:t>
            </a:r>
            <a:r>
              <a:rPr lang="ja-JP" altLang="en-US" sz="2400" dirty="0" smtClean="0"/>
              <a:t>ついて</a:t>
            </a:r>
            <a:endParaRPr lang="en-US" altLang="ja-JP" sz="2400" dirty="0"/>
          </a:p>
          <a:p>
            <a:r>
              <a:rPr lang="en-US" altLang="ja-JP" sz="2400" dirty="0"/>
              <a:t>① </a:t>
            </a:r>
            <a:r>
              <a:rPr lang="ja-JP" altLang="en-US" sz="2400" dirty="0"/>
              <a:t>口腔機能維持管理加算は、歯科医師の指示を受けた</a:t>
            </a:r>
            <a:r>
              <a:rPr lang="ja-JP" altLang="en-US" sz="2400" b="1" u="sng" dirty="0">
                <a:solidFill>
                  <a:srgbClr val="FF0000"/>
                </a:solidFill>
              </a:rPr>
              <a:t>歯科</a:t>
            </a:r>
            <a:r>
              <a:rPr lang="ja-JP" altLang="en-US" sz="2400" b="1" u="sng" dirty="0" smtClean="0">
                <a:solidFill>
                  <a:srgbClr val="FF0000"/>
                </a:solidFill>
              </a:rPr>
              <a:t>衛生士</a:t>
            </a:r>
            <a:r>
              <a:rPr lang="ja-JP" altLang="en-US" sz="2400" b="1" u="sng" dirty="0">
                <a:solidFill>
                  <a:srgbClr val="FF0000"/>
                </a:solidFill>
              </a:rPr>
              <a:t>が</a:t>
            </a:r>
            <a:r>
              <a:rPr lang="ja-JP" altLang="en-US" sz="2400" dirty="0"/>
              <a:t>口腔機能管理体制加算を算定している施設の入所者に</a:t>
            </a:r>
            <a:r>
              <a:rPr lang="ja-JP" altLang="en-US" sz="2400" dirty="0" smtClean="0"/>
              <a:t>対して</a:t>
            </a:r>
            <a:r>
              <a:rPr lang="ja-JP" altLang="en-US" sz="2400" b="1" u="sng" dirty="0">
                <a:solidFill>
                  <a:srgbClr val="FF0000"/>
                </a:solidFill>
              </a:rPr>
              <a:t>口腔ケアを実施した場合</a:t>
            </a:r>
            <a:r>
              <a:rPr lang="ja-JP" altLang="en-US" sz="2400" dirty="0"/>
              <a:t>において、当該利用者ごとに算定</a:t>
            </a:r>
            <a:r>
              <a:rPr lang="ja-JP" altLang="en-US" sz="2400" dirty="0" smtClean="0"/>
              <a:t>する</a:t>
            </a:r>
            <a:r>
              <a:rPr lang="ja-JP" altLang="en-US" sz="2400" dirty="0"/>
              <a:t>ものである。</a:t>
            </a:r>
          </a:p>
          <a:p>
            <a:r>
              <a:rPr lang="ja-JP" altLang="en-US" sz="2400" dirty="0"/>
              <a:t>② 当該施設が口腔機能維持管理加算に係るサービスを提供</a:t>
            </a:r>
            <a:r>
              <a:rPr lang="ja-JP" altLang="en-US" sz="2400" dirty="0" smtClean="0"/>
              <a:t>する場合</a:t>
            </a:r>
            <a:r>
              <a:rPr lang="ja-JP" altLang="en-US" sz="2400" dirty="0"/>
              <a:t>においては、</a:t>
            </a:r>
            <a:r>
              <a:rPr lang="ja-JP" altLang="en-US" sz="2400" b="1" u="sng" dirty="0">
                <a:solidFill>
                  <a:srgbClr val="FF0000"/>
                </a:solidFill>
              </a:rPr>
              <a:t>当該サービスを実施する同一月内において</a:t>
            </a:r>
            <a:r>
              <a:rPr lang="ja-JP" altLang="en-US" sz="2400" b="1" u="sng" dirty="0" smtClean="0">
                <a:solidFill>
                  <a:srgbClr val="FF0000"/>
                </a:solidFill>
              </a:rPr>
              <a:t>医療</a:t>
            </a:r>
            <a:r>
              <a:rPr lang="ja-JP" altLang="en-US" sz="2400" b="1" u="sng" dirty="0">
                <a:solidFill>
                  <a:srgbClr val="FF0000"/>
                </a:solidFill>
              </a:rPr>
              <a:t>保険による訪問歯科衛生指導の実施の有無を入所者又は</a:t>
            </a:r>
            <a:r>
              <a:rPr lang="ja-JP" altLang="en-US" sz="2400" b="1" u="sng" dirty="0" smtClean="0">
                <a:solidFill>
                  <a:srgbClr val="FF0000"/>
                </a:solidFill>
              </a:rPr>
              <a:t>その家族</a:t>
            </a:r>
            <a:r>
              <a:rPr lang="ja-JP" altLang="en-US" sz="2400" b="1" u="sng" dirty="0">
                <a:solidFill>
                  <a:srgbClr val="FF0000"/>
                </a:solidFill>
              </a:rPr>
              <a:t>等に確認する</a:t>
            </a:r>
            <a:r>
              <a:rPr lang="ja-JP" altLang="en-US" sz="2400" dirty="0"/>
              <a:t>とともに、当該サービスについて</a:t>
            </a:r>
            <a:r>
              <a:rPr lang="ja-JP" altLang="en-US" sz="2400" b="1" u="sng" dirty="0">
                <a:solidFill>
                  <a:srgbClr val="FF0000"/>
                </a:solidFill>
              </a:rPr>
              <a:t>説明し、</a:t>
            </a:r>
            <a:r>
              <a:rPr lang="ja-JP" altLang="en-US" sz="2400" dirty="0" smtClean="0"/>
              <a:t>その</a:t>
            </a:r>
            <a:r>
              <a:rPr lang="ja-JP" altLang="en-US" sz="2400" dirty="0"/>
              <a:t>提供に関する</a:t>
            </a:r>
            <a:r>
              <a:rPr lang="ja-JP" altLang="en-US" sz="2400" b="1" u="sng" dirty="0">
                <a:solidFill>
                  <a:srgbClr val="FF0000"/>
                </a:solidFill>
              </a:rPr>
              <a:t>同意を得た上で行う</a:t>
            </a:r>
            <a:r>
              <a:rPr lang="ja-JP" altLang="en-US" sz="2400" dirty="0"/>
              <a:t>こと。また、</a:t>
            </a:r>
            <a:r>
              <a:rPr lang="ja-JP" altLang="en-US" sz="2400" b="1" u="sng" dirty="0">
                <a:solidFill>
                  <a:srgbClr val="FF0000"/>
                </a:solidFill>
              </a:rPr>
              <a:t>別紙様式○</a:t>
            </a:r>
            <a:r>
              <a:rPr lang="ja-JP" altLang="en-US" sz="2400" b="1" u="sng" dirty="0" smtClean="0">
                <a:solidFill>
                  <a:srgbClr val="FF0000"/>
                </a:solidFill>
              </a:rPr>
              <a:t>を参考</a:t>
            </a:r>
            <a:r>
              <a:rPr lang="ja-JP" altLang="en-US" sz="2400" b="1" u="sng" dirty="0">
                <a:solidFill>
                  <a:srgbClr val="FF0000"/>
                </a:solidFill>
              </a:rPr>
              <a:t>として</a:t>
            </a:r>
            <a:r>
              <a:rPr lang="ja-JP" altLang="en-US" sz="2400" dirty="0"/>
              <a:t>入所者ごとに口腔に関する問題点、歯科医師から</a:t>
            </a:r>
            <a:r>
              <a:rPr lang="ja-JP" altLang="en-US" sz="2400" dirty="0" smtClean="0"/>
              <a:t>の指示</a:t>
            </a:r>
            <a:r>
              <a:rPr lang="ja-JP" altLang="en-US" sz="2400" dirty="0"/>
              <a:t>内容の要点、口腔ケアの方法及びその他必要と思われる</a:t>
            </a:r>
            <a:r>
              <a:rPr lang="ja-JP" altLang="en-US" sz="2400" dirty="0" smtClean="0"/>
              <a:t>事項</a:t>
            </a:r>
            <a:r>
              <a:rPr lang="ja-JP" altLang="en-US" sz="2400" dirty="0"/>
              <a:t>に係る記録（以下「</a:t>
            </a:r>
            <a:r>
              <a:rPr lang="ja-JP" altLang="en-US" sz="2400" b="1" u="sng" dirty="0">
                <a:solidFill>
                  <a:srgbClr val="FF0000"/>
                </a:solidFill>
              </a:rPr>
              <a:t>口腔機能維持管理に関する実施記録</a:t>
            </a:r>
            <a:r>
              <a:rPr lang="ja-JP" altLang="en-US" sz="2400" dirty="0"/>
              <a:t>」</a:t>
            </a:r>
            <a:r>
              <a:rPr lang="ja-JP" altLang="en-US" sz="2400" dirty="0" smtClean="0"/>
              <a:t>という</a:t>
            </a:r>
            <a:r>
              <a:rPr lang="ja-JP" altLang="en-US" sz="2400" dirty="0"/>
              <a:t>。）</a:t>
            </a:r>
            <a:r>
              <a:rPr lang="ja-JP" altLang="en-US" sz="2400" b="1" u="sng" dirty="0">
                <a:solidFill>
                  <a:srgbClr val="FF0000"/>
                </a:solidFill>
              </a:rPr>
              <a:t>を作成し保管するとともに、その写しを当該入所者</a:t>
            </a:r>
            <a:r>
              <a:rPr lang="ja-JP" altLang="en-US" sz="2400" b="1" u="sng" dirty="0" smtClean="0">
                <a:solidFill>
                  <a:srgbClr val="FF0000"/>
                </a:solidFill>
              </a:rPr>
              <a:t>に対して</a:t>
            </a:r>
            <a:r>
              <a:rPr lang="ja-JP" altLang="en-US" sz="2400" b="1" u="sng" dirty="0">
                <a:solidFill>
                  <a:srgbClr val="FF0000"/>
                </a:solidFill>
              </a:rPr>
              <a:t>提供する</a:t>
            </a:r>
            <a:r>
              <a:rPr lang="ja-JP" altLang="en-US" sz="2400" dirty="0"/>
              <a:t>こと</a:t>
            </a:r>
            <a:r>
              <a:rPr lang="ja-JP" altLang="en-US" sz="2400" dirty="0" smtClean="0"/>
              <a:t>。</a:t>
            </a:r>
            <a:endParaRPr lang="ja-JP" altLang="en-US" sz="2400" dirty="0"/>
          </a:p>
        </p:txBody>
      </p:sp>
    </p:spTree>
    <p:extLst>
      <p:ext uri="{BB962C8B-B14F-4D97-AF65-F5344CB8AC3E}">
        <p14:creationId xmlns:p14="http://schemas.microsoft.com/office/powerpoint/2010/main" val="418728021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1052736"/>
            <a:ext cx="9144000" cy="5805264"/>
          </a:xfrm>
        </p:spPr>
        <p:txBody>
          <a:bodyPr/>
          <a:lstStyle/>
          <a:p>
            <a:r>
              <a:rPr lang="ja-JP" altLang="en-US" sz="2400" dirty="0" smtClean="0"/>
              <a:t>③ 歯科医師の指示を受けて当該施設の入所者に対して口腔ケアを行う</a:t>
            </a:r>
            <a:r>
              <a:rPr lang="ja-JP" altLang="en-US" sz="2400" b="1" u="sng" dirty="0" smtClean="0">
                <a:solidFill>
                  <a:srgbClr val="FF0000"/>
                </a:solidFill>
              </a:rPr>
              <a:t>歯科衛生士は、口腔に関する問題点、歯科医師からの指示内容の要点、口腔ケアの方法及びその他必要と思われる事項を口腔機能維持管理に関する記録に記入する</a:t>
            </a:r>
            <a:r>
              <a:rPr lang="ja-JP" altLang="en-US" sz="2400" dirty="0" smtClean="0"/>
              <a:t>こと。また、当該歯科衛生士は、</a:t>
            </a:r>
            <a:r>
              <a:rPr lang="ja-JP" altLang="en-US" sz="2400" b="1" u="sng" dirty="0" smtClean="0">
                <a:solidFill>
                  <a:srgbClr val="FF0000"/>
                </a:solidFill>
              </a:rPr>
              <a:t>入所者の口腔の状態により医療保険における対応が必要となる場合には、適切な歯科医療サービスが提供されるよう当該歯科医師及び当該施設の介護職員等への情報提供を的確に行う</a:t>
            </a:r>
            <a:r>
              <a:rPr lang="ja-JP" altLang="en-US" sz="2400" dirty="0" smtClean="0"/>
              <a:t>こと。</a:t>
            </a:r>
          </a:p>
          <a:p>
            <a:endParaRPr lang="en-US" altLang="ja-JP" sz="2400" dirty="0" smtClean="0"/>
          </a:p>
          <a:p>
            <a:r>
              <a:rPr lang="ja-JP" altLang="en-US" sz="2400" b="1" u="sng" dirty="0" smtClean="0">
                <a:solidFill>
                  <a:schemeClr val="accent1">
                    <a:lumMod val="50000"/>
                  </a:schemeClr>
                </a:solidFill>
              </a:rPr>
              <a:t>④ 医療保険において歯科訪問診療料が算定された日の属する月であっても口腔機能維持管理加算を算定できるが、訪問歯科衛生指導料が算定された日の属する月においては、</a:t>
            </a:r>
            <a:r>
              <a:rPr lang="zh-TW" altLang="en-US" sz="2400" b="1" u="sng" dirty="0" smtClean="0">
                <a:solidFill>
                  <a:schemeClr val="accent1">
                    <a:lumMod val="50000"/>
                  </a:schemeClr>
                </a:solidFill>
              </a:rPr>
              <a:t>口腔機能維持</a:t>
            </a:r>
            <a:r>
              <a:rPr lang="ja-JP" altLang="en-US" sz="2400" b="1" u="sng" dirty="0" smtClean="0">
                <a:solidFill>
                  <a:schemeClr val="accent1">
                    <a:lumMod val="50000"/>
                  </a:schemeClr>
                </a:solidFill>
              </a:rPr>
              <a:t>管理加算を算定しない。</a:t>
            </a:r>
            <a:endParaRPr kumimoji="1" lang="ja-JP" altLang="en-US" sz="4000" b="1" u="sng" dirty="0">
              <a:solidFill>
                <a:schemeClr val="accent1">
                  <a:lumMod val="50000"/>
                </a:schemeClr>
              </a:solidFill>
            </a:endParaRPr>
          </a:p>
        </p:txBody>
      </p:sp>
    </p:spTree>
    <p:extLst>
      <p:ext uri="{BB962C8B-B14F-4D97-AF65-F5344CB8AC3E}">
        <p14:creationId xmlns:p14="http://schemas.microsoft.com/office/powerpoint/2010/main" val="83718135"/>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760640"/>
          </a:xfrm>
        </p:spPr>
        <p:txBody>
          <a:bodyPr/>
          <a:lstStyle/>
          <a:p>
            <a:r>
              <a:rPr lang="en-US" altLang="ja-JP" sz="2400" dirty="0"/>
              <a:t>(28) </a:t>
            </a:r>
            <a:r>
              <a:rPr lang="ja-JP" altLang="en-US" sz="2400" dirty="0"/>
              <a:t>認知症行動・心理症状緊急対応加算について</a:t>
            </a:r>
          </a:p>
          <a:p>
            <a:r>
              <a:rPr lang="ja-JP" altLang="en-US" sz="2400" dirty="0"/>
              <a:t>① 「認知症の行動・心理症状」とは、認知症による認知機能</a:t>
            </a:r>
            <a:r>
              <a:rPr lang="ja-JP" altLang="en-US" sz="2400" dirty="0" smtClean="0"/>
              <a:t>の障害</a:t>
            </a:r>
            <a:r>
              <a:rPr lang="ja-JP" altLang="en-US" sz="2400" dirty="0"/>
              <a:t>に伴う、妄想・幻覚・興奮・暴言等の症状を指すもの</a:t>
            </a:r>
            <a:r>
              <a:rPr lang="ja-JP" altLang="en-US" sz="2400" dirty="0" smtClean="0"/>
              <a:t>である</a:t>
            </a:r>
            <a:r>
              <a:rPr lang="ja-JP" altLang="en-US" sz="2400" dirty="0"/>
              <a:t>。</a:t>
            </a:r>
          </a:p>
          <a:p>
            <a:r>
              <a:rPr lang="ja-JP" altLang="en-US" sz="2400" dirty="0"/>
              <a:t>② 本加算は</a:t>
            </a:r>
            <a:r>
              <a:rPr lang="ja-JP" altLang="en-US" sz="2400" dirty="0" smtClean="0"/>
              <a:t>、</a:t>
            </a:r>
            <a:r>
              <a:rPr lang="ja-JP" altLang="en-US" sz="2400" b="1" u="sng" dirty="0" smtClean="0">
                <a:solidFill>
                  <a:srgbClr val="FF0000"/>
                </a:solidFill>
              </a:rPr>
              <a:t>在宅で療養を行っている利用者に「認知症の行動・心理症状」が認められた際に、介護老人福祉施設</a:t>
            </a:r>
            <a:r>
              <a:rPr lang="ja-JP" altLang="en-US" sz="2400" b="1" u="sng" dirty="0">
                <a:solidFill>
                  <a:srgbClr val="FF0000"/>
                </a:solidFill>
              </a:rPr>
              <a:t>に一時的</a:t>
            </a:r>
            <a:r>
              <a:rPr lang="ja-JP" altLang="en-US" sz="2400" b="1" u="sng" dirty="0" smtClean="0">
                <a:solidFill>
                  <a:srgbClr val="FF0000"/>
                </a:solidFill>
              </a:rPr>
              <a:t>に入所</a:t>
            </a:r>
            <a:r>
              <a:rPr lang="ja-JP" altLang="en-US" sz="2400" b="1" u="sng" dirty="0">
                <a:solidFill>
                  <a:srgbClr val="FF0000"/>
                </a:solidFill>
              </a:rPr>
              <a:t>することにより、当該利用者の在宅での療養が継続</a:t>
            </a:r>
            <a:r>
              <a:rPr lang="ja-JP" altLang="en-US" sz="2400" b="1" u="sng" dirty="0" smtClean="0">
                <a:solidFill>
                  <a:srgbClr val="FF0000"/>
                </a:solidFill>
              </a:rPr>
              <a:t>されること</a:t>
            </a:r>
            <a:r>
              <a:rPr lang="ja-JP" altLang="en-US" sz="2400" b="1" u="sng" dirty="0">
                <a:solidFill>
                  <a:srgbClr val="FF0000"/>
                </a:solidFill>
              </a:rPr>
              <a:t>を評価</a:t>
            </a:r>
            <a:r>
              <a:rPr lang="ja-JP" altLang="en-US" sz="2400" dirty="0"/>
              <a:t>するものである</a:t>
            </a:r>
            <a:r>
              <a:rPr lang="ja-JP" altLang="en-US" sz="2400" dirty="0" smtClean="0"/>
              <a:t>。</a:t>
            </a:r>
            <a:endParaRPr lang="ja-JP" altLang="en-US" sz="2400" dirty="0"/>
          </a:p>
        </p:txBody>
      </p:sp>
    </p:spTree>
    <p:extLst>
      <p:ext uri="{BB962C8B-B14F-4D97-AF65-F5344CB8AC3E}">
        <p14:creationId xmlns:p14="http://schemas.microsoft.com/office/powerpoint/2010/main" val="1903680533"/>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08720"/>
            <a:ext cx="9144000" cy="5832648"/>
          </a:xfrm>
        </p:spPr>
        <p:txBody>
          <a:bodyPr/>
          <a:lstStyle/>
          <a:p>
            <a:r>
              <a:rPr lang="ja-JP" altLang="en-US" sz="2400" dirty="0" smtClean="0"/>
              <a:t>③ 本加算は、在宅で療養を行っている要介護被保険者に「認知症の行動・心理症状」が認められ、</a:t>
            </a:r>
            <a:r>
              <a:rPr lang="ja-JP" altLang="en-US" sz="2400" b="1" u="sng" dirty="0" smtClean="0">
                <a:solidFill>
                  <a:srgbClr val="FF0000"/>
                </a:solidFill>
              </a:rPr>
              <a:t>緊急に介護老人福祉施設への入所が必要であると医師が判断した場合</a:t>
            </a:r>
            <a:r>
              <a:rPr lang="ja-JP" altLang="en-US" sz="2400" dirty="0" smtClean="0"/>
              <a:t>であって、</a:t>
            </a:r>
            <a:r>
              <a:rPr lang="ja-JP" altLang="en-US" sz="2400" b="1" u="sng" dirty="0" smtClean="0">
                <a:solidFill>
                  <a:srgbClr val="FF0000"/>
                </a:solidFill>
              </a:rPr>
              <a:t>介護支援専門員、受け入れ施設の職員と連携し、利用者又は家族の同意の上、当該施設に入所した場合に算定する</a:t>
            </a:r>
            <a:r>
              <a:rPr lang="ja-JP" altLang="en-US" sz="2400" dirty="0" smtClean="0"/>
              <a:t>ことができる。本加算は</a:t>
            </a:r>
            <a:r>
              <a:rPr lang="ja-JP" altLang="en-US" sz="2400" b="1" u="sng" dirty="0" smtClean="0">
                <a:solidFill>
                  <a:srgbClr val="FF0000"/>
                </a:solidFill>
              </a:rPr>
              <a:t>医師が判断した当該日又はその次の日に利用を開始した場合に限り算定できる</a:t>
            </a:r>
            <a:r>
              <a:rPr lang="ja-JP" altLang="en-US" sz="2400" dirty="0" smtClean="0"/>
              <a:t>ものとする。この際、当該施設への入所ではなく、医療機関における対応が必要であると判断される場合にあっては、速やかに適当な医療機関の紹介、情報提供を行うことにより、適切な医療が受けられるように取り計らう必要がある。</a:t>
            </a:r>
          </a:p>
          <a:p>
            <a:r>
              <a:rPr lang="ja-JP" altLang="en-US" sz="2400" dirty="0" smtClean="0"/>
              <a:t>④ 本加算は、当該利用者の在宅での療養が継続されることを評価するものであるため、</a:t>
            </a:r>
            <a:r>
              <a:rPr lang="ja-JP" altLang="en-US" sz="2400" b="1" u="sng" dirty="0" smtClean="0">
                <a:solidFill>
                  <a:srgbClr val="FF0000"/>
                </a:solidFill>
              </a:rPr>
              <a:t>入所後速やかに退所に向けた施設サービス計画を策定し、当該入所者の「認知症の行動・心理症状」が安定した際には速やかに在宅復帰が可能</a:t>
            </a:r>
            <a:r>
              <a:rPr lang="ja-JP" altLang="en-US" sz="2400" dirty="0" smtClean="0"/>
              <a:t>となるようにすること。</a:t>
            </a:r>
          </a:p>
        </p:txBody>
      </p:sp>
    </p:spTree>
    <p:extLst>
      <p:ext uri="{BB962C8B-B14F-4D97-AF65-F5344CB8AC3E}">
        <p14:creationId xmlns:p14="http://schemas.microsoft.com/office/powerpoint/2010/main" val="1856599793"/>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036496" cy="5760640"/>
          </a:xfrm>
        </p:spPr>
        <p:txBody>
          <a:bodyPr/>
          <a:lstStyle/>
          <a:p>
            <a:r>
              <a:rPr lang="ja-JP" altLang="en-US" sz="2000" dirty="0" smtClean="0"/>
              <a:t>⑤ 次に掲げる者が、直接、当該施設へ入所した場合には、当該加算は算定できないものであること。</a:t>
            </a:r>
          </a:p>
          <a:p>
            <a:r>
              <a:rPr lang="ja-JP" altLang="en-US" sz="2000" dirty="0" smtClean="0"/>
              <a:t>ａ 病院又は診療所に入院中の者</a:t>
            </a:r>
          </a:p>
          <a:p>
            <a:r>
              <a:rPr lang="ja-JP" altLang="en-US" sz="2000" dirty="0" smtClean="0"/>
              <a:t>ｂ 介護保険施設又は地域密着型介護老人福祉施設に入院中又は入所中の者</a:t>
            </a:r>
          </a:p>
          <a:p>
            <a:r>
              <a:rPr lang="ja-JP" altLang="en-US" sz="2000" dirty="0" smtClean="0"/>
              <a:t>ｃ 短期入所生活介護、短期入所療養介護、特定施設入居者生活介護、短期利用特定施設入居者生活介護、認知症対応型共同生活介護、短期利用共同生活介護、地域密着型特定施設入居者生活介護及び地域密着型短期利用特定施設入居者生活介護を利用中の者</a:t>
            </a:r>
          </a:p>
          <a:p>
            <a:r>
              <a:rPr lang="ja-JP" altLang="en-US" sz="2000" dirty="0" smtClean="0"/>
              <a:t>⑥ 判断を行った医師は診療録等に症状、判断の内容等を記録しておくこと。また、施設も判断を行った医師名、日付及び利用開始に当たっての留意事項等を介護サービス計画書に記録しておくこと。</a:t>
            </a:r>
            <a:endParaRPr lang="en-US" altLang="ja-JP" sz="2000" dirty="0" smtClean="0"/>
          </a:p>
          <a:p>
            <a:r>
              <a:rPr lang="en-US" altLang="ja-JP" sz="2000" b="1" u="sng" dirty="0" smtClean="0">
                <a:solidFill>
                  <a:srgbClr val="FF0000"/>
                </a:solidFill>
              </a:rPr>
              <a:t>⑦ </a:t>
            </a:r>
            <a:r>
              <a:rPr lang="ja-JP" altLang="en-US" sz="2000" b="1" u="sng" dirty="0" smtClean="0">
                <a:solidFill>
                  <a:srgbClr val="FF0000"/>
                </a:solidFill>
              </a:rPr>
              <a:t>当該加算の算定にあたっては、個室等、認知症の行動・心理症状の増悪した者の療養に相応しい設備を整備すること。</a:t>
            </a:r>
          </a:p>
          <a:p>
            <a:r>
              <a:rPr lang="ja-JP" altLang="en-US" sz="2000" b="1" u="sng" dirty="0" smtClean="0">
                <a:solidFill>
                  <a:srgbClr val="FF0000"/>
                </a:solidFill>
              </a:rPr>
              <a:t>⑧ 当該加算は、当該入所者が入所前一月の間に、当該介護老人福祉施設に入所したことがない場合及び過去一月の間に当該加算（他サービスを含む）を算定したことがない場合に限り算定できることとする</a:t>
            </a:r>
            <a:r>
              <a:rPr lang="ja-JP" altLang="en-US" sz="2000" dirty="0" smtClean="0"/>
              <a:t>。</a:t>
            </a:r>
            <a:endParaRPr kumimoji="1" lang="ja-JP" altLang="en-US" sz="3600" dirty="0"/>
          </a:p>
        </p:txBody>
      </p:sp>
    </p:spTree>
    <p:extLst>
      <p:ext uri="{BB962C8B-B14F-4D97-AF65-F5344CB8AC3E}">
        <p14:creationId xmlns:p14="http://schemas.microsoft.com/office/powerpoint/2010/main" val="481478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400" dirty="0" smtClean="0"/>
              <a:t>⑥ 緊急受入に対応するため、居宅介護支援事業所や近隣の他事業所との情報共有に努め、緊急的な利用ニーズの調整を行うための窓口を明確化すること。また、空床の有効活用を図る観点から、情報公表システム、当該事業所のホームページ又は地域包括支援センターへの情報提供等により、空床情報を公表するよう努めること。</a:t>
            </a:r>
            <a:endParaRPr kumimoji="1" lang="ja-JP" altLang="en-US" dirty="0"/>
          </a:p>
        </p:txBody>
      </p:sp>
    </p:spTree>
    <p:extLst>
      <p:ext uri="{BB962C8B-B14F-4D97-AF65-F5344CB8AC3E}">
        <p14:creationId xmlns:p14="http://schemas.microsoft.com/office/powerpoint/2010/main" val="3818495745"/>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特定施設</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52048248"/>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① 看取りの対応</a:t>
            </a:r>
            <a:r>
              <a:rPr lang="ja-JP" altLang="en-US" dirty="0" smtClean="0"/>
              <a:t>強化</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pPr marL="0" indent="0">
              <a:buNone/>
            </a:pPr>
            <a:r>
              <a:rPr lang="ja-JP" altLang="en-US" dirty="0" smtClean="0"/>
              <a:t>特定</a:t>
            </a:r>
            <a:r>
              <a:rPr lang="ja-JP" altLang="en-US" dirty="0"/>
              <a:t>施設入居者生活介護については、看取りの対応を強化する観点から、特定施設において看取り介護を行った場合に評価を行う。</a:t>
            </a:r>
          </a:p>
          <a:p>
            <a:pPr marL="0" indent="0">
              <a:buNone/>
            </a:pPr>
            <a:r>
              <a:rPr lang="en-US" altLang="ja-JP" b="1" u="sng" dirty="0" smtClean="0">
                <a:solidFill>
                  <a:srgbClr val="FF0000"/>
                </a:solidFill>
              </a:rPr>
              <a:t>				</a:t>
            </a:r>
            <a:r>
              <a:rPr lang="ja-JP" altLang="en-US" b="1" u="sng" dirty="0" smtClean="0">
                <a:solidFill>
                  <a:srgbClr val="FF0000"/>
                </a:solidFill>
              </a:rPr>
              <a:t>死亡</a:t>
            </a:r>
            <a:r>
              <a:rPr lang="ja-JP" altLang="en-US" b="1" u="sng" dirty="0">
                <a:solidFill>
                  <a:srgbClr val="FF0000"/>
                </a:solidFill>
              </a:rPr>
              <a:t>日以前</a:t>
            </a:r>
            <a:r>
              <a:rPr lang="en-US" altLang="ja-JP" b="1" u="sng" dirty="0">
                <a:solidFill>
                  <a:srgbClr val="FF0000"/>
                </a:solidFill>
              </a:rPr>
              <a:t>4</a:t>
            </a:r>
            <a:r>
              <a:rPr lang="ja-JP" altLang="en-US" b="1" u="sng" dirty="0">
                <a:solidFill>
                  <a:srgbClr val="FF0000"/>
                </a:solidFill>
              </a:rPr>
              <a:t>～</a:t>
            </a:r>
            <a:r>
              <a:rPr lang="en-US" altLang="ja-JP" b="1" u="sng" dirty="0">
                <a:solidFill>
                  <a:srgbClr val="FF0000"/>
                </a:solidFill>
              </a:rPr>
              <a:t>30</a:t>
            </a:r>
            <a:r>
              <a:rPr lang="ja-JP" altLang="en-US" b="1" u="sng" dirty="0">
                <a:solidFill>
                  <a:srgbClr val="FF0000"/>
                </a:solidFill>
              </a:rPr>
              <a:t>日 </a:t>
            </a:r>
            <a:r>
              <a:rPr lang="en-US" altLang="ja-JP" b="1" u="sng" dirty="0">
                <a:solidFill>
                  <a:srgbClr val="FF0000"/>
                </a:solidFill>
              </a:rPr>
              <a:t>80</a:t>
            </a:r>
            <a:r>
              <a:rPr lang="ja-JP" altLang="en-US" b="1" u="sng" dirty="0">
                <a:solidFill>
                  <a:srgbClr val="FF0000"/>
                </a:solidFill>
              </a:rPr>
              <a:t>単位／日</a:t>
            </a:r>
          </a:p>
          <a:p>
            <a:pPr marL="0" indent="0">
              <a:buNone/>
            </a:pPr>
            <a:r>
              <a:rPr lang="ja-JP" altLang="en-US" b="1" u="sng" dirty="0">
                <a:solidFill>
                  <a:srgbClr val="FF0000"/>
                </a:solidFill>
              </a:rPr>
              <a:t>看取り介護加算（新規） </a:t>
            </a:r>
            <a:r>
              <a:rPr lang="ja-JP" altLang="en-US" b="1" u="sng" dirty="0" smtClean="0">
                <a:solidFill>
                  <a:srgbClr val="FF0000"/>
                </a:solidFill>
              </a:rPr>
              <a:t>　　⇒ </a:t>
            </a:r>
            <a:r>
              <a:rPr lang="en-US" altLang="ja-JP" b="1" u="sng" dirty="0" smtClean="0">
                <a:solidFill>
                  <a:srgbClr val="FF0000"/>
                </a:solidFill>
              </a:rPr>
              <a:t>	</a:t>
            </a:r>
            <a:r>
              <a:rPr lang="ja-JP" altLang="en-US" b="1" u="sng" dirty="0" smtClean="0">
                <a:solidFill>
                  <a:srgbClr val="FF0000"/>
                </a:solidFill>
              </a:rPr>
              <a:t>死亡</a:t>
            </a:r>
            <a:r>
              <a:rPr lang="ja-JP" altLang="en-US" b="1" u="sng" dirty="0">
                <a:solidFill>
                  <a:srgbClr val="FF0000"/>
                </a:solidFill>
              </a:rPr>
              <a:t>日前日及び前々日 </a:t>
            </a:r>
            <a:r>
              <a:rPr lang="en-US" altLang="ja-JP" b="1" u="sng" dirty="0">
                <a:solidFill>
                  <a:srgbClr val="FF0000"/>
                </a:solidFill>
              </a:rPr>
              <a:t>680</a:t>
            </a:r>
            <a:r>
              <a:rPr lang="ja-JP" altLang="en-US" b="1" u="sng" dirty="0">
                <a:solidFill>
                  <a:srgbClr val="FF0000"/>
                </a:solidFill>
              </a:rPr>
              <a:t>単位／日</a:t>
            </a:r>
          </a:p>
          <a:p>
            <a:pPr marL="0" indent="0">
              <a:buNone/>
            </a:pPr>
            <a:r>
              <a:rPr lang="en-US" altLang="ja-JP" b="1" u="sng" dirty="0" smtClean="0">
                <a:solidFill>
                  <a:srgbClr val="FF0000"/>
                </a:solidFill>
              </a:rPr>
              <a:t>				</a:t>
            </a:r>
            <a:r>
              <a:rPr lang="ja-JP" altLang="en-US" b="1" u="sng" dirty="0" smtClean="0">
                <a:solidFill>
                  <a:srgbClr val="FF0000"/>
                </a:solidFill>
              </a:rPr>
              <a:t>死亡</a:t>
            </a:r>
            <a:r>
              <a:rPr lang="ja-JP" altLang="en-US" b="1" u="sng" dirty="0">
                <a:solidFill>
                  <a:srgbClr val="FF0000"/>
                </a:solidFill>
              </a:rPr>
              <a:t>日 </a:t>
            </a:r>
            <a:r>
              <a:rPr lang="en-US" altLang="ja-JP" b="1" u="sng" dirty="0">
                <a:solidFill>
                  <a:srgbClr val="FF0000"/>
                </a:solidFill>
              </a:rPr>
              <a:t>1,280</a:t>
            </a:r>
            <a:r>
              <a:rPr lang="ja-JP" altLang="en-US" b="1" u="sng" dirty="0">
                <a:solidFill>
                  <a:srgbClr val="FF0000"/>
                </a:solidFill>
              </a:rPr>
              <a:t>単位／日</a:t>
            </a:r>
          </a:p>
          <a:p>
            <a:pPr marL="0" indent="0">
              <a:buNone/>
            </a:pPr>
            <a:r>
              <a:rPr lang="en-US" altLang="ja-JP" dirty="0"/>
              <a:t>※</a:t>
            </a:r>
            <a:r>
              <a:rPr lang="ja-JP" altLang="en-US" dirty="0"/>
              <a:t>算定要件</a:t>
            </a:r>
          </a:p>
          <a:p>
            <a:pPr marL="0" indent="0">
              <a:buNone/>
            </a:pPr>
            <a:r>
              <a:rPr lang="ja-JP" altLang="en-US" dirty="0"/>
              <a:t>・ 医師が医学的知見に基づき回復の見込みがないと診断した者であること。</a:t>
            </a:r>
          </a:p>
          <a:p>
            <a:pPr marL="0" indent="0">
              <a:buNone/>
            </a:pPr>
            <a:r>
              <a:rPr lang="ja-JP" altLang="en-US" dirty="0"/>
              <a:t>・ 利用者又は家族の同意を得て、利用者の介護に係る計画が作成されていること。</a:t>
            </a:r>
          </a:p>
          <a:p>
            <a:pPr marL="0" indent="0">
              <a:buNone/>
            </a:pPr>
            <a:r>
              <a:rPr lang="ja-JP" altLang="en-US" dirty="0"/>
              <a:t>・ 医師、看護師又は介護職員等が共同して、利用者の状態や家族の求めに応じて、随時</a:t>
            </a:r>
            <a:r>
              <a:rPr lang="ja-JP" altLang="en-US" dirty="0" smtClean="0"/>
              <a:t>、介護</a:t>
            </a:r>
            <a:r>
              <a:rPr lang="ja-JP" altLang="en-US" dirty="0"/>
              <a:t>が行われていること。</a:t>
            </a:r>
          </a:p>
          <a:p>
            <a:pPr marL="0" indent="0">
              <a:buNone/>
            </a:pPr>
            <a:r>
              <a:rPr lang="ja-JP" altLang="en-US" dirty="0"/>
              <a:t>・ 夜間看護体制加算を算定していること。</a:t>
            </a:r>
          </a:p>
          <a:p>
            <a:pPr marL="0" indent="0">
              <a:buNone/>
            </a:pPr>
            <a:r>
              <a:rPr lang="ja-JP" altLang="en-US" dirty="0"/>
              <a:t>（注）外部サービス利用型特定施設入居者生活介護費又は短期利用特定施設入居者生活介護費を算定している場合、当該加算は算定しない。</a:t>
            </a:r>
            <a:endParaRPr kumimoji="1" lang="ja-JP" altLang="en-US" dirty="0"/>
          </a:p>
        </p:txBody>
      </p:sp>
    </p:spTree>
    <p:extLst>
      <p:ext uri="{BB962C8B-B14F-4D97-AF65-F5344CB8AC3E}">
        <p14:creationId xmlns:p14="http://schemas.microsoft.com/office/powerpoint/2010/main" val="4166194909"/>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② 短期利用の</a:t>
            </a:r>
            <a:r>
              <a:rPr lang="ja-JP" altLang="en-US" dirty="0" smtClean="0"/>
              <a:t>促進</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pPr marL="0" indent="0">
              <a:buNone/>
            </a:pPr>
            <a:r>
              <a:rPr lang="ja-JP" altLang="en-US" dirty="0" smtClean="0"/>
              <a:t>一定</a:t>
            </a:r>
            <a:r>
              <a:rPr lang="ja-JP" altLang="en-US" dirty="0"/>
              <a:t>の要件を満たす特定施設については、家族介護者支援を促進する観点から、特定施設の空室における短期利用を可能とする見直しを行う。</a:t>
            </a:r>
          </a:p>
          <a:p>
            <a:pPr marL="0" indent="0">
              <a:buNone/>
            </a:pPr>
            <a:r>
              <a:rPr lang="en-US" altLang="ja-JP" dirty="0" smtClean="0"/>
              <a:t>※</a:t>
            </a:r>
            <a:r>
              <a:rPr lang="ja-JP" altLang="en-US" dirty="0"/>
              <a:t>算定要件</a:t>
            </a:r>
          </a:p>
          <a:p>
            <a:pPr marL="0" indent="0">
              <a:buNone/>
            </a:pPr>
            <a:r>
              <a:rPr lang="ja-JP" altLang="en-US" dirty="0"/>
              <a:t>・ 特定施設入居者生活介護事業所が初めて指定を受けた日から起算して</a:t>
            </a:r>
            <a:r>
              <a:rPr lang="en-US" altLang="ja-JP" dirty="0"/>
              <a:t>3</a:t>
            </a:r>
            <a:r>
              <a:rPr lang="ja-JP" altLang="en-US" dirty="0"/>
              <a:t>年以上</a:t>
            </a:r>
            <a:r>
              <a:rPr lang="ja-JP" altLang="en-US" dirty="0" smtClean="0"/>
              <a:t>経過して</a:t>
            </a:r>
            <a:r>
              <a:rPr lang="ja-JP" altLang="en-US" dirty="0"/>
              <a:t>いること。</a:t>
            </a:r>
          </a:p>
          <a:p>
            <a:pPr marL="0" indent="0">
              <a:buNone/>
            </a:pPr>
            <a:r>
              <a:rPr lang="ja-JP" altLang="en-US" dirty="0"/>
              <a:t>・ 入居定員の範囲内で空室の居室（定員が１人であるものに限る。）を利用すること。</a:t>
            </a:r>
          </a:p>
          <a:p>
            <a:pPr marL="0" indent="0">
              <a:buNone/>
            </a:pPr>
            <a:r>
              <a:rPr lang="ja-JP" altLang="en-US" dirty="0"/>
              <a:t>ただし、短期利用の利用者は、入居定員の</a:t>
            </a:r>
            <a:r>
              <a:rPr lang="en-US" altLang="ja-JP" dirty="0"/>
              <a:t>100</a:t>
            </a:r>
            <a:r>
              <a:rPr lang="ja-JP" altLang="en-US" dirty="0"/>
              <a:t>分の</a:t>
            </a:r>
            <a:r>
              <a:rPr lang="en-US" altLang="ja-JP" dirty="0"/>
              <a:t>10</a:t>
            </a:r>
            <a:r>
              <a:rPr lang="ja-JP" altLang="en-US" dirty="0"/>
              <a:t>以下であること。</a:t>
            </a:r>
          </a:p>
          <a:p>
            <a:pPr marL="0" indent="0">
              <a:buNone/>
            </a:pPr>
            <a:r>
              <a:rPr lang="ja-JP" altLang="en-US" dirty="0"/>
              <a:t>・ 利用の開始に当たって、あらかじめ</a:t>
            </a:r>
            <a:r>
              <a:rPr lang="en-US" altLang="ja-JP" dirty="0"/>
              <a:t>30</a:t>
            </a:r>
            <a:r>
              <a:rPr lang="ja-JP" altLang="en-US" dirty="0"/>
              <a:t>日以内の利用期間を定めること。</a:t>
            </a:r>
          </a:p>
          <a:p>
            <a:pPr marL="0" indent="0">
              <a:buNone/>
            </a:pPr>
            <a:r>
              <a:rPr lang="ja-JP" altLang="en-US" dirty="0"/>
              <a:t>・ 短期利用の利用者を除く入居者が、入居定員の</a:t>
            </a:r>
            <a:r>
              <a:rPr lang="en-US" altLang="ja-JP" dirty="0"/>
              <a:t>100</a:t>
            </a:r>
            <a:r>
              <a:rPr lang="ja-JP" altLang="en-US" dirty="0"/>
              <a:t>分の</a:t>
            </a:r>
            <a:r>
              <a:rPr lang="en-US" altLang="ja-JP" dirty="0"/>
              <a:t>80</a:t>
            </a:r>
            <a:r>
              <a:rPr lang="ja-JP" altLang="en-US" dirty="0"/>
              <a:t>以上であること。</a:t>
            </a:r>
          </a:p>
          <a:p>
            <a:pPr marL="0" indent="0">
              <a:buNone/>
            </a:pPr>
            <a:r>
              <a:rPr lang="ja-JP" altLang="en-US" dirty="0"/>
              <a:t>・ 権利金その他の金品を受領しないこと。</a:t>
            </a:r>
          </a:p>
          <a:p>
            <a:pPr marL="0" indent="0">
              <a:buNone/>
            </a:pPr>
            <a:r>
              <a:rPr lang="ja-JP" altLang="en-US" dirty="0"/>
              <a:t>・ 介護保険法等の規定による勧告等を受けた日から起算して</a:t>
            </a:r>
            <a:r>
              <a:rPr lang="en-US" altLang="ja-JP" dirty="0"/>
              <a:t>5</a:t>
            </a:r>
            <a:r>
              <a:rPr lang="ja-JP" altLang="en-US" dirty="0"/>
              <a:t>年以上であること。</a:t>
            </a:r>
          </a:p>
          <a:p>
            <a:pPr marL="0" indent="0">
              <a:buNone/>
            </a:pPr>
            <a:r>
              <a:rPr lang="ja-JP" altLang="en-US" dirty="0"/>
              <a:t>（注）外部サービス利用型特定施設入居者生活介護費を算定している場合には適用しない。</a:t>
            </a:r>
            <a:endParaRPr kumimoji="1" lang="ja-JP" altLang="en-US" dirty="0"/>
          </a:p>
        </p:txBody>
      </p:sp>
    </p:spTree>
    <p:extLst>
      <p:ext uri="{BB962C8B-B14F-4D97-AF65-F5344CB8AC3E}">
        <p14:creationId xmlns:p14="http://schemas.microsoft.com/office/powerpoint/2010/main" val="542508673"/>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dirty="0"/>
          </a:p>
        </p:txBody>
      </p:sp>
      <p:sp>
        <p:nvSpPr>
          <p:cNvPr id="5" name="コンテンツ プレースホルダー 4"/>
          <p:cNvSpPr>
            <a:spLocks noGrp="1"/>
          </p:cNvSpPr>
          <p:nvPr>
            <p:ph idx="1"/>
          </p:nvPr>
        </p:nvSpPr>
        <p:spPr>
          <a:xfrm>
            <a:off x="0" y="1052736"/>
            <a:ext cx="9144000" cy="5688632"/>
          </a:xfrm>
        </p:spPr>
        <p:txBody>
          <a:bodyPr/>
          <a:lstStyle/>
          <a:p>
            <a:r>
              <a:rPr lang="ja-JP" altLang="en-US" sz="2000" dirty="0"/>
              <a:t>⑸ 短期利用特定施設入居者生活介護費について</a:t>
            </a:r>
          </a:p>
          <a:p>
            <a:r>
              <a:rPr lang="ja-JP" altLang="en-US" sz="2000" dirty="0"/>
              <a:t>短期利用特定施設入居者生活介護については、施設基準第</a:t>
            </a:r>
            <a:r>
              <a:rPr lang="ja-JP" altLang="en-US" sz="2000" dirty="0" smtClean="0"/>
              <a:t>○○号</a:t>
            </a:r>
            <a:r>
              <a:rPr lang="ja-JP" altLang="en-US" sz="2000" dirty="0"/>
              <a:t>に規定する基準を満たす特定施設において算定できるもので</a:t>
            </a:r>
            <a:r>
              <a:rPr lang="ja-JP" altLang="en-US" sz="2000" dirty="0" smtClean="0"/>
              <a:t>ある</a:t>
            </a:r>
            <a:r>
              <a:rPr lang="ja-JP" altLang="en-US" sz="2000" dirty="0"/>
              <a:t>。</a:t>
            </a:r>
          </a:p>
          <a:p>
            <a:r>
              <a:rPr lang="ja-JP" altLang="en-US" sz="2000" dirty="0"/>
              <a:t>同号○⑴の要件は、施設に求められる要件であるので、新た</a:t>
            </a:r>
            <a:r>
              <a:rPr lang="ja-JP" altLang="en-US" sz="2000" dirty="0" smtClean="0"/>
              <a:t>に特定</a:t>
            </a:r>
            <a:r>
              <a:rPr lang="ja-JP" altLang="en-US" sz="2000" dirty="0"/>
              <a:t>施設を開設する場合に、他の特定施設において三年以上の</a:t>
            </a:r>
            <a:r>
              <a:rPr lang="ja-JP" altLang="en-US" sz="2000" dirty="0" smtClean="0"/>
              <a:t>経験</a:t>
            </a:r>
            <a:r>
              <a:rPr lang="ja-JP" altLang="en-US" sz="2000" dirty="0"/>
              <a:t>を有する者が配置されていたとしても、当該施設として三年</a:t>
            </a:r>
            <a:r>
              <a:rPr lang="ja-JP" altLang="en-US" sz="2000" dirty="0" smtClean="0"/>
              <a:t>以上</a:t>
            </a:r>
            <a:r>
              <a:rPr lang="ja-JP" altLang="en-US" sz="2000" dirty="0"/>
              <a:t>の期間が経過しなければ、短期利用特定施設入居者生活</a:t>
            </a:r>
            <a:r>
              <a:rPr lang="ja-JP" altLang="en-US" sz="2000" dirty="0" smtClean="0"/>
              <a:t>介護費を</a:t>
            </a:r>
            <a:r>
              <a:rPr lang="ja-JP" altLang="en-US" sz="2000" dirty="0"/>
              <a:t>算定することはできないものである。</a:t>
            </a:r>
          </a:p>
          <a:p>
            <a:r>
              <a:rPr lang="ja-JP" altLang="en-US" sz="2000" dirty="0"/>
              <a:t>特定施設の入居定員に占める入居者の割合については、届出</a:t>
            </a:r>
            <a:r>
              <a:rPr lang="ja-JP" altLang="en-US" sz="2000" dirty="0" smtClean="0"/>
              <a:t>日の</a:t>
            </a:r>
            <a:r>
              <a:rPr lang="ja-JP" altLang="en-US" sz="2000" dirty="0"/>
              <a:t>属する月の前三月のそれぞれの末日時点の割合の平均に</a:t>
            </a:r>
            <a:r>
              <a:rPr lang="ja-JP" altLang="en-US" sz="2000" dirty="0" smtClean="0"/>
              <a:t>ついて算出</a:t>
            </a:r>
            <a:r>
              <a:rPr lang="ja-JP" altLang="en-US" sz="2000" dirty="0"/>
              <a:t>すること。また、届出を行った月以降においても、毎月に</a:t>
            </a:r>
            <a:r>
              <a:rPr lang="ja-JP" altLang="en-US" sz="2000" dirty="0" smtClean="0"/>
              <a:t>おいて</a:t>
            </a:r>
            <a:r>
              <a:rPr lang="ja-JP" altLang="en-US" sz="2000" dirty="0"/>
              <a:t>直近三月間の入居者の割合がそれぞれ百分の八十以上で</a:t>
            </a:r>
            <a:r>
              <a:rPr lang="ja-JP" altLang="en-US" sz="2000" dirty="0" smtClean="0"/>
              <a:t>あること</a:t>
            </a:r>
            <a:r>
              <a:rPr lang="ja-JP" altLang="en-US" sz="2000" dirty="0"/>
              <a:t>が必要である。当該割合については、毎月記録するものとし</a:t>
            </a:r>
            <a:r>
              <a:rPr lang="ja-JP" altLang="en-US" sz="2000" dirty="0" smtClean="0"/>
              <a:t>、百分</a:t>
            </a:r>
            <a:r>
              <a:rPr lang="ja-JP" altLang="en-US" sz="2000" dirty="0"/>
              <a:t>の八十を下回った場合については、直ちに訪問通所</a:t>
            </a:r>
            <a:r>
              <a:rPr lang="ja-JP" altLang="en-US" sz="2000" dirty="0" smtClean="0"/>
              <a:t>サービス通知</a:t>
            </a:r>
            <a:r>
              <a:rPr lang="ja-JP" altLang="en-US" sz="2000" dirty="0"/>
              <a:t>第一の５の届出を提出しなければならない。</a:t>
            </a:r>
          </a:p>
          <a:p>
            <a:r>
              <a:rPr lang="ja-JP" altLang="en-US" sz="2000" dirty="0"/>
              <a:t>権利金その他の金品の受領禁止の規定に関しては、短期利用</a:t>
            </a:r>
            <a:r>
              <a:rPr lang="ja-JP" altLang="en-US" sz="2000" dirty="0" smtClean="0"/>
              <a:t>特定</a:t>
            </a:r>
            <a:r>
              <a:rPr lang="ja-JP" altLang="en-US" sz="2000" dirty="0"/>
              <a:t>施設入居者生活介護を受ける入居者のみならず、当該特定</a:t>
            </a:r>
            <a:r>
              <a:rPr lang="ja-JP" altLang="en-US" sz="2000" dirty="0" smtClean="0"/>
              <a:t>施設の</a:t>
            </a:r>
            <a:r>
              <a:rPr lang="ja-JP" altLang="en-US" sz="2000" dirty="0"/>
              <a:t>入居者に対しても、適用されるものである。</a:t>
            </a:r>
            <a:endParaRPr kumimoji="1" lang="ja-JP" altLang="en-US" sz="2000" dirty="0"/>
          </a:p>
        </p:txBody>
      </p:sp>
    </p:spTree>
    <p:extLst>
      <p:ext uri="{BB962C8B-B14F-4D97-AF65-F5344CB8AC3E}">
        <p14:creationId xmlns:p14="http://schemas.microsoft.com/office/powerpoint/2010/main" val="2440941404"/>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08720"/>
            <a:ext cx="9144000" cy="5688632"/>
          </a:xfrm>
        </p:spPr>
        <p:txBody>
          <a:bodyPr/>
          <a:lstStyle/>
          <a:p>
            <a:r>
              <a:rPr lang="ja-JP" altLang="en-US" sz="2000" dirty="0"/>
              <a:t>⑹ 看取り介護加算について</a:t>
            </a:r>
          </a:p>
          <a:p>
            <a:r>
              <a:rPr lang="ja-JP" altLang="en-US" sz="2000" dirty="0"/>
              <a:t>① 看取り介護加算は、医師が、一般に認められている医学的</a:t>
            </a:r>
            <a:r>
              <a:rPr lang="ja-JP" altLang="en-US" sz="2000" dirty="0" smtClean="0"/>
              <a:t>知見</a:t>
            </a:r>
            <a:r>
              <a:rPr lang="ja-JP" altLang="en-US" sz="2000" dirty="0"/>
              <a:t>に基づき回復の見込みがないと診断した利用者について、</a:t>
            </a:r>
            <a:r>
              <a:rPr lang="ja-JP" altLang="en-US" sz="2000" dirty="0" smtClean="0"/>
              <a:t>その</a:t>
            </a:r>
            <a:r>
              <a:rPr lang="ja-JP" altLang="en-US" sz="2000" dirty="0"/>
              <a:t>旨を本人又はその家族に対して説明し、その後の療養方針</a:t>
            </a:r>
            <a:r>
              <a:rPr lang="ja-JP" altLang="en-US" sz="2000" dirty="0" smtClean="0"/>
              <a:t>について</a:t>
            </a:r>
            <a:r>
              <a:rPr lang="ja-JP" altLang="en-US" sz="2000" dirty="0"/>
              <a:t>の合意を得た場合において、医師、看護職員、介護</a:t>
            </a:r>
            <a:r>
              <a:rPr lang="ja-JP" altLang="en-US" sz="2000" dirty="0" smtClean="0"/>
              <a:t>職員等</a:t>
            </a:r>
            <a:r>
              <a:rPr lang="ja-JP" altLang="en-US" sz="2000" dirty="0"/>
              <a:t>が共同して、随時本人又はその家族に対して十分な説明を</a:t>
            </a:r>
            <a:r>
              <a:rPr lang="ja-JP" altLang="en-US" sz="2000" dirty="0" smtClean="0"/>
              <a:t>行い</a:t>
            </a:r>
            <a:r>
              <a:rPr lang="ja-JP" altLang="en-US" sz="2000" dirty="0"/>
              <a:t>、療養及び介護に関する合意を得た上で、その人らしさを</a:t>
            </a:r>
            <a:r>
              <a:rPr lang="ja-JP" altLang="en-US" sz="2000" dirty="0" smtClean="0"/>
              <a:t>尊重</a:t>
            </a:r>
            <a:r>
              <a:rPr lang="ja-JP" altLang="en-US" sz="2000" dirty="0"/>
              <a:t>した看取りができるよう支援することを主眼として設けた</a:t>
            </a:r>
            <a:r>
              <a:rPr lang="ja-JP" altLang="en-US" sz="2000" dirty="0" smtClean="0"/>
              <a:t>もの</a:t>
            </a:r>
            <a:r>
              <a:rPr lang="ja-JP" altLang="en-US" sz="2000" dirty="0"/>
              <a:t>である。</a:t>
            </a:r>
          </a:p>
          <a:p>
            <a:r>
              <a:rPr lang="ja-JP" altLang="en-US" sz="2000" dirty="0"/>
              <a:t>② 看取り介護加算は、○号告示第○号に定める基準に適合</a:t>
            </a:r>
            <a:r>
              <a:rPr lang="ja-JP" altLang="en-US" sz="2000" dirty="0" smtClean="0"/>
              <a:t>する看取り</a:t>
            </a:r>
            <a:r>
              <a:rPr lang="ja-JP" altLang="en-US" sz="2000" dirty="0"/>
              <a:t>介護を受けた利用者が死亡した場合に、</a:t>
            </a:r>
            <a:r>
              <a:rPr lang="ja-JP" altLang="en-US" sz="2000" b="1" u="sng" dirty="0">
                <a:solidFill>
                  <a:srgbClr val="FF0000"/>
                </a:solidFill>
              </a:rPr>
              <a:t>死亡日を</a:t>
            </a:r>
            <a:r>
              <a:rPr lang="ja-JP" altLang="en-US" sz="2000" b="1" u="sng" dirty="0" smtClean="0">
                <a:solidFill>
                  <a:srgbClr val="FF0000"/>
                </a:solidFill>
              </a:rPr>
              <a:t>含めて三十日</a:t>
            </a:r>
            <a:r>
              <a:rPr lang="ja-JP" altLang="en-US" sz="2000" b="1" u="sng" dirty="0">
                <a:solidFill>
                  <a:srgbClr val="FF0000"/>
                </a:solidFill>
              </a:rPr>
              <a:t>を上限として、特定施設において行った看取り介護を</a:t>
            </a:r>
            <a:r>
              <a:rPr lang="ja-JP" altLang="en-US" sz="2000" b="1" u="sng" dirty="0" smtClean="0">
                <a:solidFill>
                  <a:srgbClr val="FF0000"/>
                </a:solidFill>
              </a:rPr>
              <a:t>評価</a:t>
            </a:r>
            <a:r>
              <a:rPr lang="ja-JP" altLang="en-US" sz="2000" b="1" u="sng" dirty="0">
                <a:solidFill>
                  <a:srgbClr val="FF0000"/>
                </a:solidFill>
              </a:rPr>
              <a:t>するものである</a:t>
            </a:r>
            <a:r>
              <a:rPr lang="ja-JP" altLang="en-US" sz="2000" b="1" u="sng" dirty="0" smtClean="0">
                <a:solidFill>
                  <a:srgbClr val="FF0000"/>
                </a:solidFill>
              </a:rPr>
              <a:t>。</a:t>
            </a:r>
            <a:endParaRPr lang="en-US" altLang="ja-JP" sz="2000" b="1" u="sng" dirty="0" smtClean="0">
              <a:solidFill>
                <a:srgbClr val="FF0000"/>
              </a:solidFill>
            </a:endParaRPr>
          </a:p>
          <a:p>
            <a:r>
              <a:rPr lang="ja-JP" altLang="en-US" sz="2000" b="1" u="sng" dirty="0" smtClean="0">
                <a:solidFill>
                  <a:srgbClr val="FF0000"/>
                </a:solidFill>
              </a:rPr>
              <a:t>死亡前</a:t>
            </a:r>
            <a:r>
              <a:rPr lang="ja-JP" altLang="en-US" sz="2000" b="1" u="sng" dirty="0">
                <a:solidFill>
                  <a:srgbClr val="FF0000"/>
                </a:solidFill>
              </a:rPr>
              <a:t>に自宅へ戻ったり、医療機関へ入院したりした後、</a:t>
            </a:r>
            <a:r>
              <a:rPr lang="ja-JP" altLang="en-US" sz="2000" b="1" u="sng" dirty="0" smtClean="0">
                <a:solidFill>
                  <a:srgbClr val="FF0000"/>
                </a:solidFill>
              </a:rPr>
              <a:t>自宅</a:t>
            </a:r>
            <a:r>
              <a:rPr lang="ja-JP" altLang="en-US" sz="2000" b="1" u="sng" dirty="0">
                <a:solidFill>
                  <a:srgbClr val="FF0000"/>
                </a:solidFill>
              </a:rPr>
              <a:t>や入院先で死亡した場合でも算定可能である</a:t>
            </a:r>
            <a:r>
              <a:rPr lang="ja-JP" altLang="en-US" sz="2000" dirty="0"/>
              <a:t>が、その際には</a:t>
            </a:r>
            <a:r>
              <a:rPr lang="ja-JP" altLang="en-US" sz="2000" dirty="0" smtClean="0"/>
              <a:t>、当該</a:t>
            </a:r>
            <a:r>
              <a:rPr lang="ja-JP" altLang="en-US" sz="2000" dirty="0"/>
              <a:t>特定施設において看取り介護を直接行っていない退居</a:t>
            </a:r>
            <a:r>
              <a:rPr lang="ja-JP" altLang="en-US" sz="2000" dirty="0" smtClean="0"/>
              <a:t>した日</a:t>
            </a:r>
            <a:r>
              <a:rPr lang="ja-JP" altLang="en-US" sz="2000" dirty="0"/>
              <a:t>の翌日から死亡日までの間は、算定することができない。（</a:t>
            </a:r>
            <a:r>
              <a:rPr lang="ja-JP" altLang="en-US" sz="2000" dirty="0" smtClean="0"/>
              <a:t>したがって</a:t>
            </a:r>
            <a:r>
              <a:rPr lang="ja-JP" altLang="en-US" sz="2000" dirty="0"/>
              <a:t>、退居した日の翌日から死亡日までの期間が三十日</a:t>
            </a:r>
            <a:r>
              <a:rPr lang="ja-JP" altLang="en-US" sz="2000" dirty="0" smtClean="0"/>
              <a:t>以上</a:t>
            </a:r>
            <a:r>
              <a:rPr lang="ja-JP" altLang="en-US" sz="2000" dirty="0"/>
              <a:t>あった場合には、看取り介護加算を算定することはできない。</a:t>
            </a:r>
            <a:r>
              <a:rPr lang="ja-JP" altLang="en-US" sz="2000" dirty="0" smtClean="0"/>
              <a:t>）</a:t>
            </a:r>
            <a:endParaRPr lang="ja-JP" altLang="en-US" sz="2000" dirty="0"/>
          </a:p>
        </p:txBody>
      </p:sp>
    </p:spTree>
    <p:extLst>
      <p:ext uri="{BB962C8B-B14F-4D97-AF65-F5344CB8AC3E}">
        <p14:creationId xmlns:p14="http://schemas.microsoft.com/office/powerpoint/2010/main" val="3663048693"/>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760640"/>
          </a:xfrm>
        </p:spPr>
        <p:txBody>
          <a:bodyPr/>
          <a:lstStyle/>
          <a:p>
            <a:r>
              <a:rPr lang="ja-JP" altLang="en-US" sz="2400" dirty="0" smtClean="0"/>
              <a:t>③ 特定施設を退居等した月と死亡した月が異なる場合でも算定可能であるが、看取り介護加算は死亡月にまとめて算定することから、利用者側にとっては、</a:t>
            </a:r>
            <a:r>
              <a:rPr lang="ja-JP" altLang="en-US" sz="2400" b="1" u="sng" dirty="0" smtClean="0">
                <a:solidFill>
                  <a:srgbClr val="FF0000"/>
                </a:solidFill>
              </a:rPr>
              <a:t>施設に入居していない月についても自己負担を請求されることになるため、利用者が退居等する際、退居等の翌月に亡くなった場合に、前月分の看取り介護加算に係る一部負担の請求を行う場合があることを説明し、文書にて同意を得ておくことが必要</a:t>
            </a:r>
            <a:r>
              <a:rPr lang="ja-JP" altLang="en-US" sz="2400" dirty="0" smtClean="0"/>
              <a:t>である。</a:t>
            </a:r>
          </a:p>
          <a:p>
            <a:r>
              <a:rPr lang="ja-JP" altLang="en-US" sz="2400" dirty="0" smtClean="0"/>
              <a:t>④ 特定施設は、退居等の後も、継続して利用者の家族への指導や医療機関に対する情報提供等を行うことが必要であり、利用者の家族、入院先の医療機関等との継続的な関わりの中で、利用者の死亡を確認することができる。</a:t>
            </a:r>
          </a:p>
          <a:p>
            <a:r>
              <a:rPr lang="ja-JP" altLang="en-US" sz="2400" dirty="0" smtClean="0"/>
              <a:t>なお、情報の共有を円滑に行う観点から、施設が入院する医療機関等に利用者の状態を尋ねたときに、</a:t>
            </a:r>
            <a:r>
              <a:rPr lang="ja-JP" altLang="en-US" sz="2400" b="1" u="sng" dirty="0" smtClean="0">
                <a:solidFill>
                  <a:srgbClr val="FF0000"/>
                </a:solidFill>
              </a:rPr>
              <a:t>当該医療機関等が施設に対して本人の状態を伝えることについて、退居等の際、本人又は家族に対して説明をし、文書にて同意を得ておくことが必要</a:t>
            </a:r>
            <a:r>
              <a:rPr lang="ja-JP" altLang="en-US" sz="2400" dirty="0" smtClean="0"/>
              <a:t>である。</a:t>
            </a:r>
          </a:p>
        </p:txBody>
      </p:sp>
    </p:spTree>
    <p:extLst>
      <p:ext uri="{BB962C8B-B14F-4D97-AF65-F5344CB8AC3E}">
        <p14:creationId xmlns:p14="http://schemas.microsoft.com/office/powerpoint/2010/main" val="2903224499"/>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1124744"/>
            <a:ext cx="9144000" cy="5544616"/>
          </a:xfrm>
        </p:spPr>
        <p:txBody>
          <a:bodyPr/>
          <a:lstStyle/>
          <a:p>
            <a:r>
              <a:rPr lang="ja-JP" altLang="en-US" sz="2400" dirty="0" smtClean="0"/>
              <a:t>⑤ </a:t>
            </a:r>
            <a:r>
              <a:rPr lang="ja-JP" altLang="en-US" sz="2400" b="1" u="sng" dirty="0" smtClean="0">
                <a:solidFill>
                  <a:srgbClr val="FF0000"/>
                </a:solidFill>
              </a:rPr>
              <a:t>本人又はその家族に対する随時の説明に係る同意については、口頭で同意を得た場合は、介護記録にその説明日時、内容等を記載するとともに、同意を得た旨を記載しておくことが必要</a:t>
            </a:r>
            <a:r>
              <a:rPr lang="ja-JP" altLang="en-US" sz="2400" dirty="0" smtClean="0"/>
              <a:t>である。</a:t>
            </a:r>
          </a:p>
          <a:p>
            <a:r>
              <a:rPr lang="ja-JP" altLang="en-US" sz="2400" dirty="0" smtClean="0"/>
              <a:t>また、本人が十分に判断をできる状態になく、かつ、家族に連絡しても来てもらえないような場合も、医師、看護職員、介護職員等が利用者の状態等に応じて随時、利用者に対する看取り介護について相談し、共同して看取り介護を行っていると認められる場合には、看取り介護加算の算定は可能である。この場合には、</a:t>
            </a:r>
            <a:r>
              <a:rPr lang="ja-JP" altLang="en-US" sz="2400" b="1" u="sng" dirty="0" smtClean="0">
                <a:solidFill>
                  <a:srgbClr val="FF0000"/>
                </a:solidFill>
              </a:rPr>
              <a:t>適切な看取り介護が行われていることが担保されるよう、介護記録に職員間の相談日時、内容等を記載するとともに、本人の状態や、家族と連絡を取ったにもかかわらず来てもらえなかった旨を記載しておくことが必要</a:t>
            </a:r>
            <a:r>
              <a:rPr lang="ja-JP" altLang="en-US" sz="2400" dirty="0" smtClean="0"/>
              <a:t>である。なお、家族が利用者の看取りについてともに考えることは極めて重要であり、施設は、可能な限り家族の意思を確認しながら介護を進める必要がある。</a:t>
            </a:r>
            <a:endParaRPr kumimoji="1" lang="ja-JP" altLang="en-US" sz="4000" dirty="0"/>
          </a:p>
        </p:txBody>
      </p:sp>
    </p:spTree>
    <p:extLst>
      <p:ext uri="{BB962C8B-B14F-4D97-AF65-F5344CB8AC3E}">
        <p14:creationId xmlns:p14="http://schemas.microsoft.com/office/powerpoint/2010/main" val="1243637214"/>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GH</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13916580"/>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① 看取りの対応</a:t>
            </a:r>
            <a:r>
              <a:rPr lang="ja-JP" altLang="en-US" dirty="0" smtClean="0"/>
              <a:t>強化</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pPr marL="0" indent="0">
              <a:buNone/>
            </a:pPr>
            <a:r>
              <a:rPr lang="ja-JP" altLang="en-US" dirty="0" smtClean="0"/>
              <a:t>看取り</a:t>
            </a:r>
            <a:r>
              <a:rPr lang="ja-JP" altLang="en-US" dirty="0"/>
              <a:t>の対応を強化する観点から、看取り介護加算の評価を見直し、認知症対応型共同生活介護事業所の配置看護師又は近隣の訪問看護事業所等との連携により看取りを行う。</a:t>
            </a:r>
          </a:p>
          <a:p>
            <a:pPr marL="0" indent="0">
              <a:buNone/>
            </a:pPr>
            <a:r>
              <a:rPr lang="en-US" altLang="ja-JP" b="1" u="sng" dirty="0" smtClean="0">
                <a:solidFill>
                  <a:srgbClr val="FF0000"/>
                </a:solidFill>
              </a:rPr>
              <a:t>				</a:t>
            </a:r>
            <a:r>
              <a:rPr lang="ja-JP" altLang="en-US" b="1" u="sng" dirty="0" smtClean="0">
                <a:solidFill>
                  <a:srgbClr val="FF0000"/>
                </a:solidFill>
              </a:rPr>
              <a:t>死亡</a:t>
            </a:r>
            <a:r>
              <a:rPr lang="ja-JP" altLang="en-US" b="1" u="sng" dirty="0">
                <a:solidFill>
                  <a:srgbClr val="FF0000"/>
                </a:solidFill>
              </a:rPr>
              <a:t>日以前</a:t>
            </a:r>
            <a:r>
              <a:rPr lang="en-US" altLang="ja-JP" b="1" u="sng" dirty="0">
                <a:solidFill>
                  <a:srgbClr val="FF0000"/>
                </a:solidFill>
              </a:rPr>
              <a:t>4</a:t>
            </a:r>
            <a:r>
              <a:rPr lang="ja-JP" altLang="en-US" b="1" u="sng" dirty="0">
                <a:solidFill>
                  <a:srgbClr val="FF0000"/>
                </a:solidFill>
              </a:rPr>
              <a:t>～</a:t>
            </a:r>
            <a:r>
              <a:rPr lang="en-US" altLang="ja-JP" b="1" u="sng" dirty="0">
                <a:solidFill>
                  <a:srgbClr val="FF0000"/>
                </a:solidFill>
              </a:rPr>
              <a:t>30</a:t>
            </a:r>
            <a:r>
              <a:rPr lang="ja-JP" altLang="en-US" b="1" u="sng" dirty="0">
                <a:solidFill>
                  <a:srgbClr val="FF0000"/>
                </a:solidFill>
              </a:rPr>
              <a:t>日 </a:t>
            </a:r>
            <a:r>
              <a:rPr lang="en-US" altLang="ja-JP" b="1" u="sng" dirty="0">
                <a:solidFill>
                  <a:srgbClr val="FF0000"/>
                </a:solidFill>
              </a:rPr>
              <a:t>80</a:t>
            </a:r>
            <a:r>
              <a:rPr lang="ja-JP" altLang="en-US" b="1" u="sng" dirty="0">
                <a:solidFill>
                  <a:srgbClr val="FF0000"/>
                </a:solidFill>
              </a:rPr>
              <a:t>単位／日</a:t>
            </a:r>
          </a:p>
          <a:p>
            <a:pPr marL="0" indent="0">
              <a:buNone/>
            </a:pPr>
            <a:r>
              <a:rPr lang="ja-JP" altLang="en-US" b="1" u="sng" dirty="0">
                <a:solidFill>
                  <a:srgbClr val="FF0000"/>
                </a:solidFill>
              </a:rPr>
              <a:t>看取り介護加算</a:t>
            </a:r>
            <a:r>
              <a:rPr lang="en-US" altLang="ja-JP" b="1" u="sng" dirty="0">
                <a:solidFill>
                  <a:srgbClr val="FF0000"/>
                </a:solidFill>
              </a:rPr>
              <a:t>80</a:t>
            </a:r>
            <a:r>
              <a:rPr lang="ja-JP" altLang="en-US" b="1" u="sng" dirty="0">
                <a:solidFill>
                  <a:srgbClr val="FF0000"/>
                </a:solidFill>
              </a:rPr>
              <a:t>単位／日 </a:t>
            </a:r>
            <a:r>
              <a:rPr lang="ja-JP" altLang="en-US" b="1" u="sng" dirty="0" smtClean="0">
                <a:solidFill>
                  <a:srgbClr val="FF0000"/>
                </a:solidFill>
              </a:rPr>
              <a:t>　　⇒ </a:t>
            </a:r>
            <a:r>
              <a:rPr lang="en-US" altLang="ja-JP" b="1" u="sng" dirty="0" smtClean="0">
                <a:solidFill>
                  <a:srgbClr val="FF0000"/>
                </a:solidFill>
              </a:rPr>
              <a:t>	</a:t>
            </a:r>
            <a:r>
              <a:rPr lang="ja-JP" altLang="en-US" b="1" u="sng" dirty="0" smtClean="0">
                <a:solidFill>
                  <a:srgbClr val="FF0000"/>
                </a:solidFill>
              </a:rPr>
              <a:t>死亡</a:t>
            </a:r>
            <a:r>
              <a:rPr lang="ja-JP" altLang="en-US" b="1" u="sng" dirty="0">
                <a:solidFill>
                  <a:srgbClr val="FF0000"/>
                </a:solidFill>
              </a:rPr>
              <a:t>日前日及び前々日 </a:t>
            </a:r>
            <a:r>
              <a:rPr lang="en-US" altLang="ja-JP" b="1" u="sng" dirty="0">
                <a:solidFill>
                  <a:srgbClr val="FF0000"/>
                </a:solidFill>
              </a:rPr>
              <a:t>680</a:t>
            </a:r>
            <a:r>
              <a:rPr lang="ja-JP" altLang="en-US" b="1" u="sng" dirty="0">
                <a:solidFill>
                  <a:srgbClr val="FF0000"/>
                </a:solidFill>
              </a:rPr>
              <a:t>単位／日</a:t>
            </a:r>
          </a:p>
          <a:p>
            <a:pPr marL="0" indent="0">
              <a:buNone/>
            </a:pPr>
            <a:r>
              <a:rPr lang="en-US" altLang="ja-JP" b="1" u="sng" dirty="0" smtClean="0">
                <a:solidFill>
                  <a:srgbClr val="FF0000"/>
                </a:solidFill>
              </a:rPr>
              <a:t>				</a:t>
            </a:r>
            <a:r>
              <a:rPr lang="ja-JP" altLang="en-US" b="1" u="sng" dirty="0" smtClean="0">
                <a:solidFill>
                  <a:srgbClr val="FF0000"/>
                </a:solidFill>
              </a:rPr>
              <a:t>死亡</a:t>
            </a:r>
            <a:r>
              <a:rPr lang="ja-JP" altLang="en-US" b="1" u="sng" dirty="0">
                <a:solidFill>
                  <a:srgbClr val="FF0000"/>
                </a:solidFill>
              </a:rPr>
              <a:t>日 </a:t>
            </a:r>
            <a:r>
              <a:rPr lang="en-US" altLang="ja-JP" b="1" u="sng" dirty="0">
                <a:solidFill>
                  <a:srgbClr val="FF0000"/>
                </a:solidFill>
              </a:rPr>
              <a:t>1,280</a:t>
            </a:r>
            <a:r>
              <a:rPr lang="ja-JP" altLang="en-US" b="1" u="sng" dirty="0">
                <a:solidFill>
                  <a:srgbClr val="FF0000"/>
                </a:solidFill>
              </a:rPr>
              <a:t>単位／日</a:t>
            </a:r>
          </a:p>
          <a:p>
            <a:pPr marL="0" indent="0">
              <a:buNone/>
            </a:pPr>
            <a:endParaRPr lang="en-US" altLang="ja-JP" dirty="0" smtClean="0"/>
          </a:p>
          <a:p>
            <a:pPr marL="0" indent="0">
              <a:buNone/>
            </a:pPr>
            <a:r>
              <a:rPr lang="en-US" altLang="ja-JP" dirty="0" smtClean="0"/>
              <a:t>※</a:t>
            </a:r>
            <a:r>
              <a:rPr lang="ja-JP" altLang="en-US" dirty="0"/>
              <a:t>算定要件</a:t>
            </a:r>
          </a:p>
          <a:p>
            <a:pPr marL="0" indent="0">
              <a:buNone/>
            </a:pPr>
            <a:r>
              <a:rPr lang="ja-JP" altLang="en-US" dirty="0"/>
              <a:t>・ 医師が医学的知見に基づき回復の見込みがないと診断した者であること。</a:t>
            </a:r>
          </a:p>
          <a:p>
            <a:pPr marL="0" indent="0">
              <a:buNone/>
            </a:pPr>
            <a:r>
              <a:rPr lang="ja-JP" altLang="en-US" dirty="0"/>
              <a:t>・ 利用者又は家族の同意を得て、利用者の介護に係る計画が作成されていること。</a:t>
            </a:r>
          </a:p>
          <a:p>
            <a:pPr marL="0" indent="0">
              <a:buNone/>
            </a:pPr>
            <a:r>
              <a:rPr lang="ja-JP" altLang="en-US" dirty="0"/>
              <a:t>・ 医師、看護師（当該認知症対応型共同生活介護事業所の職員又は当該認知症対応型</a:t>
            </a:r>
            <a:r>
              <a:rPr lang="ja-JP" altLang="en-US" dirty="0" smtClean="0"/>
              <a:t>共同</a:t>
            </a:r>
            <a:r>
              <a:rPr lang="ja-JP" altLang="en-US" dirty="0"/>
              <a:t>生活介護事業所と密接な連携を確保できる範囲内の距離にある病院、診療所又は</a:t>
            </a:r>
            <a:r>
              <a:rPr lang="ja-JP" altLang="en-US" dirty="0" smtClean="0"/>
              <a:t>訪問</a:t>
            </a:r>
            <a:r>
              <a:rPr lang="ja-JP" altLang="en-US" dirty="0"/>
              <a:t>看護ステーションの職員に限る。）、介護職員等が共同して、利用者の状態や家族</a:t>
            </a:r>
            <a:r>
              <a:rPr lang="ja-JP" altLang="en-US" dirty="0" smtClean="0"/>
              <a:t>の求め</a:t>
            </a:r>
            <a:r>
              <a:rPr lang="ja-JP" altLang="en-US" dirty="0"/>
              <a:t>に応じて、随時、介護が行われていること。</a:t>
            </a:r>
          </a:p>
          <a:p>
            <a:pPr marL="0" indent="0">
              <a:buNone/>
            </a:pPr>
            <a:r>
              <a:rPr lang="ja-JP" altLang="en-US" dirty="0"/>
              <a:t>・ 医療連携体制加算を算定していること。</a:t>
            </a:r>
          </a:p>
          <a:p>
            <a:pPr marL="0" indent="0">
              <a:buNone/>
            </a:pPr>
            <a:r>
              <a:rPr lang="ja-JP" altLang="en-US" dirty="0"/>
              <a:t>（注）短期利用共同生活介護費を算定している場合、当該加算は算定しない。</a:t>
            </a:r>
            <a:endParaRPr kumimoji="1" lang="ja-JP" altLang="en-US" dirty="0"/>
          </a:p>
        </p:txBody>
      </p:sp>
    </p:spTree>
    <p:extLst>
      <p:ext uri="{BB962C8B-B14F-4D97-AF65-F5344CB8AC3E}">
        <p14:creationId xmlns:p14="http://schemas.microsoft.com/office/powerpoint/2010/main" val="74740005"/>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② 夜間の安全確保の</a:t>
            </a:r>
            <a:r>
              <a:rPr lang="ja-JP" altLang="en-US" dirty="0" smtClean="0"/>
              <a:t>強化</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dirty="0" smtClean="0"/>
              <a:t>夜間</a:t>
            </a:r>
            <a:r>
              <a:rPr lang="ja-JP" altLang="en-US" dirty="0"/>
              <a:t>における利用者の安全確保を強化する観点から、夜勤職員の配置基準の見直しを行うとともに、夜間ケア加算の見直しを行う。</a:t>
            </a:r>
          </a:p>
          <a:p>
            <a:pPr marL="0" indent="0">
              <a:buNone/>
            </a:pPr>
            <a:endParaRPr lang="en-US" altLang="ja-JP" dirty="0" smtClean="0"/>
          </a:p>
          <a:p>
            <a:pPr marL="0" indent="0">
              <a:buNone/>
            </a:pPr>
            <a:r>
              <a:rPr lang="ja-JP" altLang="en-US" dirty="0" smtClean="0"/>
              <a:t>　　　　　　　　　　　　　　　　　　　</a:t>
            </a:r>
            <a:r>
              <a:rPr lang="ja-JP" altLang="en-US" b="1" u="sng" dirty="0" smtClean="0">
                <a:solidFill>
                  <a:srgbClr val="FF0000"/>
                </a:solidFill>
              </a:rPr>
              <a:t>夜間</a:t>
            </a:r>
            <a:r>
              <a:rPr lang="ja-JP" altLang="en-US" b="1" u="sng" dirty="0">
                <a:solidFill>
                  <a:srgbClr val="FF0000"/>
                </a:solidFill>
              </a:rPr>
              <a:t>ケア加算（</a:t>
            </a:r>
            <a:r>
              <a:rPr lang="en-US" altLang="ja-JP" b="1" u="sng" dirty="0">
                <a:solidFill>
                  <a:srgbClr val="FF0000"/>
                </a:solidFill>
              </a:rPr>
              <a:t>Ⅰ</a:t>
            </a:r>
            <a:r>
              <a:rPr lang="ja-JP" altLang="en-US" b="1" u="sng" dirty="0">
                <a:solidFill>
                  <a:srgbClr val="FF0000"/>
                </a:solidFill>
              </a:rPr>
              <a:t>） </a:t>
            </a:r>
            <a:r>
              <a:rPr lang="en-US" altLang="ja-JP" b="1" u="sng" dirty="0">
                <a:solidFill>
                  <a:srgbClr val="FF0000"/>
                </a:solidFill>
              </a:rPr>
              <a:t>50</a:t>
            </a:r>
            <a:r>
              <a:rPr lang="ja-JP" altLang="en-US" b="1" u="sng" dirty="0">
                <a:solidFill>
                  <a:srgbClr val="FF0000"/>
                </a:solidFill>
              </a:rPr>
              <a:t>単位／日</a:t>
            </a:r>
          </a:p>
          <a:p>
            <a:pPr marL="0" indent="0">
              <a:buNone/>
            </a:pPr>
            <a:r>
              <a:rPr lang="ja-JP" altLang="en-US" dirty="0"/>
              <a:t>夜間ケア加算 </a:t>
            </a:r>
            <a:r>
              <a:rPr lang="en-US" altLang="ja-JP" dirty="0"/>
              <a:t>25</a:t>
            </a:r>
            <a:r>
              <a:rPr lang="ja-JP" altLang="en-US" dirty="0"/>
              <a:t>単位／日 ⇒</a:t>
            </a:r>
          </a:p>
          <a:p>
            <a:pPr marL="0" indent="0">
              <a:buNone/>
            </a:pPr>
            <a:r>
              <a:rPr lang="ja-JP" altLang="en-US" dirty="0" smtClean="0"/>
              <a:t>　　　　　　　　　　　　　　　　　　　</a:t>
            </a:r>
            <a:r>
              <a:rPr lang="ja-JP" altLang="en-US" b="1" u="sng" dirty="0" smtClean="0">
                <a:solidFill>
                  <a:srgbClr val="FF0000"/>
                </a:solidFill>
              </a:rPr>
              <a:t>夜間</a:t>
            </a:r>
            <a:r>
              <a:rPr lang="ja-JP" altLang="en-US" b="1" u="sng" dirty="0">
                <a:solidFill>
                  <a:srgbClr val="FF0000"/>
                </a:solidFill>
              </a:rPr>
              <a:t>ケア加算（</a:t>
            </a:r>
            <a:r>
              <a:rPr lang="en-US" altLang="ja-JP" b="1" u="sng" dirty="0">
                <a:solidFill>
                  <a:srgbClr val="FF0000"/>
                </a:solidFill>
              </a:rPr>
              <a:t>Ⅱ</a:t>
            </a:r>
            <a:r>
              <a:rPr lang="ja-JP" altLang="en-US" b="1" u="sng" dirty="0">
                <a:solidFill>
                  <a:srgbClr val="FF0000"/>
                </a:solidFill>
              </a:rPr>
              <a:t>） </a:t>
            </a:r>
            <a:r>
              <a:rPr lang="en-US" altLang="ja-JP" b="1" u="sng" dirty="0">
                <a:solidFill>
                  <a:srgbClr val="FF0000"/>
                </a:solidFill>
              </a:rPr>
              <a:t>25</a:t>
            </a:r>
            <a:r>
              <a:rPr lang="ja-JP" altLang="en-US" b="1" u="sng" dirty="0">
                <a:solidFill>
                  <a:srgbClr val="FF0000"/>
                </a:solidFill>
              </a:rPr>
              <a:t>単位／日</a:t>
            </a:r>
          </a:p>
          <a:p>
            <a:pPr marL="0" indent="0">
              <a:buNone/>
            </a:pPr>
            <a:r>
              <a:rPr lang="ja-JP" altLang="en-US" dirty="0"/>
              <a:t>（注）夜間ケア加算（</a:t>
            </a:r>
            <a:r>
              <a:rPr lang="en-US" altLang="ja-JP" dirty="0"/>
              <a:t>Ⅰ</a:t>
            </a:r>
            <a:r>
              <a:rPr lang="ja-JP" altLang="en-US" dirty="0"/>
              <a:t>）は１ユニットの場合、夜間ケア加算（</a:t>
            </a:r>
            <a:r>
              <a:rPr lang="en-US" altLang="ja-JP" dirty="0"/>
              <a:t>Ⅱ</a:t>
            </a:r>
            <a:r>
              <a:rPr lang="ja-JP" altLang="en-US" dirty="0"/>
              <a:t>）は２ユニット</a:t>
            </a:r>
            <a:r>
              <a:rPr lang="ja-JP" altLang="en-US" dirty="0" smtClean="0"/>
              <a:t>以上</a:t>
            </a:r>
            <a:r>
              <a:rPr lang="ja-JP" altLang="en-US" dirty="0"/>
              <a:t>の場合に算定する。</a:t>
            </a:r>
          </a:p>
          <a:p>
            <a:pPr marL="0" indent="0">
              <a:buNone/>
            </a:pPr>
            <a:r>
              <a:rPr lang="en-US" altLang="ja-JP" dirty="0"/>
              <a:t>※</a:t>
            </a:r>
            <a:r>
              <a:rPr lang="ja-JP" altLang="en-US" dirty="0"/>
              <a:t>算定要件</a:t>
            </a:r>
          </a:p>
          <a:p>
            <a:pPr marL="0" indent="0">
              <a:buNone/>
            </a:pPr>
            <a:r>
              <a:rPr lang="ja-JP" altLang="en-US" dirty="0"/>
              <a:t>・ 夜間及び深夜の時間帯を通じて介護職員を１ユニット</a:t>
            </a:r>
            <a:r>
              <a:rPr lang="en-US" altLang="ja-JP" dirty="0"/>
              <a:t>1</a:t>
            </a:r>
            <a:r>
              <a:rPr lang="ja-JP" altLang="en-US" dirty="0"/>
              <a:t>名配置することに加えて、</a:t>
            </a:r>
            <a:r>
              <a:rPr lang="ja-JP" altLang="en-US" dirty="0" smtClean="0"/>
              <a:t>夜勤を</a:t>
            </a:r>
            <a:r>
              <a:rPr lang="ja-JP" altLang="en-US" dirty="0"/>
              <a:t>行う介護職員を１名以上配置すること。</a:t>
            </a:r>
            <a:endParaRPr kumimoji="1" lang="ja-JP" altLang="en-US" dirty="0"/>
          </a:p>
        </p:txBody>
      </p:sp>
    </p:spTree>
    <p:extLst>
      <p:ext uri="{BB962C8B-B14F-4D97-AF65-F5344CB8AC3E}">
        <p14:creationId xmlns:p14="http://schemas.microsoft.com/office/powerpoint/2010/main" val="1772480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老健</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13292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運営基準の改正</a:t>
            </a:r>
            <a:endParaRPr kumimoji="1" lang="ja-JP" altLang="en-US" dirty="0"/>
          </a:p>
        </p:txBody>
      </p:sp>
      <p:sp>
        <p:nvSpPr>
          <p:cNvPr id="3" name="コンテンツ プレースホルダー 2"/>
          <p:cNvSpPr>
            <a:spLocks noGrp="1"/>
          </p:cNvSpPr>
          <p:nvPr>
            <p:ph idx="1"/>
          </p:nvPr>
        </p:nvSpPr>
        <p:spPr/>
        <p:txBody>
          <a:bodyPr/>
          <a:lstStyle/>
          <a:p>
            <a:r>
              <a:rPr lang="en-US" altLang="ja-JP" dirty="0"/>
              <a:t>15 </a:t>
            </a:r>
            <a:r>
              <a:rPr lang="ja-JP" altLang="en-US" dirty="0"/>
              <a:t>認知症対応型共同生活介護</a:t>
            </a:r>
          </a:p>
          <a:p>
            <a:r>
              <a:rPr lang="ja-JP" altLang="en-US" dirty="0" smtClean="0"/>
              <a:t>夜間</a:t>
            </a:r>
            <a:r>
              <a:rPr lang="ja-JP" altLang="en-US" dirty="0"/>
              <a:t>及び深夜の勤務を行う介護従業者について、利用者の処遇に支障がない場合は、併設の他の共同生活住居又は小規模多機能型居宅介護事業所の職務に従事することができるとしていた規定を廃止すること。</a:t>
            </a:r>
            <a:endParaRPr kumimoji="1" lang="ja-JP" altLang="en-US" dirty="0"/>
          </a:p>
        </p:txBody>
      </p:sp>
    </p:spTree>
    <p:extLst>
      <p:ext uri="{BB962C8B-B14F-4D97-AF65-F5344CB8AC3E}">
        <p14:creationId xmlns:p14="http://schemas.microsoft.com/office/powerpoint/2010/main" val="1560588005"/>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③ 在宅支援機能の</a:t>
            </a:r>
            <a:r>
              <a:rPr lang="ja-JP" altLang="en-US" dirty="0" smtClean="0"/>
              <a:t>強化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smtClean="0"/>
              <a:t>在宅</a:t>
            </a:r>
            <a:r>
              <a:rPr lang="ja-JP" altLang="en-US" dirty="0"/>
              <a:t>支援機能の強化を図る観点から、短期利用共同生活介護の事業実施要件として設定されている「事業所開設後３年以上」の規定の緩和を行う。</a:t>
            </a:r>
          </a:p>
          <a:p>
            <a:pPr marL="0" indent="0">
              <a:buNone/>
            </a:pPr>
            <a:r>
              <a:rPr lang="en-US" altLang="ja-JP" dirty="0"/>
              <a:t>※</a:t>
            </a:r>
            <a:r>
              <a:rPr lang="ja-JP" altLang="en-US" dirty="0"/>
              <a:t>算定要件（変更点のみ）</a:t>
            </a:r>
          </a:p>
          <a:p>
            <a:pPr marL="0" indent="0">
              <a:buNone/>
            </a:pPr>
            <a:r>
              <a:rPr lang="ja-JP" altLang="en-US" dirty="0"/>
              <a:t>・ 認知症対応型共同生活介護の事業者が介護保険法の各サービスのいずれかの指定を初めて</a:t>
            </a:r>
          </a:p>
          <a:p>
            <a:pPr marL="0" indent="0">
              <a:buNone/>
            </a:pPr>
            <a:r>
              <a:rPr lang="ja-JP" altLang="en-US" dirty="0"/>
              <a:t>受けた日から</a:t>
            </a:r>
            <a:r>
              <a:rPr lang="en-US" altLang="ja-JP" dirty="0"/>
              <a:t>3</a:t>
            </a:r>
            <a:r>
              <a:rPr lang="ja-JP" altLang="en-US" dirty="0"/>
              <a:t>年以上経過していること。</a:t>
            </a:r>
            <a:endParaRPr kumimoji="1" lang="ja-JP" altLang="en-US" dirty="0"/>
          </a:p>
        </p:txBody>
      </p:sp>
    </p:spTree>
    <p:extLst>
      <p:ext uri="{BB962C8B-B14F-4D97-AF65-F5344CB8AC3E}">
        <p14:creationId xmlns:p14="http://schemas.microsoft.com/office/powerpoint/2010/main" val="13241154"/>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コンテンツ プレースホルダー 4"/>
          <p:cNvSpPr>
            <a:spLocks noGrp="1"/>
          </p:cNvSpPr>
          <p:nvPr>
            <p:ph idx="1"/>
          </p:nvPr>
        </p:nvSpPr>
        <p:spPr/>
        <p:txBody>
          <a:bodyPr/>
          <a:lstStyle/>
          <a:p>
            <a:r>
              <a:rPr lang="ja-JP" altLang="en-US" sz="2000" dirty="0"/>
              <a:t>③ 二十三号告示第三十三号のハに定める看護師については、</a:t>
            </a:r>
            <a:r>
              <a:rPr lang="ja-JP" altLang="en-US" sz="2000" dirty="0" smtClean="0"/>
              <a:t>認知症</a:t>
            </a:r>
            <a:r>
              <a:rPr lang="ja-JP" altLang="en-US" sz="2000" dirty="0"/>
              <a:t>対応型共同生活介護事業所において利用者の看取り介護</a:t>
            </a:r>
            <a:r>
              <a:rPr lang="ja-JP" altLang="en-US" sz="2000" dirty="0" smtClean="0"/>
              <a:t>を行う</a:t>
            </a:r>
            <a:r>
              <a:rPr lang="ja-JP" altLang="en-US" sz="2000" dirty="0"/>
              <a:t>場合、利用者の状態に応じて随時の対応が必要である</a:t>
            </a:r>
            <a:r>
              <a:rPr lang="ja-JP" altLang="en-US" sz="2000" dirty="0" smtClean="0"/>
              <a:t>ことから</a:t>
            </a:r>
            <a:r>
              <a:rPr lang="ja-JP" altLang="en-US" sz="2000" dirty="0"/>
              <a:t>、当該認知症対応型共同生活介護事業所密接な連携を</a:t>
            </a:r>
            <a:r>
              <a:rPr lang="ja-JP" altLang="en-US" sz="2000" dirty="0" smtClean="0"/>
              <a:t>確保できる</a:t>
            </a:r>
            <a:r>
              <a:rPr lang="ja-JP" altLang="en-US" sz="2000" dirty="0"/>
              <a:t>範囲内の距離にある病院、診療所若しくは訪問看護</a:t>
            </a:r>
            <a:r>
              <a:rPr lang="ja-JP" altLang="en-US" sz="2000" dirty="0" smtClean="0"/>
              <a:t>ステーション</a:t>
            </a:r>
            <a:r>
              <a:rPr lang="ja-JP" altLang="en-US" sz="2000" dirty="0"/>
              <a:t>（以下「訪問看護ステーション等」という。）の</a:t>
            </a:r>
            <a:r>
              <a:rPr lang="ja-JP" altLang="en-US" sz="2000" dirty="0" smtClean="0"/>
              <a:t>職員に</a:t>
            </a:r>
            <a:r>
              <a:rPr lang="ja-JP" altLang="en-US" sz="2000" dirty="0"/>
              <a:t>限るとしているところである。</a:t>
            </a:r>
            <a:r>
              <a:rPr lang="ja-JP" altLang="en-US" sz="2000" b="1" u="sng" dirty="0">
                <a:solidFill>
                  <a:srgbClr val="FF0000"/>
                </a:solidFill>
              </a:rPr>
              <a:t>具体的には、当該認知症</a:t>
            </a:r>
            <a:r>
              <a:rPr lang="ja-JP" altLang="en-US" sz="2000" b="1" u="sng" dirty="0" smtClean="0">
                <a:solidFill>
                  <a:srgbClr val="FF0000"/>
                </a:solidFill>
              </a:rPr>
              <a:t>対応型</a:t>
            </a:r>
            <a:r>
              <a:rPr lang="ja-JP" altLang="en-US" sz="2000" b="1" u="sng" dirty="0">
                <a:solidFill>
                  <a:srgbClr val="FF0000"/>
                </a:solidFill>
              </a:rPr>
              <a:t>共同生活介護事業所と訪問看護ステーション等が、同一</a:t>
            </a:r>
            <a:r>
              <a:rPr lang="ja-JP" altLang="en-US" sz="2000" b="1" u="sng" dirty="0" smtClean="0">
                <a:solidFill>
                  <a:srgbClr val="FF0000"/>
                </a:solidFill>
              </a:rPr>
              <a:t>市町村</a:t>
            </a:r>
            <a:r>
              <a:rPr lang="ja-JP" altLang="en-US" sz="2000" b="1" u="sng" dirty="0">
                <a:solidFill>
                  <a:srgbClr val="FF0000"/>
                </a:solidFill>
              </a:rPr>
              <a:t>又は同一市町村内に所在していないとしても、自動車等に</a:t>
            </a:r>
            <a:r>
              <a:rPr lang="ja-JP" altLang="en-US" sz="2000" b="1" u="sng" dirty="0" smtClean="0">
                <a:solidFill>
                  <a:srgbClr val="FF0000"/>
                </a:solidFill>
              </a:rPr>
              <a:t>よる</a:t>
            </a:r>
            <a:r>
              <a:rPr lang="ja-JP" altLang="en-US" sz="2000" b="1" u="sng" dirty="0">
                <a:solidFill>
                  <a:srgbClr val="FF0000"/>
                </a:solidFill>
              </a:rPr>
              <a:t>移動に要する時間がおおむね二十分以内の近距離に所在</a:t>
            </a:r>
            <a:r>
              <a:rPr lang="ja-JP" altLang="en-US" sz="2000" b="1" u="sng" dirty="0" smtClean="0">
                <a:solidFill>
                  <a:srgbClr val="FF0000"/>
                </a:solidFill>
              </a:rPr>
              <a:t>するなど</a:t>
            </a:r>
            <a:r>
              <a:rPr lang="ja-JP" altLang="en-US" sz="2000" b="1" u="sng" dirty="0">
                <a:solidFill>
                  <a:srgbClr val="FF0000"/>
                </a:solidFill>
              </a:rPr>
              <a:t>、実態として必要な連携をとることができることが必要</a:t>
            </a:r>
            <a:r>
              <a:rPr lang="ja-JP" altLang="en-US" sz="2000" b="1" u="sng" dirty="0" smtClean="0">
                <a:solidFill>
                  <a:srgbClr val="FF0000"/>
                </a:solidFill>
              </a:rPr>
              <a:t>である</a:t>
            </a:r>
            <a:r>
              <a:rPr lang="ja-JP" altLang="en-US" sz="2000" b="1" u="sng" dirty="0">
                <a:solidFill>
                  <a:srgbClr val="FF0000"/>
                </a:solidFill>
              </a:rPr>
              <a:t>。</a:t>
            </a:r>
            <a:endParaRPr kumimoji="1" lang="ja-JP" altLang="en-US" sz="2000" b="1" u="sng" dirty="0">
              <a:solidFill>
                <a:srgbClr val="FF0000"/>
              </a:solidFill>
            </a:endParaRPr>
          </a:p>
        </p:txBody>
      </p:sp>
    </p:spTree>
    <p:extLst>
      <p:ext uri="{BB962C8B-B14F-4D97-AF65-F5344CB8AC3E}">
        <p14:creationId xmlns:p14="http://schemas.microsoft.com/office/powerpoint/2010/main" val="695523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在宅復帰支援型老健</a:t>
            </a:r>
            <a:endParaRPr kumimoji="1" lang="ja-JP" altLang="en-US" dirty="0"/>
          </a:p>
        </p:txBody>
      </p:sp>
      <p:sp>
        <p:nvSpPr>
          <p:cNvPr id="3" name="コンテンツ プレースホルダー 2"/>
          <p:cNvSpPr>
            <a:spLocks noGrp="1"/>
          </p:cNvSpPr>
          <p:nvPr>
            <p:ph idx="1"/>
          </p:nvPr>
        </p:nvSpPr>
        <p:spPr>
          <a:xfrm>
            <a:off x="107504" y="1124744"/>
            <a:ext cx="8928992" cy="5184576"/>
          </a:xfrm>
        </p:spPr>
        <p:txBody>
          <a:bodyPr>
            <a:normAutofit fontScale="55000" lnSpcReduction="20000"/>
          </a:bodyPr>
          <a:lstStyle/>
          <a:p>
            <a:pPr marL="0" indent="0">
              <a:buNone/>
            </a:pPr>
            <a:r>
              <a:rPr lang="en-US" altLang="ja-JP" dirty="0"/>
              <a:t>※</a:t>
            </a:r>
            <a:r>
              <a:rPr lang="ja-JP" altLang="en-US" dirty="0"/>
              <a:t>算定要件（介護保健施設サービス費</a:t>
            </a:r>
            <a:r>
              <a:rPr lang="en-US" altLang="ja-JP" dirty="0"/>
              <a:t>Ⅰ</a:t>
            </a:r>
            <a:r>
              <a:rPr lang="ja-JP" altLang="en-US" dirty="0"/>
              <a:t>（</a:t>
            </a:r>
            <a:r>
              <a:rPr lang="en-US" altLang="ja-JP" dirty="0"/>
              <a:t>ⅱ</a:t>
            </a:r>
            <a:r>
              <a:rPr lang="ja-JP" altLang="en-US" dirty="0"/>
              <a:t>若しくは</a:t>
            </a:r>
            <a:r>
              <a:rPr lang="en-US" altLang="ja-JP" dirty="0"/>
              <a:t>ⅳ</a:t>
            </a:r>
            <a:r>
              <a:rPr lang="ja-JP" altLang="en-US" dirty="0"/>
              <a:t>））</a:t>
            </a:r>
          </a:p>
          <a:p>
            <a:pPr marL="0" indent="0">
              <a:buNone/>
            </a:pPr>
            <a:r>
              <a:rPr lang="en-US" altLang="ja-JP" dirty="0"/>
              <a:t>【</a:t>
            </a:r>
            <a:r>
              <a:rPr lang="ja-JP" altLang="en-US" dirty="0"/>
              <a:t>体制要件</a:t>
            </a:r>
            <a:r>
              <a:rPr lang="en-US" altLang="ja-JP" dirty="0"/>
              <a:t>】</a:t>
            </a:r>
          </a:p>
          <a:p>
            <a:pPr marL="0" indent="0">
              <a:buNone/>
            </a:pPr>
            <a:r>
              <a:rPr lang="ja-JP" altLang="en-US" dirty="0"/>
              <a:t>理学療法士、作業療法士又は言語聴覚士を適切に配置していること。</a:t>
            </a:r>
          </a:p>
          <a:p>
            <a:pPr marL="0" indent="0">
              <a:buNone/>
            </a:pPr>
            <a:r>
              <a:rPr lang="en-US" altLang="ja-JP" dirty="0"/>
              <a:t>【</a:t>
            </a:r>
            <a:r>
              <a:rPr lang="ja-JP" altLang="en-US" dirty="0"/>
              <a:t>在宅復帰要件</a:t>
            </a:r>
            <a:r>
              <a:rPr lang="en-US" altLang="ja-JP" dirty="0"/>
              <a:t>】</a:t>
            </a:r>
          </a:p>
          <a:p>
            <a:pPr marL="0" indent="0">
              <a:buNone/>
            </a:pPr>
            <a:r>
              <a:rPr lang="ja-JP" altLang="en-US" dirty="0"/>
              <a:t>・ 算定日が属する月の前</a:t>
            </a:r>
            <a:r>
              <a:rPr lang="en-US" altLang="ja-JP" dirty="0"/>
              <a:t>6</a:t>
            </a:r>
            <a:r>
              <a:rPr lang="ja-JP" altLang="en-US" dirty="0"/>
              <a:t>月間において当該施設から退所した者の総数（当該施設内で死亡した者を除く。）のうち、在宅において介護を受けることとなったもの（入所期間が</a:t>
            </a:r>
            <a:r>
              <a:rPr lang="en-US" altLang="ja-JP" dirty="0"/>
              <a:t>1</a:t>
            </a:r>
            <a:r>
              <a:rPr lang="ja-JP" altLang="en-US" dirty="0"/>
              <a:t>月以上のものに限る。）の占める割合が</a:t>
            </a:r>
            <a:r>
              <a:rPr lang="en-US" altLang="ja-JP" dirty="0"/>
              <a:t>100</a:t>
            </a:r>
            <a:r>
              <a:rPr lang="ja-JP" altLang="en-US" dirty="0"/>
              <a:t>分の</a:t>
            </a:r>
            <a:r>
              <a:rPr lang="en-US" altLang="ja-JP" dirty="0"/>
              <a:t>50</a:t>
            </a:r>
            <a:r>
              <a:rPr lang="ja-JP" altLang="en-US" dirty="0"/>
              <a:t>を超えていること。</a:t>
            </a:r>
          </a:p>
          <a:p>
            <a:pPr marL="0" indent="0">
              <a:buNone/>
            </a:pPr>
            <a:r>
              <a:rPr lang="ja-JP" altLang="en-US" dirty="0"/>
              <a:t>・ 入所者の退所後</a:t>
            </a:r>
            <a:r>
              <a:rPr lang="en-US" altLang="ja-JP" dirty="0"/>
              <a:t>30</a:t>
            </a:r>
            <a:r>
              <a:rPr lang="ja-JP" altLang="en-US" dirty="0"/>
              <a:t>日以内（当該入所者が要介護４又は要介護５である場合は</a:t>
            </a:r>
            <a:r>
              <a:rPr lang="en-US" altLang="ja-JP" dirty="0"/>
              <a:t>14</a:t>
            </a:r>
            <a:r>
              <a:rPr lang="ja-JP" altLang="en-US" dirty="0"/>
              <a:t>日以内）に、当該施設の従業者が居宅を訪問し、又は居宅介護支援事業者から情報提供を受けることにより、退所者の在宅における生活が</a:t>
            </a:r>
            <a:r>
              <a:rPr lang="en-US" altLang="ja-JP" dirty="0"/>
              <a:t>1</a:t>
            </a:r>
            <a:r>
              <a:rPr lang="ja-JP" altLang="en-US" dirty="0"/>
              <a:t>月以上（当該入所者が要介護４又は要介護５である場合は</a:t>
            </a:r>
            <a:r>
              <a:rPr lang="en-US" altLang="ja-JP" dirty="0"/>
              <a:t>14</a:t>
            </a:r>
            <a:r>
              <a:rPr lang="ja-JP" altLang="en-US" dirty="0"/>
              <a:t>日以上）、継続する見込みであること。</a:t>
            </a:r>
          </a:p>
          <a:p>
            <a:pPr marL="0" indent="0">
              <a:buNone/>
            </a:pPr>
            <a:r>
              <a:rPr lang="en-US" altLang="ja-JP" dirty="0"/>
              <a:t>【</a:t>
            </a:r>
            <a:r>
              <a:rPr lang="ja-JP" altLang="en-US" dirty="0"/>
              <a:t>ベッド回転率要件</a:t>
            </a:r>
            <a:r>
              <a:rPr lang="en-US" altLang="ja-JP" dirty="0"/>
              <a:t>】</a:t>
            </a:r>
          </a:p>
          <a:p>
            <a:pPr marL="0" indent="0">
              <a:buNone/>
            </a:pPr>
            <a:r>
              <a:rPr lang="ja-JP" altLang="en-US" dirty="0"/>
              <a:t>・ </a:t>
            </a:r>
            <a:r>
              <a:rPr lang="en-US" altLang="ja-JP" dirty="0"/>
              <a:t>30.4</a:t>
            </a:r>
            <a:r>
              <a:rPr lang="ja-JP" altLang="en-US" dirty="0"/>
              <a:t>を入所者の平均在所日数で除して得た数が</a:t>
            </a:r>
            <a:r>
              <a:rPr lang="en-US" altLang="ja-JP" dirty="0"/>
              <a:t>0.1</a:t>
            </a:r>
            <a:r>
              <a:rPr lang="ja-JP" altLang="en-US" dirty="0"/>
              <a:t>以上であること。</a:t>
            </a:r>
          </a:p>
          <a:p>
            <a:pPr marL="0" indent="0">
              <a:buNone/>
            </a:pPr>
            <a:r>
              <a:rPr lang="en-US" altLang="ja-JP" dirty="0"/>
              <a:t>【</a:t>
            </a:r>
            <a:r>
              <a:rPr lang="ja-JP" altLang="en-US" dirty="0"/>
              <a:t>重度者要件</a:t>
            </a:r>
            <a:r>
              <a:rPr lang="en-US" altLang="ja-JP" dirty="0"/>
              <a:t>】</a:t>
            </a:r>
            <a:r>
              <a:rPr lang="ja-JP" altLang="en-US" dirty="0"/>
              <a:t>（以下のいずれかである場合）</a:t>
            </a:r>
          </a:p>
          <a:p>
            <a:pPr marL="0" indent="0">
              <a:buNone/>
            </a:pPr>
            <a:r>
              <a:rPr lang="ja-JP" altLang="en-US" dirty="0"/>
              <a:t>・ 算定日が属する月の前３月間における入所者のうち、要介護４又は要介護５である者の</a:t>
            </a:r>
          </a:p>
          <a:p>
            <a:pPr marL="0" indent="0">
              <a:buNone/>
            </a:pPr>
            <a:r>
              <a:rPr lang="ja-JP" altLang="en-US" dirty="0"/>
              <a:t>占める割合が</a:t>
            </a:r>
            <a:r>
              <a:rPr lang="en-US" altLang="ja-JP" dirty="0"/>
              <a:t>35</a:t>
            </a:r>
            <a:r>
              <a:rPr lang="ja-JP" altLang="en-US" dirty="0"/>
              <a:t>％以上であること。</a:t>
            </a:r>
          </a:p>
          <a:p>
            <a:pPr marL="0" indent="0">
              <a:buNone/>
            </a:pPr>
            <a:r>
              <a:rPr lang="ja-JP" altLang="en-US" dirty="0"/>
              <a:t>・ 算定日が属する月の前３月間における入所者のうち、喀痰吸引が実施された者の占める</a:t>
            </a:r>
          </a:p>
          <a:p>
            <a:pPr marL="0" indent="0">
              <a:buNone/>
            </a:pPr>
            <a:r>
              <a:rPr lang="ja-JP" altLang="en-US" dirty="0"/>
              <a:t>割合が</a:t>
            </a:r>
            <a:r>
              <a:rPr lang="en-US" altLang="ja-JP" dirty="0"/>
              <a:t>10</a:t>
            </a:r>
            <a:r>
              <a:rPr lang="ja-JP" altLang="en-US" dirty="0"/>
              <a:t>％以上又は経管栄養が実施された者の占める割合が</a:t>
            </a:r>
            <a:r>
              <a:rPr lang="en-US" altLang="ja-JP" dirty="0"/>
              <a:t>10</a:t>
            </a:r>
            <a:r>
              <a:rPr lang="ja-JP" altLang="en-US" dirty="0"/>
              <a:t>％以上であること。</a:t>
            </a:r>
            <a:endParaRPr kumimoji="1" lang="ja-JP" altLang="en-US" dirty="0"/>
          </a:p>
        </p:txBody>
      </p:sp>
    </p:spTree>
    <p:extLst>
      <p:ext uri="{BB962C8B-B14F-4D97-AF65-F5344CB8AC3E}">
        <p14:creationId xmlns:p14="http://schemas.microsoft.com/office/powerpoint/2010/main" val="251162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通所リハビリ</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60657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在宅復帰支援型老健</a:t>
            </a:r>
            <a:endParaRPr kumimoji="1" lang="ja-JP" altLang="en-US" dirty="0"/>
          </a:p>
        </p:txBody>
      </p:sp>
      <p:sp>
        <p:nvSpPr>
          <p:cNvPr id="3" name="コンテンツ プレースホルダー 2"/>
          <p:cNvSpPr>
            <a:spLocks noGrp="1"/>
          </p:cNvSpPr>
          <p:nvPr>
            <p:ph idx="1"/>
          </p:nvPr>
        </p:nvSpPr>
        <p:spPr>
          <a:xfrm>
            <a:off x="107504" y="908720"/>
            <a:ext cx="8856984" cy="5616624"/>
          </a:xfrm>
        </p:spPr>
        <p:txBody>
          <a:bodyPr>
            <a:normAutofit/>
          </a:bodyPr>
          <a:lstStyle/>
          <a:p>
            <a:pPr marL="0" indent="0">
              <a:buNone/>
            </a:pPr>
            <a:r>
              <a:rPr lang="ja-JP" altLang="en-US" sz="1600" dirty="0"/>
              <a:t>⑵ 介護保健施設サービス費（</a:t>
            </a:r>
            <a:r>
              <a:rPr lang="en-US" altLang="ja-JP" sz="1600" dirty="0"/>
              <a:t>Ⅰ</a:t>
            </a:r>
            <a:r>
              <a:rPr lang="ja-JP" altLang="en-US" sz="1600" dirty="0"/>
              <a:t>）の介護保健施設サービス費（</a:t>
            </a:r>
            <a:r>
              <a:rPr lang="en-US" altLang="ja-JP" sz="1600" dirty="0"/>
              <a:t>ⅱ</a:t>
            </a:r>
            <a:r>
              <a:rPr lang="ja-JP" altLang="en-US" sz="1600" dirty="0" smtClean="0"/>
              <a:t>）又</a:t>
            </a:r>
            <a:r>
              <a:rPr lang="ja-JP" altLang="en-US" sz="1600" dirty="0"/>
              <a:t>は（</a:t>
            </a:r>
            <a:r>
              <a:rPr lang="en-US" altLang="ja-JP" sz="1600" dirty="0"/>
              <a:t>ⅳ</a:t>
            </a:r>
            <a:r>
              <a:rPr lang="ja-JP" altLang="en-US" sz="1600" dirty="0"/>
              <a:t>）を算定すべき介護保健施設サービスの施設基準</a:t>
            </a:r>
          </a:p>
          <a:p>
            <a:pPr marL="0" indent="0">
              <a:buNone/>
            </a:pPr>
            <a:r>
              <a:rPr lang="ja-JP" altLang="en-US" sz="1600" dirty="0"/>
              <a:t>㈠リハビリテーションを担当する理学療法士、作業療法士</a:t>
            </a:r>
            <a:r>
              <a:rPr lang="ja-JP" altLang="en-US" sz="1600" dirty="0" smtClean="0"/>
              <a:t>又は</a:t>
            </a:r>
            <a:r>
              <a:rPr lang="ja-JP" altLang="en-US" sz="1600" dirty="0"/>
              <a:t>言語聴覚士が適切に配置されていること。</a:t>
            </a:r>
          </a:p>
          <a:p>
            <a:pPr marL="0" indent="0">
              <a:buNone/>
            </a:pPr>
            <a:r>
              <a:rPr lang="ja-JP" altLang="en-US" sz="1600" dirty="0"/>
              <a:t>㈡次のいずれにも適合すること。</a:t>
            </a:r>
          </a:p>
          <a:p>
            <a:pPr marL="0" indent="0">
              <a:buNone/>
            </a:pPr>
            <a:r>
              <a:rPr lang="en-US" altLang="ja-JP" sz="1600" dirty="0"/>
              <a:t>a </a:t>
            </a:r>
            <a:r>
              <a:rPr lang="ja-JP" altLang="en-US" sz="1600" dirty="0"/>
              <a:t>算定日が属する月の前六月間において当該施設から</a:t>
            </a:r>
            <a:r>
              <a:rPr lang="ja-JP" altLang="en-US" sz="1600" dirty="0" smtClean="0"/>
              <a:t>退所した</a:t>
            </a:r>
            <a:r>
              <a:rPr lang="ja-JP" altLang="en-US" sz="1600" dirty="0"/>
              <a:t>入所者の総数（当該施設内で死亡した者を除く。）</a:t>
            </a:r>
            <a:r>
              <a:rPr lang="ja-JP" altLang="en-US" sz="1600" dirty="0" smtClean="0"/>
              <a:t>のうち</a:t>
            </a:r>
            <a:r>
              <a:rPr lang="ja-JP" altLang="en-US" sz="1600" dirty="0"/>
              <a:t>、在宅において介護を受けることとなったもの（</a:t>
            </a:r>
            <a:r>
              <a:rPr lang="ja-JP" altLang="en-US" sz="1600" dirty="0" smtClean="0"/>
              <a:t>当該施設</a:t>
            </a:r>
            <a:r>
              <a:rPr lang="ja-JP" altLang="en-US" sz="1600" dirty="0"/>
              <a:t>における入所期間が一月間を超える入所者に限る。</a:t>
            </a:r>
            <a:r>
              <a:rPr lang="ja-JP" altLang="en-US" sz="1600" dirty="0" smtClean="0"/>
              <a:t>）の</a:t>
            </a:r>
            <a:r>
              <a:rPr lang="ja-JP" altLang="en-US" sz="1600" dirty="0"/>
              <a:t>占める割合が百分の五十を超えていること。</a:t>
            </a:r>
          </a:p>
          <a:p>
            <a:pPr marL="0" indent="0">
              <a:buNone/>
            </a:pPr>
            <a:r>
              <a:rPr lang="en-US" altLang="ja-JP" sz="1600" dirty="0"/>
              <a:t>b </a:t>
            </a:r>
            <a:r>
              <a:rPr lang="ja-JP" altLang="en-US" sz="1600" dirty="0"/>
              <a:t>入所者の退所後三十日以内（退所時の要介護状態区分</a:t>
            </a:r>
            <a:r>
              <a:rPr lang="ja-JP" altLang="en-US" sz="1600" dirty="0" smtClean="0"/>
              <a:t>が要介護四</a:t>
            </a:r>
            <a:r>
              <a:rPr lang="ja-JP" altLang="en-US" sz="1600" dirty="0"/>
              <a:t>又は要介護五の場合にあっては十四日以内）に</a:t>
            </a:r>
            <a:r>
              <a:rPr lang="ja-JP" altLang="en-US" sz="1600" dirty="0" smtClean="0"/>
              <a:t>、当該</a:t>
            </a:r>
            <a:r>
              <a:rPr lang="ja-JP" altLang="en-US" sz="1600" dirty="0"/>
              <a:t>施設の従業者が当該入所者の居宅を訪問し、又は</a:t>
            </a:r>
            <a:r>
              <a:rPr lang="ja-JP" altLang="en-US" sz="1600" dirty="0" smtClean="0"/>
              <a:t>指定居宅</a:t>
            </a:r>
            <a:r>
              <a:rPr lang="ja-JP" altLang="en-US" sz="1600" dirty="0"/>
              <a:t>介護支援事業者から情報提供を受けることにより、</a:t>
            </a:r>
            <a:r>
              <a:rPr lang="ja-JP" altLang="en-US" sz="1600" dirty="0" smtClean="0"/>
              <a:t>当該</a:t>
            </a:r>
            <a:r>
              <a:rPr lang="ja-JP" altLang="en-US" sz="1600" dirty="0"/>
              <a:t>入所者の在宅における生活が一月以上（退所時の</a:t>
            </a:r>
            <a:r>
              <a:rPr lang="ja-JP" altLang="en-US" sz="1600" dirty="0" smtClean="0"/>
              <a:t>要介護状態</a:t>
            </a:r>
            <a:r>
              <a:rPr lang="ja-JP" altLang="en-US" sz="1600" dirty="0"/>
              <a:t>区分が要介護四又は要介護五の場合にあっては</a:t>
            </a:r>
            <a:r>
              <a:rPr lang="ja-JP" altLang="en-US" sz="1600" dirty="0" smtClean="0"/>
              <a:t>十四日以上</a:t>
            </a:r>
            <a:r>
              <a:rPr lang="ja-JP" altLang="en-US" sz="1600" dirty="0"/>
              <a:t>）継続する見込みであることを確認し、記録して</a:t>
            </a:r>
            <a:r>
              <a:rPr lang="ja-JP" altLang="en-US" sz="1600" dirty="0" smtClean="0"/>
              <a:t>いること</a:t>
            </a:r>
            <a:r>
              <a:rPr lang="ja-JP" altLang="en-US" sz="1600" dirty="0"/>
              <a:t>。</a:t>
            </a:r>
          </a:p>
          <a:p>
            <a:pPr marL="0" indent="0">
              <a:buNone/>
            </a:pPr>
            <a:r>
              <a:rPr lang="ja-JP" altLang="en-US" sz="1600" dirty="0"/>
              <a:t>㈢三十・四を当該施設の入所者の平均在所日数で除して</a:t>
            </a:r>
            <a:r>
              <a:rPr lang="ja-JP" altLang="en-US" sz="1600" dirty="0" smtClean="0"/>
              <a:t>得た数</a:t>
            </a:r>
            <a:r>
              <a:rPr lang="ja-JP" altLang="en-US" sz="1600" dirty="0"/>
              <a:t>が百分の十以上であること。</a:t>
            </a:r>
          </a:p>
          <a:p>
            <a:pPr marL="0" indent="0">
              <a:buNone/>
            </a:pPr>
            <a:r>
              <a:rPr lang="ja-JP" altLang="en-US" sz="1600" dirty="0"/>
              <a:t>㈣次のいずれかに適合すること。</a:t>
            </a:r>
          </a:p>
          <a:p>
            <a:pPr marL="0" indent="0">
              <a:buNone/>
            </a:pPr>
            <a:r>
              <a:rPr lang="en-US" altLang="ja-JP" sz="1600" dirty="0"/>
              <a:t>a </a:t>
            </a:r>
            <a:r>
              <a:rPr lang="ja-JP" altLang="en-US" sz="1600" dirty="0"/>
              <a:t>算定日が属する月の前三月間における入所者のうち、</a:t>
            </a:r>
            <a:r>
              <a:rPr lang="ja-JP" altLang="en-US" sz="1600" dirty="0" smtClean="0"/>
              <a:t>要介護</a:t>
            </a:r>
            <a:r>
              <a:rPr lang="ja-JP" altLang="en-US" sz="1600" dirty="0"/>
              <a:t>状態区分が要介護四及び要介護五の者の占める割合</a:t>
            </a:r>
            <a:r>
              <a:rPr lang="ja-JP" altLang="en-US" sz="1600" dirty="0" smtClean="0"/>
              <a:t>が百分</a:t>
            </a:r>
            <a:r>
              <a:rPr lang="ja-JP" altLang="en-US" sz="1600" dirty="0"/>
              <a:t>の三十五以上であること。</a:t>
            </a:r>
          </a:p>
          <a:p>
            <a:pPr marL="0" indent="0">
              <a:buNone/>
            </a:pPr>
            <a:r>
              <a:rPr lang="en-US" altLang="ja-JP" sz="1600" dirty="0"/>
              <a:t>b </a:t>
            </a:r>
            <a:r>
              <a:rPr lang="ja-JP" altLang="en-US" sz="1600" dirty="0"/>
              <a:t>算定日が属する月の前三月間における入所者のうち、</a:t>
            </a:r>
            <a:r>
              <a:rPr lang="ja-JP" altLang="en-US" sz="1600" dirty="0" smtClean="0"/>
              <a:t>喀痰吸引</a:t>
            </a:r>
            <a:r>
              <a:rPr lang="ja-JP" altLang="en-US" sz="1600" dirty="0"/>
              <a:t>が実施された者の占める割合が百分の十以上又は</a:t>
            </a:r>
            <a:r>
              <a:rPr lang="ja-JP" altLang="en-US" sz="1600" dirty="0" smtClean="0"/>
              <a:t>経管栄養</a:t>
            </a:r>
            <a:r>
              <a:rPr lang="ja-JP" altLang="en-US" sz="1600" dirty="0"/>
              <a:t>が実施された者の占める割合が百分の十以上である</a:t>
            </a:r>
            <a:r>
              <a:rPr lang="ja-JP" altLang="en-US" sz="1600" dirty="0" smtClean="0"/>
              <a:t>こと</a:t>
            </a:r>
            <a:r>
              <a:rPr lang="ja-JP" altLang="en-US" sz="1600" dirty="0"/>
              <a:t>。</a:t>
            </a:r>
          </a:p>
          <a:p>
            <a:pPr marL="0" indent="0">
              <a:buNone/>
            </a:pPr>
            <a:r>
              <a:rPr lang="ja-JP" altLang="en-US" sz="1600" dirty="0"/>
              <a:t>㈤⑴に該当するものであること。</a:t>
            </a:r>
            <a:endParaRPr kumimoji="1" lang="ja-JP" altLang="en-US" sz="1600" dirty="0"/>
          </a:p>
        </p:txBody>
      </p:sp>
    </p:spTree>
    <p:extLst>
      <p:ext uri="{BB962C8B-B14F-4D97-AF65-F5344CB8AC3E}">
        <p14:creationId xmlns:p14="http://schemas.microsoft.com/office/powerpoint/2010/main" val="2643981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dirty="0"/>
          </a:p>
        </p:txBody>
      </p:sp>
      <p:sp>
        <p:nvSpPr>
          <p:cNvPr id="5" name="コンテンツ プレースホルダー 4"/>
          <p:cNvSpPr>
            <a:spLocks noGrp="1"/>
          </p:cNvSpPr>
          <p:nvPr>
            <p:ph idx="1"/>
          </p:nvPr>
        </p:nvSpPr>
        <p:spPr/>
        <p:txBody>
          <a:bodyPr/>
          <a:lstStyle/>
          <a:p>
            <a:r>
              <a:rPr lang="ja-JP" altLang="en-US" dirty="0"/>
              <a:t>⑵ 介護保健施設サービス費</a:t>
            </a:r>
            <a:r>
              <a:rPr lang="en-US" altLang="ja-JP" dirty="0"/>
              <a:t>(Ⅰ)</a:t>
            </a:r>
            <a:r>
              <a:rPr lang="ja-JP" altLang="en-US" dirty="0"/>
              <a:t>（</a:t>
            </a:r>
            <a:r>
              <a:rPr lang="en-US" altLang="ja-JP" dirty="0"/>
              <a:t>ⅱ</a:t>
            </a:r>
            <a:r>
              <a:rPr lang="ja-JP" altLang="en-US" dirty="0"/>
              <a:t>）若しくは</a:t>
            </a:r>
            <a:r>
              <a:rPr lang="en-US" altLang="ja-JP" dirty="0"/>
              <a:t>(ⅳ)</a:t>
            </a:r>
            <a:r>
              <a:rPr lang="ja-JP" altLang="en-US" dirty="0"/>
              <a:t>又は</a:t>
            </a:r>
            <a:r>
              <a:rPr lang="ja-JP" altLang="en-US" dirty="0" smtClean="0"/>
              <a:t>ユニット型</a:t>
            </a:r>
            <a:r>
              <a:rPr lang="ja-JP" altLang="en-US" dirty="0"/>
              <a:t>介護保健施設サービス費</a:t>
            </a:r>
            <a:r>
              <a:rPr lang="en-US" altLang="ja-JP" dirty="0"/>
              <a:t>(Ⅰ)</a:t>
            </a:r>
            <a:r>
              <a:rPr lang="ja-JP" altLang="en-US" dirty="0"/>
              <a:t>（</a:t>
            </a:r>
            <a:r>
              <a:rPr lang="en-US" altLang="ja-JP" dirty="0"/>
              <a:t>ⅱ</a:t>
            </a:r>
            <a:r>
              <a:rPr lang="ja-JP" altLang="en-US" dirty="0"/>
              <a:t>）若しくは</a:t>
            </a:r>
            <a:r>
              <a:rPr lang="en-US" altLang="ja-JP" dirty="0"/>
              <a:t>(ⅳ)</a:t>
            </a:r>
            <a:r>
              <a:rPr lang="ja-JP" altLang="en-US" dirty="0"/>
              <a:t>を算定する</a:t>
            </a:r>
            <a:r>
              <a:rPr lang="ja-JP" altLang="en-US" dirty="0" smtClean="0"/>
              <a:t>介護</a:t>
            </a:r>
            <a:r>
              <a:rPr lang="ja-JP" altLang="en-US" dirty="0"/>
              <a:t>老人保健施設における介護保健施設サービスについて</a:t>
            </a:r>
          </a:p>
          <a:p>
            <a:r>
              <a:rPr lang="ja-JP" altLang="en-US" dirty="0"/>
              <a:t>３</a:t>
            </a:r>
            <a:r>
              <a:rPr lang="ja-JP" altLang="en-US" dirty="0" smtClean="0"/>
              <a:t>⑴②</a:t>
            </a:r>
            <a:r>
              <a:rPr lang="ja-JP" altLang="en-US" dirty="0"/>
              <a:t>を準用すること</a:t>
            </a:r>
            <a:r>
              <a:rPr lang="ja-JP" altLang="en-US" dirty="0" smtClean="0"/>
              <a:t>。</a:t>
            </a:r>
            <a:endParaRPr lang="en-US" altLang="ja-JP" dirty="0" smtClean="0"/>
          </a:p>
          <a:p>
            <a:r>
              <a:rPr kumimoji="1" lang="ja-JP" altLang="en-US" dirty="0" smtClean="0"/>
              <a:t>ショートと同様</a:t>
            </a:r>
            <a:endParaRPr kumimoji="1" lang="ja-JP" altLang="en-US" dirty="0"/>
          </a:p>
        </p:txBody>
      </p:sp>
    </p:spTree>
    <p:extLst>
      <p:ext uri="{BB962C8B-B14F-4D97-AF65-F5344CB8AC3E}">
        <p14:creationId xmlns:p14="http://schemas.microsoft.com/office/powerpoint/2010/main" val="1353183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在宅</a:t>
            </a:r>
            <a:r>
              <a:rPr lang="ja-JP" altLang="en-US" dirty="0" smtClean="0"/>
              <a:t>復帰型</a:t>
            </a:r>
            <a:endParaRPr kumimoji="1" lang="ja-JP" altLang="en-US" dirty="0"/>
          </a:p>
        </p:txBody>
      </p:sp>
      <p:sp>
        <p:nvSpPr>
          <p:cNvPr id="5" name="コンテンツ プレースホルダー 4"/>
          <p:cNvSpPr>
            <a:spLocks noGrp="1"/>
          </p:cNvSpPr>
          <p:nvPr>
            <p:ph idx="1"/>
          </p:nvPr>
        </p:nvSpPr>
        <p:spPr>
          <a:xfrm>
            <a:off x="0" y="908720"/>
            <a:ext cx="9144000" cy="5760640"/>
          </a:xfrm>
        </p:spPr>
        <p:txBody>
          <a:bodyPr/>
          <a:lstStyle/>
          <a:p>
            <a:r>
              <a:rPr lang="ja-JP" altLang="en-US" sz="2000" dirty="0"/>
              <a:t>② 介護老人保健施設短期入所療養介護費（</a:t>
            </a:r>
            <a:r>
              <a:rPr lang="en-US" altLang="ja-JP" sz="2000" dirty="0"/>
              <a:t>Ⅰ</a:t>
            </a:r>
            <a:r>
              <a:rPr lang="ja-JP" altLang="en-US" sz="2000" dirty="0"/>
              <a:t>）の介護老人</a:t>
            </a:r>
            <a:r>
              <a:rPr lang="ja-JP" altLang="en-US" sz="2000" dirty="0" smtClean="0"/>
              <a:t>保健施設</a:t>
            </a:r>
            <a:r>
              <a:rPr lang="ja-JP" altLang="en-US" sz="2000" dirty="0"/>
              <a:t>短期入所療養介護費（</a:t>
            </a:r>
            <a:r>
              <a:rPr lang="en-US" altLang="ja-JP" sz="2000" dirty="0"/>
              <a:t>ⅱ</a:t>
            </a:r>
            <a:r>
              <a:rPr lang="ja-JP" altLang="en-US" sz="2000" dirty="0"/>
              <a:t>）又は（</a:t>
            </a:r>
            <a:r>
              <a:rPr lang="en-US" altLang="ja-JP" sz="2000" dirty="0"/>
              <a:t>ⅳ</a:t>
            </a:r>
            <a:r>
              <a:rPr lang="ja-JP" altLang="en-US" sz="2000" dirty="0"/>
              <a:t>）を算定する介護</a:t>
            </a:r>
            <a:r>
              <a:rPr lang="ja-JP" altLang="en-US" sz="2000" dirty="0" smtClean="0"/>
              <a:t>老人保健</a:t>
            </a:r>
            <a:r>
              <a:rPr lang="ja-JP" altLang="en-US" sz="2000" dirty="0"/>
              <a:t>施設における短期入所療養介護について</a:t>
            </a:r>
          </a:p>
          <a:p>
            <a:r>
              <a:rPr lang="ja-JP" altLang="en-US" sz="2000" dirty="0" smtClean="0"/>
              <a:t>イ　所定</a:t>
            </a:r>
            <a:r>
              <a:rPr lang="ja-JP" altLang="en-US" sz="2000" dirty="0"/>
              <a:t>単位数の算定区分について</a:t>
            </a:r>
          </a:p>
          <a:p>
            <a:r>
              <a:rPr lang="ja-JP" altLang="en-US" sz="2000" dirty="0"/>
              <a:t>当該介護老人保健施設における短期入所療養介護について</a:t>
            </a:r>
            <a:r>
              <a:rPr lang="ja-JP" altLang="en-US" sz="2000" dirty="0" smtClean="0"/>
              <a:t>、適用</a:t>
            </a:r>
            <a:r>
              <a:rPr lang="ja-JP" altLang="en-US" sz="2000" dirty="0"/>
              <a:t>すべき所定単位数の算定区分については、</a:t>
            </a:r>
            <a:r>
              <a:rPr lang="ja-JP" altLang="en-US" sz="2400" b="1" u="sng" dirty="0">
                <a:solidFill>
                  <a:srgbClr val="FF0000"/>
                </a:solidFill>
              </a:rPr>
              <a:t>月の末日に</a:t>
            </a:r>
            <a:r>
              <a:rPr lang="ja-JP" altLang="en-US" sz="2400" b="1" u="sng" dirty="0" smtClean="0">
                <a:solidFill>
                  <a:srgbClr val="FF0000"/>
                </a:solidFill>
              </a:rPr>
              <a:t>おいて</a:t>
            </a:r>
            <a:r>
              <a:rPr lang="ja-JP" altLang="en-US" sz="2400" b="1" u="sng" dirty="0">
                <a:solidFill>
                  <a:srgbClr val="FF0000"/>
                </a:solidFill>
              </a:rPr>
              <a:t>、それぞれの算定区分に係る施設基準を満たさない</a:t>
            </a:r>
            <a:r>
              <a:rPr lang="ja-JP" altLang="en-US" sz="2400" b="1" u="sng" dirty="0" smtClean="0">
                <a:solidFill>
                  <a:srgbClr val="FF0000"/>
                </a:solidFill>
              </a:rPr>
              <a:t>場合は</a:t>
            </a:r>
            <a:r>
              <a:rPr lang="ja-JP" altLang="en-US" sz="2400" b="1" u="sng" dirty="0">
                <a:solidFill>
                  <a:srgbClr val="FF0000"/>
                </a:solidFill>
              </a:rPr>
              <a:t>、当該施設基準を満たさなくなった月の翌々月に変更の</a:t>
            </a:r>
            <a:r>
              <a:rPr lang="ja-JP" altLang="en-US" sz="2400" b="1" u="sng" dirty="0" smtClean="0">
                <a:solidFill>
                  <a:srgbClr val="FF0000"/>
                </a:solidFill>
              </a:rPr>
              <a:t>届出</a:t>
            </a:r>
            <a:r>
              <a:rPr lang="ja-JP" altLang="en-US" sz="2400" b="1" u="sng" dirty="0">
                <a:solidFill>
                  <a:srgbClr val="FF0000"/>
                </a:solidFill>
              </a:rPr>
              <a:t>を行い、</a:t>
            </a:r>
            <a:r>
              <a:rPr lang="ja-JP" altLang="en-US" sz="2400" b="1" u="sng" dirty="0">
                <a:solidFill>
                  <a:schemeClr val="accent1">
                    <a:lumMod val="50000"/>
                  </a:schemeClr>
                </a:solidFill>
              </a:rPr>
              <a:t>当該月から、</a:t>
            </a:r>
            <a:r>
              <a:rPr lang="ja-JP" altLang="en-US" sz="2400" b="1" u="sng" dirty="0">
                <a:solidFill>
                  <a:srgbClr val="FF0000"/>
                </a:solidFill>
              </a:rPr>
              <a:t>介護老人保健施設短期入所療養</a:t>
            </a:r>
            <a:r>
              <a:rPr lang="ja-JP" altLang="en-US" sz="2400" b="1" u="sng" dirty="0" smtClean="0">
                <a:solidFill>
                  <a:srgbClr val="FF0000"/>
                </a:solidFill>
              </a:rPr>
              <a:t>介護費</a:t>
            </a:r>
            <a:r>
              <a:rPr lang="ja-JP" altLang="en-US" sz="2400" b="1" u="sng" dirty="0">
                <a:solidFill>
                  <a:srgbClr val="FF0000"/>
                </a:solidFill>
              </a:rPr>
              <a:t>（</a:t>
            </a:r>
            <a:r>
              <a:rPr lang="en-US" altLang="ja-JP" sz="2400" b="1" u="sng" dirty="0">
                <a:solidFill>
                  <a:srgbClr val="FF0000"/>
                </a:solidFill>
              </a:rPr>
              <a:t>Ⅰ</a:t>
            </a:r>
            <a:r>
              <a:rPr lang="ja-JP" altLang="en-US" sz="2400" b="1" u="sng" dirty="0">
                <a:solidFill>
                  <a:srgbClr val="FF0000"/>
                </a:solidFill>
              </a:rPr>
              <a:t>）の介護老人保健施設短期入所療養介護費（</a:t>
            </a:r>
            <a:r>
              <a:rPr lang="en-US" altLang="ja-JP" sz="2400" b="1" u="sng" dirty="0">
                <a:solidFill>
                  <a:srgbClr val="FF0000"/>
                </a:solidFill>
              </a:rPr>
              <a:t>ⅰ</a:t>
            </a:r>
            <a:r>
              <a:rPr lang="ja-JP" altLang="en-US" sz="2400" b="1" u="sng" dirty="0">
                <a:solidFill>
                  <a:srgbClr val="FF0000"/>
                </a:solidFill>
              </a:rPr>
              <a:t>）</a:t>
            </a:r>
            <a:r>
              <a:rPr lang="ja-JP" altLang="en-US" sz="2400" b="1" u="sng" dirty="0" smtClean="0">
                <a:solidFill>
                  <a:srgbClr val="FF0000"/>
                </a:solidFill>
              </a:rPr>
              <a:t>若しく</a:t>
            </a:r>
            <a:r>
              <a:rPr lang="ja-JP" altLang="en-US" sz="2400" b="1" u="sng" dirty="0">
                <a:solidFill>
                  <a:srgbClr val="FF0000"/>
                </a:solidFill>
              </a:rPr>
              <a:t>は（</a:t>
            </a:r>
            <a:r>
              <a:rPr lang="en-US" altLang="ja-JP" sz="2400" b="1" u="sng" dirty="0">
                <a:solidFill>
                  <a:srgbClr val="FF0000"/>
                </a:solidFill>
              </a:rPr>
              <a:t>ⅲ</a:t>
            </a:r>
            <a:r>
              <a:rPr lang="ja-JP" altLang="en-US" sz="2400" b="1" u="sng" dirty="0">
                <a:solidFill>
                  <a:srgbClr val="FF0000"/>
                </a:solidFill>
              </a:rPr>
              <a:t>）又はユニット型介護老人保健施設短期入所療養</a:t>
            </a:r>
            <a:r>
              <a:rPr lang="ja-JP" altLang="en-US" sz="2400" b="1" u="sng" dirty="0" smtClean="0">
                <a:solidFill>
                  <a:srgbClr val="FF0000"/>
                </a:solidFill>
              </a:rPr>
              <a:t>介護費</a:t>
            </a:r>
            <a:r>
              <a:rPr lang="ja-JP" altLang="en-US" sz="2400" b="1" u="sng" dirty="0">
                <a:solidFill>
                  <a:srgbClr val="FF0000"/>
                </a:solidFill>
              </a:rPr>
              <a:t>（</a:t>
            </a:r>
            <a:r>
              <a:rPr lang="en-US" altLang="ja-JP" sz="2400" b="1" u="sng" dirty="0">
                <a:solidFill>
                  <a:srgbClr val="FF0000"/>
                </a:solidFill>
              </a:rPr>
              <a:t>Ⅰ</a:t>
            </a:r>
            <a:r>
              <a:rPr lang="ja-JP" altLang="en-US" sz="2400" b="1" u="sng" dirty="0">
                <a:solidFill>
                  <a:srgbClr val="FF0000"/>
                </a:solidFill>
              </a:rPr>
              <a:t>）のユニット型介護老人保健施設短期入所療養</a:t>
            </a:r>
            <a:r>
              <a:rPr lang="ja-JP" altLang="en-US" sz="2400" b="1" u="sng" dirty="0" smtClean="0">
                <a:solidFill>
                  <a:srgbClr val="FF0000"/>
                </a:solidFill>
              </a:rPr>
              <a:t>介護費</a:t>
            </a:r>
            <a:r>
              <a:rPr lang="ja-JP" altLang="en-US" sz="2400" b="1" u="sng" dirty="0">
                <a:solidFill>
                  <a:srgbClr val="FF0000"/>
                </a:solidFill>
              </a:rPr>
              <a:t>（</a:t>
            </a:r>
            <a:r>
              <a:rPr lang="en-US" altLang="ja-JP" sz="2400" b="1" u="sng" dirty="0">
                <a:solidFill>
                  <a:srgbClr val="FF0000"/>
                </a:solidFill>
              </a:rPr>
              <a:t>ⅰ</a:t>
            </a:r>
            <a:r>
              <a:rPr lang="ja-JP" altLang="en-US" sz="2400" b="1" u="sng" dirty="0">
                <a:solidFill>
                  <a:srgbClr val="FF0000"/>
                </a:solidFill>
              </a:rPr>
              <a:t>）若しくは（</a:t>
            </a:r>
            <a:r>
              <a:rPr lang="en-US" altLang="ja-JP" sz="2400" b="1" u="sng" dirty="0">
                <a:solidFill>
                  <a:srgbClr val="FF0000"/>
                </a:solidFill>
              </a:rPr>
              <a:t>ⅲ</a:t>
            </a:r>
            <a:r>
              <a:rPr lang="ja-JP" altLang="en-US" sz="2400" b="1" u="sng" dirty="0">
                <a:solidFill>
                  <a:srgbClr val="FF0000"/>
                </a:solidFill>
              </a:rPr>
              <a:t>）を算定することとなる。（ただし</a:t>
            </a:r>
            <a:r>
              <a:rPr lang="ja-JP" altLang="en-US" sz="2400" b="1" u="sng" dirty="0" smtClean="0">
                <a:solidFill>
                  <a:srgbClr val="FF0000"/>
                </a:solidFill>
              </a:rPr>
              <a:t>、翌月</a:t>
            </a:r>
            <a:r>
              <a:rPr lang="ja-JP" altLang="en-US" sz="2400" b="1" u="sng" dirty="0">
                <a:solidFill>
                  <a:srgbClr val="FF0000"/>
                </a:solidFill>
              </a:rPr>
              <a:t>の末日において当該施設基準を満たしている場合を</a:t>
            </a:r>
            <a:r>
              <a:rPr lang="ja-JP" altLang="en-US" sz="2400" b="1" u="sng" dirty="0" smtClean="0">
                <a:solidFill>
                  <a:srgbClr val="FF0000"/>
                </a:solidFill>
              </a:rPr>
              <a:t>除く</a:t>
            </a:r>
            <a:r>
              <a:rPr lang="ja-JP" altLang="en-US" sz="2400" b="1" u="sng" dirty="0">
                <a:solidFill>
                  <a:srgbClr val="FF0000"/>
                </a:solidFill>
              </a:rPr>
              <a:t>。</a:t>
            </a:r>
            <a:r>
              <a:rPr lang="ja-JP" altLang="en-US" sz="2400" b="1" u="sng" dirty="0" smtClean="0">
                <a:solidFill>
                  <a:srgbClr val="FF0000"/>
                </a:solidFill>
              </a:rPr>
              <a:t>）</a:t>
            </a:r>
            <a:endParaRPr lang="ja-JP" altLang="en-US" sz="2400" b="1" u="sng" dirty="0">
              <a:solidFill>
                <a:srgbClr val="FF0000"/>
              </a:solidFill>
            </a:endParaRPr>
          </a:p>
        </p:txBody>
      </p:sp>
    </p:spTree>
    <p:extLst>
      <p:ext uri="{BB962C8B-B14F-4D97-AF65-F5344CB8AC3E}">
        <p14:creationId xmlns:p14="http://schemas.microsoft.com/office/powerpoint/2010/main" val="2900111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107504" y="980728"/>
            <a:ext cx="8928992" cy="5115272"/>
          </a:xfrm>
        </p:spPr>
        <p:txBody>
          <a:bodyPr/>
          <a:lstStyle/>
          <a:p>
            <a:r>
              <a:rPr lang="ja-JP" altLang="en-US" sz="2400" dirty="0" smtClean="0"/>
              <a:t>ロ　当該介護老人保健施設における短期入所療養介護に係る施設基準について</a:t>
            </a:r>
          </a:p>
          <a:p>
            <a:r>
              <a:rPr lang="ja-JP" altLang="en-US" sz="2400" dirty="0" smtClean="0"/>
              <a:t>ａ 　施設基準第十二号イ⑵㈠の基準における理学療法士、作業療法士又は言語聴覚士（以下３において「理学療法士等」という。）の適切な配置とは、理学療法士等と医師、看護職員、支援相談員、栄養士、介護支援専門員等が協力して在宅復帰に向けた施設サービス計画を策定できる体制を整備していることをいう。</a:t>
            </a:r>
          </a:p>
          <a:p>
            <a:r>
              <a:rPr lang="ja-JP" altLang="en-US" sz="2400" dirty="0" smtClean="0"/>
              <a:t>ｂ 　施設基準第十二号イ⑵㈡の基準における在宅とは、自宅その他自宅に類する住まいである有料老人ホーム、認知症高齢者グループホーム及びサービス付き高齢者向け住宅等を含むものである。なお、当該施設から退所した入所者の総数には、短期入所療養介護の利用者は含まない。</a:t>
            </a:r>
          </a:p>
        </p:txBody>
      </p:sp>
    </p:spTree>
    <p:extLst>
      <p:ext uri="{BB962C8B-B14F-4D97-AF65-F5344CB8AC3E}">
        <p14:creationId xmlns:p14="http://schemas.microsoft.com/office/powerpoint/2010/main" val="15833258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688632"/>
          </a:xfrm>
        </p:spPr>
        <p:txBody>
          <a:bodyPr/>
          <a:lstStyle/>
          <a:p>
            <a:r>
              <a:rPr lang="ja-JP" altLang="en-US" sz="1800" dirty="0" smtClean="0"/>
              <a:t>ｃ 　施設基準第十二号イ⑵㈢の基準において、</a:t>
            </a:r>
            <a:r>
              <a:rPr lang="ja-JP" altLang="en-US" sz="1800" b="1" u="sng" dirty="0" smtClean="0">
                <a:solidFill>
                  <a:srgbClr val="FF0000"/>
                </a:solidFill>
              </a:rPr>
              <a:t>三十・四を当該施設の入所者の平均在所日数で除して得た数については、小数点以下は切り上げることとし、短期入所療養介護の利用者を含まないものとする。また、平均在所日数ついては、直近三月間の数値を用いて、以下の式により計算すること。</a:t>
            </a:r>
          </a:p>
          <a:p>
            <a:pPr lvl="1"/>
            <a:r>
              <a:rPr lang="en-US" altLang="ja-JP" sz="1800" dirty="0" smtClean="0"/>
              <a:t>(a) </a:t>
            </a:r>
            <a:r>
              <a:rPr lang="ja-JP" altLang="en-US" sz="1800" b="1" u="sng" dirty="0" smtClean="0">
                <a:solidFill>
                  <a:srgbClr val="FF0000"/>
                </a:solidFill>
              </a:rPr>
              <a:t>（</a:t>
            </a:r>
            <a:r>
              <a:rPr lang="en-US" altLang="ja-JP" sz="1800" b="1" u="sng" dirty="0" smtClean="0">
                <a:solidFill>
                  <a:srgbClr val="FF0000"/>
                </a:solidFill>
              </a:rPr>
              <a:t>ⅰ</a:t>
            </a:r>
            <a:r>
              <a:rPr lang="ja-JP" altLang="en-US" sz="1800" b="1" u="sng" dirty="0" smtClean="0">
                <a:solidFill>
                  <a:srgbClr val="FF0000"/>
                </a:solidFill>
              </a:rPr>
              <a:t>）に掲げる数</a:t>
            </a:r>
            <a:r>
              <a:rPr lang="en-US" altLang="ja-JP" sz="1800" b="1" u="sng" dirty="0" smtClean="0">
                <a:solidFill>
                  <a:srgbClr val="FF0000"/>
                </a:solidFill>
              </a:rPr>
              <a:t>÷</a:t>
            </a:r>
            <a:r>
              <a:rPr lang="ja-JP" altLang="en-US" sz="1800" b="1" u="sng" dirty="0" smtClean="0">
                <a:solidFill>
                  <a:srgbClr val="FF0000"/>
                </a:solidFill>
              </a:rPr>
              <a:t>（</a:t>
            </a:r>
            <a:r>
              <a:rPr lang="en-US" altLang="ja-JP" sz="1800" b="1" u="sng" dirty="0" smtClean="0">
                <a:solidFill>
                  <a:srgbClr val="FF0000"/>
                </a:solidFill>
              </a:rPr>
              <a:t>ⅱ</a:t>
            </a:r>
            <a:r>
              <a:rPr lang="ja-JP" altLang="en-US" sz="1800" b="1" u="sng" dirty="0" smtClean="0">
                <a:solidFill>
                  <a:srgbClr val="FF0000"/>
                </a:solidFill>
              </a:rPr>
              <a:t>）に掲げる数</a:t>
            </a:r>
          </a:p>
          <a:p>
            <a:pPr lvl="1"/>
            <a:r>
              <a:rPr lang="ja-JP" altLang="en-US" sz="1800" b="1" u="sng" dirty="0" smtClean="0">
                <a:solidFill>
                  <a:srgbClr val="FF0000"/>
                </a:solidFill>
              </a:rPr>
              <a:t>（</a:t>
            </a:r>
            <a:r>
              <a:rPr lang="en-US" altLang="ja-JP" sz="1800" b="1" u="sng" dirty="0" smtClean="0">
                <a:solidFill>
                  <a:srgbClr val="FF0000"/>
                </a:solidFill>
              </a:rPr>
              <a:t>ⅰ</a:t>
            </a:r>
            <a:r>
              <a:rPr lang="ja-JP" altLang="en-US" sz="1800" b="1" u="sng" dirty="0" smtClean="0">
                <a:solidFill>
                  <a:srgbClr val="FF0000"/>
                </a:solidFill>
              </a:rPr>
              <a:t>） 当該施設における直近三月間の入所者延日数</a:t>
            </a:r>
          </a:p>
          <a:p>
            <a:pPr lvl="1"/>
            <a:r>
              <a:rPr lang="ja-JP" altLang="en-US" sz="1800" b="1" u="sng" dirty="0" smtClean="0">
                <a:solidFill>
                  <a:srgbClr val="FF0000"/>
                </a:solidFill>
              </a:rPr>
              <a:t>（</a:t>
            </a:r>
            <a:r>
              <a:rPr lang="en-US" altLang="ja-JP" sz="1800" b="1" u="sng" dirty="0" smtClean="0">
                <a:solidFill>
                  <a:srgbClr val="FF0000"/>
                </a:solidFill>
              </a:rPr>
              <a:t>ⅱ</a:t>
            </a:r>
            <a:r>
              <a:rPr lang="ja-JP" altLang="en-US" sz="1800" b="1" u="sng" dirty="0" smtClean="0">
                <a:solidFill>
                  <a:srgbClr val="FF0000"/>
                </a:solidFill>
              </a:rPr>
              <a:t>）（当該施設における当該三月間の新規入所者数＋当該施設における当該三月間の新規退所者数）／２</a:t>
            </a:r>
          </a:p>
          <a:p>
            <a:pPr lvl="1"/>
            <a:r>
              <a:rPr lang="en-US" altLang="ja-JP" sz="1800" dirty="0" smtClean="0"/>
              <a:t>(b) (a)</a:t>
            </a:r>
            <a:r>
              <a:rPr lang="ja-JP" altLang="en-US" sz="1800" dirty="0" smtClean="0"/>
              <a:t>において入所者とは、毎日二十四時現在当該施設に入所中の者をいい、当該施設に入所してその日のうちに退所又は死亡した者を含むものである。</a:t>
            </a:r>
          </a:p>
          <a:p>
            <a:pPr lvl="1"/>
            <a:r>
              <a:rPr lang="en-US" altLang="ja-JP" sz="1800" dirty="0" smtClean="0"/>
              <a:t>(c) (a)</a:t>
            </a:r>
            <a:r>
              <a:rPr lang="ja-JP" altLang="en-US" sz="1800" dirty="0" smtClean="0"/>
              <a:t>において新規入所者数とは、当該三月間に新たに当該施設に入所した者（以下、「新規入所者」という。）の数をいう。当該三カ月以前から当該施設に入所していた者は、新規入所者数には算入しない。当該施設を退所後、当該施設に再入所した者は、新規入所者として取り扱う。</a:t>
            </a:r>
          </a:p>
          <a:p>
            <a:pPr lvl="1"/>
            <a:r>
              <a:rPr lang="en-US" altLang="ja-JP" sz="1800" dirty="0" smtClean="0"/>
              <a:t>(d) (a)</a:t>
            </a:r>
            <a:r>
              <a:rPr lang="ja-JP" altLang="en-US" sz="1800" dirty="0" smtClean="0"/>
              <a:t>において、新規退所者数とは、当該三月間に当該施設から退所した者の数をいう。当該施設において死亡した者及び医療機関へ退所した者は、新規退所者に含むものである。</a:t>
            </a:r>
          </a:p>
        </p:txBody>
      </p:sp>
    </p:spTree>
    <p:extLst>
      <p:ext uri="{BB962C8B-B14F-4D97-AF65-F5344CB8AC3E}">
        <p14:creationId xmlns:p14="http://schemas.microsoft.com/office/powerpoint/2010/main" val="3760122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107504" y="980728"/>
            <a:ext cx="8928992" cy="5760640"/>
          </a:xfrm>
        </p:spPr>
        <p:txBody>
          <a:bodyPr/>
          <a:lstStyle/>
          <a:p>
            <a:r>
              <a:rPr lang="ja-JP" altLang="en-US" sz="1800" dirty="0" smtClean="0"/>
              <a:t>ｄ 　施設基準第十二号イ⑵㈣の基準における入所者の割合については、以下の</a:t>
            </a:r>
            <a:r>
              <a:rPr lang="en-US" altLang="ja-JP" sz="1800" dirty="0" smtClean="0"/>
              <a:t>(a)</a:t>
            </a:r>
            <a:r>
              <a:rPr lang="ja-JP" altLang="en-US" sz="1800" dirty="0" smtClean="0"/>
              <a:t>に掲げる数を</a:t>
            </a:r>
            <a:r>
              <a:rPr lang="en-US" altLang="ja-JP" sz="1800" dirty="0" smtClean="0"/>
              <a:t>(b)</a:t>
            </a:r>
            <a:r>
              <a:rPr lang="ja-JP" altLang="en-US" sz="1800" dirty="0" smtClean="0"/>
              <a:t>に掲げる数で除して算出すること。</a:t>
            </a:r>
          </a:p>
          <a:p>
            <a:pPr lvl="1"/>
            <a:r>
              <a:rPr lang="en-US" altLang="ja-JP" sz="1800" b="1" u="sng" dirty="0" smtClean="0">
                <a:solidFill>
                  <a:srgbClr val="FF0000"/>
                </a:solidFill>
              </a:rPr>
              <a:t>(a) </a:t>
            </a:r>
            <a:r>
              <a:rPr lang="ja-JP" altLang="en-US" sz="1800" b="1" u="sng" dirty="0" smtClean="0">
                <a:solidFill>
                  <a:srgbClr val="FF0000"/>
                </a:solidFill>
              </a:rPr>
              <a:t>当該施設における直近三月間の入所者ごとの要介護四若しくは要介護五に該当する入所者延日数、喀痰吸引を必要とする入所者延日数又は経管栄養を必要とする入所者延日数</a:t>
            </a:r>
          </a:p>
          <a:p>
            <a:pPr lvl="1"/>
            <a:r>
              <a:rPr lang="en-US" altLang="ja-JP" sz="1800" b="1" u="sng" dirty="0" smtClean="0">
                <a:solidFill>
                  <a:srgbClr val="FF0000"/>
                </a:solidFill>
              </a:rPr>
              <a:t>(b) </a:t>
            </a:r>
            <a:r>
              <a:rPr lang="ja-JP" altLang="en-US" sz="1800" b="1" u="sng" dirty="0" smtClean="0">
                <a:solidFill>
                  <a:srgbClr val="FF0000"/>
                </a:solidFill>
              </a:rPr>
              <a:t>当該施設における直近三月間の入所者延日数</a:t>
            </a:r>
          </a:p>
          <a:p>
            <a:r>
              <a:rPr lang="ja-JP" altLang="en-US" sz="1800" dirty="0" smtClean="0"/>
              <a:t>ｅ 　入所者が在宅へ退所するに当たっては、当該入所者及びその家族に対して、退所後の居宅サービスその他の保健医療サービス又は福祉サービスについて指導を行うこと。</a:t>
            </a:r>
          </a:p>
          <a:p>
            <a:r>
              <a:rPr lang="ja-JP" altLang="en-US" sz="1800" dirty="0" smtClean="0"/>
              <a:t>ｆ 　本人家族に対する指導の内容は次のようなものであること。</a:t>
            </a:r>
          </a:p>
          <a:p>
            <a:pPr lvl="1"/>
            <a:r>
              <a:rPr lang="en-US" altLang="ja-JP" sz="1800" dirty="0" smtClean="0"/>
              <a:t>(a) </a:t>
            </a:r>
            <a:r>
              <a:rPr lang="ja-JP" altLang="en-US" sz="1800" dirty="0" smtClean="0"/>
              <a:t>食事、入浴、健康管理等在宅療養に関する指導</a:t>
            </a:r>
          </a:p>
          <a:p>
            <a:pPr lvl="1"/>
            <a:r>
              <a:rPr lang="en-US" altLang="ja-JP" sz="1800" dirty="0" smtClean="0"/>
              <a:t>(b) </a:t>
            </a:r>
            <a:r>
              <a:rPr lang="ja-JP" altLang="en-US" sz="1800" dirty="0" smtClean="0"/>
              <a:t>退所する者の運動機能及び日常生活動作能力の維持及び向上を目的として行う体位変換、起座又は離床訓練、起立訓練、食事訓練、排泄訓練の指導</a:t>
            </a:r>
          </a:p>
          <a:p>
            <a:pPr lvl="1"/>
            <a:r>
              <a:rPr lang="en-US" altLang="ja-JP" sz="1800" dirty="0" smtClean="0"/>
              <a:t>(c) </a:t>
            </a:r>
            <a:r>
              <a:rPr lang="ja-JP" altLang="en-US" sz="1800" dirty="0" smtClean="0"/>
              <a:t>家屋の改善の指導</a:t>
            </a:r>
          </a:p>
          <a:p>
            <a:pPr lvl="1"/>
            <a:r>
              <a:rPr lang="en-US" altLang="ja-JP" sz="1800" dirty="0" smtClean="0"/>
              <a:t>(d) </a:t>
            </a:r>
            <a:r>
              <a:rPr lang="ja-JP" altLang="en-US" sz="1800" dirty="0" smtClean="0"/>
              <a:t>退所する者の介助方法に関する指導</a:t>
            </a:r>
          </a:p>
          <a:p>
            <a:r>
              <a:rPr lang="ja-JP" altLang="en-US" sz="1800" dirty="0"/>
              <a:t>ｇ 当該基本施設サービス費を算定した場合は、算定根拠</a:t>
            </a:r>
            <a:r>
              <a:rPr lang="ja-JP" altLang="en-US" sz="1800" dirty="0" smtClean="0"/>
              <a:t>等の</a:t>
            </a:r>
            <a:r>
              <a:rPr lang="ja-JP" altLang="en-US" sz="1800" dirty="0"/>
              <a:t>関係書類を整備しておくこと。</a:t>
            </a:r>
            <a:endParaRPr kumimoji="1" lang="ja-JP" altLang="en-US" sz="1800" dirty="0"/>
          </a:p>
        </p:txBody>
      </p:sp>
    </p:spTree>
    <p:extLst>
      <p:ext uri="{BB962C8B-B14F-4D97-AF65-F5344CB8AC3E}">
        <p14:creationId xmlns:p14="http://schemas.microsoft.com/office/powerpoint/2010/main" val="20020128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主な加算</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8772112"/>
              </p:ext>
            </p:extLst>
          </p:nvPr>
        </p:nvGraphicFramePr>
        <p:xfrm>
          <a:off x="251520" y="908709"/>
          <a:ext cx="4104456" cy="5797869"/>
        </p:xfrm>
        <a:graphic>
          <a:graphicData uri="http://schemas.openxmlformats.org/drawingml/2006/table">
            <a:tbl>
              <a:tblPr>
                <a:tableStyleId>{5C22544A-7EE6-4342-B048-85BDC9FD1C3A}</a:tableStyleId>
              </a:tblPr>
              <a:tblGrid>
                <a:gridCol w="4104456"/>
              </a:tblGrid>
              <a:tr h="159275">
                <a:tc>
                  <a:txBody>
                    <a:bodyPr/>
                    <a:lstStyle/>
                    <a:p>
                      <a:pPr algn="l" fontAlgn="ctr"/>
                      <a:r>
                        <a:rPr lang="ja-JP" altLang="en-US" sz="1800" b="1" u="sng" strike="noStrike" dirty="0">
                          <a:solidFill>
                            <a:srgbClr val="FF0000"/>
                          </a:solidFill>
                          <a:effectLst/>
                        </a:rPr>
                        <a:t>短期集中リハ加算</a:t>
                      </a:r>
                      <a:endParaRPr lang="ja-JP"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ja-JP" altLang="en-US" sz="1800" u="none" strike="noStrike">
                          <a:effectLst/>
                        </a:rPr>
                        <a:t>認知症集中リハ加算</a:t>
                      </a:r>
                      <a:endParaRPr lang="ja-JP" altLang="en-US" sz="1800" b="0" i="0" u="none" strike="noStrike">
                        <a:effectLst/>
                        <a:latin typeface="HG丸ｺﾞｼｯｸM-PRO"/>
                      </a:endParaRPr>
                    </a:p>
                  </a:txBody>
                  <a:tcPr marL="1769" marR="1769" marT="1769" marB="0" anchor="ctr"/>
                </a:tc>
              </a:tr>
              <a:tr h="159275">
                <a:tc>
                  <a:txBody>
                    <a:bodyPr/>
                    <a:lstStyle/>
                    <a:p>
                      <a:pPr algn="l" fontAlgn="ctr"/>
                      <a:r>
                        <a:rPr lang="ja-JP" altLang="en-US" sz="1800" u="none" strike="noStrike">
                          <a:effectLst/>
                        </a:rPr>
                        <a:t>認知症ケア加算</a:t>
                      </a:r>
                      <a:endParaRPr lang="ja-JP" altLang="en-US" sz="1800" b="0" i="0" u="none" strike="noStrike">
                        <a:effectLst/>
                        <a:latin typeface="HG丸ｺﾞｼｯｸM-PRO"/>
                      </a:endParaRPr>
                    </a:p>
                  </a:txBody>
                  <a:tcPr marL="1769" marR="1769" marT="1769" marB="0" anchor="ctr"/>
                </a:tc>
              </a:tr>
              <a:tr h="159275">
                <a:tc>
                  <a:txBody>
                    <a:bodyPr/>
                    <a:lstStyle/>
                    <a:p>
                      <a:pPr algn="l" fontAlgn="ctr"/>
                      <a:r>
                        <a:rPr lang="ja-JP" altLang="en-US" sz="1800" u="none" strike="noStrike">
                          <a:effectLst/>
                        </a:rPr>
                        <a:t>栄養マネジメント加算</a:t>
                      </a:r>
                      <a:endParaRPr lang="ja-JP" altLang="en-US" sz="1800" b="0" i="0" u="none" strike="noStrike">
                        <a:effectLst/>
                        <a:latin typeface="HG丸ｺﾞｼｯｸM-PRO"/>
                      </a:endParaRPr>
                    </a:p>
                  </a:txBody>
                  <a:tcPr marL="1769" marR="1769" marT="1769" marB="0" anchor="ctr"/>
                </a:tc>
              </a:tr>
              <a:tr h="159275">
                <a:tc>
                  <a:txBody>
                    <a:bodyPr/>
                    <a:lstStyle/>
                    <a:p>
                      <a:pPr algn="l" fontAlgn="ctr"/>
                      <a:r>
                        <a:rPr lang="zh-TW" altLang="en-US" sz="1800" u="none" strike="noStrike">
                          <a:effectLst/>
                        </a:rPr>
                        <a:t>若年性認知症入所者受入加算</a:t>
                      </a:r>
                      <a:endParaRPr lang="zh-TW" altLang="en-US" sz="1800" b="0" i="0" u="none" strike="noStrike">
                        <a:effectLst/>
                        <a:latin typeface="HG丸ｺﾞｼｯｸM-PRO"/>
                      </a:endParaRPr>
                    </a:p>
                  </a:txBody>
                  <a:tcPr marL="1769" marR="1769" marT="1769" marB="0" anchor="ctr"/>
                </a:tc>
              </a:tr>
              <a:tr h="159275">
                <a:tc>
                  <a:txBody>
                    <a:bodyPr/>
                    <a:lstStyle/>
                    <a:p>
                      <a:pPr algn="l" fontAlgn="ctr"/>
                      <a:r>
                        <a:rPr lang="ja-JP" altLang="en-US" sz="1800" u="none" strike="noStrike">
                          <a:effectLst/>
                        </a:rPr>
                        <a:t>認知症専門ケア加算</a:t>
                      </a:r>
                      <a:r>
                        <a:rPr lang="en-US" altLang="ja-JP" sz="1800" u="none" strike="noStrike">
                          <a:effectLst/>
                        </a:rPr>
                        <a:t>Ⅰ</a:t>
                      </a:r>
                      <a:endParaRPr lang="en-US" altLang="ja-JP" sz="1800" b="0" i="0" u="none" strike="noStrike">
                        <a:effectLst/>
                        <a:latin typeface="HG丸ｺﾞｼｯｸM-PRO"/>
                      </a:endParaRPr>
                    </a:p>
                  </a:txBody>
                  <a:tcPr marL="1769" marR="1769" marT="1769" marB="0" anchor="ctr"/>
                </a:tc>
              </a:tr>
              <a:tr h="159275">
                <a:tc>
                  <a:txBody>
                    <a:bodyPr/>
                    <a:lstStyle/>
                    <a:p>
                      <a:pPr algn="l" fontAlgn="ctr"/>
                      <a:r>
                        <a:rPr lang="ja-JP" altLang="en-US" sz="1800" u="none" strike="noStrike">
                          <a:effectLst/>
                        </a:rPr>
                        <a:t>認知症専門ケア加算</a:t>
                      </a:r>
                      <a:r>
                        <a:rPr lang="en-US" altLang="ja-JP" sz="1800" u="none" strike="noStrike">
                          <a:effectLst/>
                        </a:rPr>
                        <a:t>Ⅱ</a:t>
                      </a:r>
                      <a:endParaRPr lang="en-US" altLang="ja-JP" sz="1800" b="0" i="0" u="none" strike="noStrike">
                        <a:effectLst/>
                        <a:latin typeface="HG丸ｺﾞｼｯｸM-PRO"/>
                      </a:endParaRPr>
                    </a:p>
                  </a:txBody>
                  <a:tcPr marL="1769" marR="1769" marT="1769" marB="0" anchor="ctr"/>
                </a:tc>
              </a:tr>
              <a:tr h="159275">
                <a:tc>
                  <a:txBody>
                    <a:bodyPr/>
                    <a:lstStyle/>
                    <a:p>
                      <a:pPr algn="l" fontAlgn="ctr"/>
                      <a:r>
                        <a:rPr lang="zh-TW" altLang="en-US" sz="1800" u="none" strike="noStrike">
                          <a:effectLst/>
                        </a:rPr>
                        <a:t>認知症情報提供加算</a:t>
                      </a:r>
                      <a:endParaRPr lang="zh-TW" altLang="en-US" sz="1800" b="0" i="0" u="none" strike="noStrike">
                        <a:effectLst/>
                        <a:latin typeface="HG丸ｺﾞｼｯｸM-PRO"/>
                      </a:endParaRPr>
                    </a:p>
                  </a:txBody>
                  <a:tcPr marL="1769" marR="1769" marT="1769" marB="0" anchor="ctr"/>
                </a:tc>
              </a:tr>
              <a:tr h="159275">
                <a:tc>
                  <a:txBody>
                    <a:bodyPr/>
                    <a:lstStyle/>
                    <a:p>
                      <a:pPr algn="l" fontAlgn="ctr"/>
                      <a:r>
                        <a:rPr lang="ja-JP" altLang="en-US" sz="1800" u="none" strike="noStrike">
                          <a:effectLst/>
                        </a:rPr>
                        <a:t>サービス提供体制強化加算</a:t>
                      </a:r>
                      <a:r>
                        <a:rPr lang="en-US" altLang="ja-JP" sz="1800" u="none" strike="noStrike">
                          <a:effectLst/>
                        </a:rPr>
                        <a:t>Ⅰ</a:t>
                      </a:r>
                      <a:endParaRPr lang="en-US" altLang="ja-JP" sz="1800" b="0" i="0" u="none" strike="noStrike">
                        <a:effectLst/>
                        <a:latin typeface="HG丸ｺﾞｼｯｸM-PRO"/>
                      </a:endParaRPr>
                    </a:p>
                  </a:txBody>
                  <a:tcPr marL="1769" marR="1769" marT="1769" marB="0" anchor="ctr"/>
                </a:tc>
              </a:tr>
              <a:tr h="159275">
                <a:tc>
                  <a:txBody>
                    <a:bodyPr/>
                    <a:lstStyle/>
                    <a:p>
                      <a:pPr algn="l" fontAlgn="ctr"/>
                      <a:r>
                        <a:rPr lang="ja-JP" altLang="en-US" sz="1800" u="none" strike="noStrike">
                          <a:effectLst/>
                        </a:rPr>
                        <a:t>サービス提供体制強化加算</a:t>
                      </a:r>
                      <a:r>
                        <a:rPr lang="en-US" altLang="ja-JP" sz="1800" u="none" strike="noStrike">
                          <a:effectLst/>
                        </a:rPr>
                        <a:t>Ⅱ</a:t>
                      </a:r>
                      <a:r>
                        <a:rPr lang="ja-JP" altLang="en-US" sz="1800" u="none" strike="noStrike">
                          <a:effectLst/>
                        </a:rPr>
                        <a:t>・</a:t>
                      </a:r>
                      <a:r>
                        <a:rPr lang="en-US" altLang="ja-JP" sz="1800" u="none" strike="noStrike">
                          <a:effectLst/>
                        </a:rPr>
                        <a:t>Ⅲ</a:t>
                      </a:r>
                      <a:endParaRPr lang="en-US" altLang="ja-JP" sz="1800" b="0" i="0" u="none" strike="noStrike">
                        <a:effectLst/>
                        <a:latin typeface="HG丸ｺﾞｼｯｸM-PRO"/>
                      </a:endParaRPr>
                    </a:p>
                  </a:txBody>
                  <a:tcPr marL="1769" marR="1769" marT="1769" marB="0" anchor="ctr"/>
                </a:tc>
              </a:tr>
              <a:tr h="159275">
                <a:tc>
                  <a:txBody>
                    <a:bodyPr/>
                    <a:lstStyle/>
                    <a:p>
                      <a:pPr algn="l" fontAlgn="ctr"/>
                      <a:r>
                        <a:rPr lang="zh-TW" altLang="en-US" sz="1800" u="none" strike="noStrike">
                          <a:effectLst/>
                        </a:rPr>
                        <a:t>夜勤職員配置加算</a:t>
                      </a:r>
                      <a:endParaRPr lang="zh-TW" altLang="en-US" sz="1800" b="0" i="0" u="none" strike="noStrike">
                        <a:effectLst/>
                        <a:latin typeface="HG丸ｺﾞｼｯｸM-PRO"/>
                      </a:endParaRPr>
                    </a:p>
                  </a:txBody>
                  <a:tcPr marL="1769" marR="1769" marT="1769" marB="0" anchor="ctr"/>
                </a:tc>
              </a:tr>
              <a:tr h="159275">
                <a:tc>
                  <a:txBody>
                    <a:bodyPr/>
                    <a:lstStyle/>
                    <a:p>
                      <a:pPr algn="l" fontAlgn="ctr"/>
                      <a:r>
                        <a:rPr lang="zh-TW" altLang="en-US" sz="1800" b="1" u="sng" strike="noStrike" dirty="0">
                          <a:solidFill>
                            <a:srgbClr val="FF0000"/>
                          </a:solidFill>
                          <a:effectLst/>
                        </a:rPr>
                        <a:t>口腔機能維持管理体制加算</a:t>
                      </a:r>
                      <a:r>
                        <a:rPr lang="en-US" altLang="zh-TW" sz="1800" b="1" u="sng" strike="noStrike" dirty="0">
                          <a:solidFill>
                            <a:srgbClr val="FF0000"/>
                          </a:solidFill>
                          <a:effectLst/>
                        </a:rPr>
                        <a:t>/</a:t>
                      </a:r>
                      <a:r>
                        <a:rPr lang="zh-TW" altLang="en-US" sz="1800" b="1" u="sng" strike="noStrike" dirty="0">
                          <a:solidFill>
                            <a:srgbClr val="FF0000"/>
                          </a:solidFill>
                          <a:effectLst/>
                        </a:rPr>
                        <a:t>月</a:t>
                      </a:r>
                      <a:endParaRPr lang="zh-TW"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zh-TW" altLang="en-US" sz="1800" b="1" u="sng" strike="noStrike" dirty="0">
                          <a:solidFill>
                            <a:srgbClr val="FF0000"/>
                          </a:solidFill>
                          <a:effectLst/>
                        </a:rPr>
                        <a:t>口腔機能維持管理加算</a:t>
                      </a:r>
                      <a:r>
                        <a:rPr lang="en-US" altLang="zh-TW" sz="1800" b="1" u="sng" strike="noStrike" dirty="0">
                          <a:solidFill>
                            <a:srgbClr val="FF0000"/>
                          </a:solidFill>
                          <a:effectLst/>
                        </a:rPr>
                        <a:t>/</a:t>
                      </a:r>
                      <a:r>
                        <a:rPr lang="zh-TW" altLang="en-US" sz="1800" b="1" u="sng" strike="noStrike" dirty="0">
                          <a:solidFill>
                            <a:srgbClr val="FF0000"/>
                          </a:solidFill>
                          <a:effectLst/>
                        </a:rPr>
                        <a:t>月</a:t>
                      </a:r>
                      <a:endParaRPr lang="zh-TW"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zh-TW" altLang="en-US" sz="1800" u="none" strike="noStrike">
                          <a:effectLst/>
                        </a:rPr>
                        <a:t>身体拘束未実施減算</a:t>
                      </a:r>
                      <a:endParaRPr lang="zh-TW" altLang="en-US" sz="1800" b="0" i="0" u="none" strike="noStrike">
                        <a:effectLst/>
                        <a:latin typeface="HG丸ｺﾞｼｯｸM-PRO"/>
                      </a:endParaRPr>
                    </a:p>
                  </a:txBody>
                  <a:tcPr marL="1769" marR="1769" marT="1769" marB="0" anchor="ctr"/>
                </a:tc>
              </a:tr>
              <a:tr h="159275">
                <a:tc>
                  <a:txBody>
                    <a:bodyPr/>
                    <a:lstStyle/>
                    <a:p>
                      <a:pPr algn="l" fontAlgn="ctr"/>
                      <a:r>
                        <a:rPr lang="ja-JP" altLang="en-US" sz="1800" u="none" strike="noStrike">
                          <a:effectLst/>
                        </a:rPr>
                        <a:t>初期加算</a:t>
                      </a:r>
                      <a:endParaRPr lang="ja-JP" altLang="en-US" sz="1800" b="0" i="0" u="none" strike="noStrike">
                        <a:effectLst/>
                        <a:latin typeface="HG丸ｺﾞｼｯｸM-PRO"/>
                      </a:endParaRPr>
                    </a:p>
                  </a:txBody>
                  <a:tcPr marL="1769" marR="1769" marT="1769" marB="0" anchor="ctr"/>
                </a:tc>
              </a:tr>
              <a:tr h="169157">
                <a:tc>
                  <a:txBody>
                    <a:bodyPr/>
                    <a:lstStyle/>
                    <a:p>
                      <a:pPr algn="l" fontAlgn="ctr"/>
                      <a:r>
                        <a:rPr lang="zh-TW" altLang="en-US" sz="1800" b="1" u="sng" strike="noStrike" dirty="0">
                          <a:solidFill>
                            <a:srgbClr val="FF0000"/>
                          </a:solidFill>
                          <a:effectLst/>
                        </a:rPr>
                        <a:t>入所前後訪問指導加算</a:t>
                      </a:r>
                      <a:endParaRPr lang="zh-TW"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zh-TW" altLang="en-US" sz="1800" b="1" u="sng" strike="noStrike" dirty="0">
                          <a:solidFill>
                            <a:srgbClr val="FF0000"/>
                          </a:solidFill>
                          <a:effectLst/>
                        </a:rPr>
                        <a:t>退所前訪問相談援助加算</a:t>
                      </a:r>
                      <a:endParaRPr lang="zh-TW"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zh-TW" altLang="en-US" sz="1800" b="1" u="sng" strike="noStrike" dirty="0">
                          <a:solidFill>
                            <a:srgbClr val="FF0000"/>
                          </a:solidFill>
                          <a:effectLst/>
                        </a:rPr>
                        <a:t>退所後訪問相談援助加算</a:t>
                      </a:r>
                      <a:endParaRPr lang="zh-TW"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zh-TW" altLang="en-US" sz="1800" u="none" strike="noStrike">
                          <a:effectLst/>
                        </a:rPr>
                        <a:t>退所時指導加算</a:t>
                      </a:r>
                      <a:endParaRPr lang="zh-TW" altLang="en-US" sz="1800" b="0" i="0" u="none" strike="noStrike">
                        <a:effectLst/>
                        <a:latin typeface="HG丸ｺﾞｼｯｸM-PRO"/>
                      </a:endParaRPr>
                    </a:p>
                  </a:txBody>
                  <a:tcPr marL="1769" marR="1769" marT="1769" marB="0" anchor="ctr"/>
                </a:tc>
              </a:tr>
              <a:tr h="159275">
                <a:tc>
                  <a:txBody>
                    <a:bodyPr/>
                    <a:lstStyle/>
                    <a:p>
                      <a:pPr algn="l" fontAlgn="ctr"/>
                      <a:r>
                        <a:rPr lang="zh-TW" altLang="en-US" sz="1800" u="none" strike="noStrike">
                          <a:effectLst/>
                        </a:rPr>
                        <a:t>退所時情報提供加算</a:t>
                      </a:r>
                      <a:endParaRPr lang="zh-TW" altLang="en-US" sz="1800" b="0" i="0" u="none" strike="noStrike">
                        <a:effectLst/>
                        <a:latin typeface="HG丸ｺﾞｼｯｸM-PRO"/>
                      </a:endParaRPr>
                    </a:p>
                  </a:txBody>
                  <a:tcPr marL="1769" marR="1769" marT="1769" marB="0" anchor="ctr"/>
                </a:tc>
              </a:tr>
              <a:tr h="159275">
                <a:tc>
                  <a:txBody>
                    <a:bodyPr/>
                    <a:lstStyle/>
                    <a:p>
                      <a:pPr algn="l" fontAlgn="ctr"/>
                      <a:r>
                        <a:rPr lang="ja-JP" altLang="en-US" sz="1800" u="none" strike="noStrike" dirty="0">
                          <a:effectLst/>
                        </a:rPr>
                        <a:t>退所前連携加算</a:t>
                      </a:r>
                      <a:endParaRPr lang="ja-JP" altLang="en-US" sz="1800" b="0" i="0" u="none" strike="noStrike" dirty="0">
                        <a:effectLst/>
                        <a:latin typeface="HG丸ｺﾞｼｯｸM-PRO"/>
                      </a:endParaRPr>
                    </a:p>
                  </a:txBody>
                  <a:tcPr marL="1769" marR="1769" marT="1769" marB="0" anchor="ctr"/>
                </a:tc>
              </a:tr>
            </a:tbl>
          </a:graphicData>
        </a:graphic>
      </p:graphicFrame>
      <p:graphicFrame>
        <p:nvGraphicFramePr>
          <p:cNvPr id="5" name="コンテンツ プレースホルダー 3"/>
          <p:cNvGraphicFramePr>
            <a:graphicFrameLocks noGrp="1"/>
          </p:cNvGraphicFramePr>
          <p:nvPr>
            <p:ph idx="1"/>
            <p:extLst>
              <p:ext uri="{D42A27DB-BD31-4B8C-83A1-F6EECF244321}">
                <p14:modId xmlns:p14="http://schemas.microsoft.com/office/powerpoint/2010/main" val="2279637438"/>
              </p:ext>
            </p:extLst>
          </p:nvPr>
        </p:nvGraphicFramePr>
        <p:xfrm>
          <a:off x="4788024" y="908720"/>
          <a:ext cx="4104456" cy="4173671"/>
        </p:xfrm>
        <a:graphic>
          <a:graphicData uri="http://schemas.openxmlformats.org/drawingml/2006/table">
            <a:tbl>
              <a:tblPr>
                <a:tableStyleId>{5C22544A-7EE6-4342-B048-85BDC9FD1C3A}</a:tableStyleId>
              </a:tblPr>
              <a:tblGrid>
                <a:gridCol w="4104456"/>
              </a:tblGrid>
              <a:tr h="159275">
                <a:tc>
                  <a:txBody>
                    <a:bodyPr/>
                    <a:lstStyle/>
                    <a:p>
                      <a:pPr algn="l" fontAlgn="ctr"/>
                      <a:r>
                        <a:rPr lang="zh-TW" altLang="en-US" sz="1800" u="none" strike="noStrike" dirty="0">
                          <a:effectLst/>
                        </a:rPr>
                        <a:t>老人訪問看護指示加算</a:t>
                      </a:r>
                      <a:endParaRPr lang="zh-TW" altLang="en-US" sz="1800" b="0" i="0" u="none" strike="noStrike" dirty="0">
                        <a:effectLst/>
                        <a:latin typeface="HG丸ｺﾞｼｯｸM-PRO"/>
                      </a:endParaRPr>
                    </a:p>
                  </a:txBody>
                  <a:tcPr marL="1769" marR="1769" marT="1769" marB="0" anchor="ctr"/>
                </a:tc>
              </a:tr>
              <a:tr h="159275">
                <a:tc>
                  <a:txBody>
                    <a:bodyPr/>
                    <a:lstStyle/>
                    <a:p>
                      <a:pPr algn="l" fontAlgn="ctr"/>
                      <a:r>
                        <a:rPr lang="ja-JP" altLang="en-US" sz="1800" u="none" strike="noStrike" dirty="0">
                          <a:effectLst/>
                        </a:rPr>
                        <a:t>経口移行加算</a:t>
                      </a:r>
                      <a:endParaRPr lang="ja-JP" altLang="en-US" sz="1800" b="0" i="0" u="none" strike="noStrike" dirty="0">
                        <a:effectLst/>
                        <a:latin typeface="HG丸ｺﾞｼｯｸM-PRO"/>
                      </a:endParaRPr>
                    </a:p>
                  </a:txBody>
                  <a:tcPr marL="1769" marR="1769" marT="1769" marB="0" anchor="ctr"/>
                </a:tc>
              </a:tr>
              <a:tr h="159275">
                <a:tc>
                  <a:txBody>
                    <a:bodyPr/>
                    <a:lstStyle/>
                    <a:p>
                      <a:pPr algn="l" fontAlgn="ctr"/>
                      <a:r>
                        <a:rPr lang="zh-TW" altLang="en-US" sz="1800" u="none" strike="noStrike" dirty="0">
                          <a:effectLst/>
                        </a:rPr>
                        <a:t>経口維持加算</a:t>
                      </a:r>
                      <a:r>
                        <a:rPr lang="en-US" altLang="zh-TW" sz="1800" u="none" strike="noStrike" dirty="0">
                          <a:effectLst/>
                        </a:rPr>
                        <a:t>Ⅰ</a:t>
                      </a:r>
                      <a:endParaRPr lang="en-US" altLang="zh-TW" sz="1800" b="0" i="0" u="none" strike="noStrike" dirty="0">
                        <a:effectLst/>
                        <a:latin typeface="HG丸ｺﾞｼｯｸM-PRO"/>
                      </a:endParaRPr>
                    </a:p>
                  </a:txBody>
                  <a:tcPr marL="1769" marR="1769" marT="1769" marB="0" anchor="ctr"/>
                </a:tc>
              </a:tr>
              <a:tr h="159275">
                <a:tc>
                  <a:txBody>
                    <a:bodyPr/>
                    <a:lstStyle/>
                    <a:p>
                      <a:pPr algn="l" fontAlgn="ctr"/>
                      <a:r>
                        <a:rPr lang="zh-TW" altLang="en-US" sz="1800" u="none" strike="noStrike" dirty="0">
                          <a:effectLst/>
                        </a:rPr>
                        <a:t>経口維持加算</a:t>
                      </a:r>
                      <a:r>
                        <a:rPr lang="en-US" altLang="zh-TW" sz="1800" u="none" strike="noStrike" dirty="0">
                          <a:effectLst/>
                        </a:rPr>
                        <a:t>Ⅱ</a:t>
                      </a:r>
                      <a:endParaRPr lang="en-US" altLang="zh-TW" sz="1800" b="0" i="0" u="none" strike="noStrike" dirty="0">
                        <a:effectLst/>
                        <a:latin typeface="HG丸ｺﾞｼｯｸM-PRO"/>
                      </a:endParaRPr>
                    </a:p>
                  </a:txBody>
                  <a:tcPr marL="1769" marR="1769" marT="1769" marB="0" anchor="ctr"/>
                </a:tc>
              </a:tr>
              <a:tr h="159275">
                <a:tc>
                  <a:txBody>
                    <a:bodyPr/>
                    <a:lstStyle/>
                    <a:p>
                      <a:pPr algn="l" fontAlgn="ctr"/>
                      <a:r>
                        <a:rPr lang="ja-JP" altLang="en-US" sz="1800" u="none" strike="noStrike" dirty="0">
                          <a:effectLst/>
                        </a:rPr>
                        <a:t>療養食加算</a:t>
                      </a:r>
                      <a:endParaRPr lang="ja-JP" altLang="en-US" sz="1800" b="0" i="0" u="none" strike="noStrike" dirty="0">
                        <a:effectLst/>
                        <a:latin typeface="HG丸ｺﾞｼｯｸM-PRO"/>
                      </a:endParaRPr>
                    </a:p>
                  </a:txBody>
                  <a:tcPr marL="1769" marR="1769" marT="1769" marB="0" anchor="ctr"/>
                </a:tc>
              </a:tr>
              <a:tr h="159275">
                <a:tc>
                  <a:txBody>
                    <a:bodyPr/>
                    <a:lstStyle/>
                    <a:p>
                      <a:pPr algn="l" fontAlgn="ctr"/>
                      <a:r>
                        <a:rPr lang="ja-JP" altLang="en-US" sz="1800" u="none" strike="noStrike" dirty="0">
                          <a:effectLst/>
                        </a:rPr>
                        <a:t>外泊時費用</a:t>
                      </a:r>
                      <a:endParaRPr lang="ja-JP" altLang="en-US" sz="1800" b="0" i="0" u="none" strike="noStrike" dirty="0">
                        <a:effectLst/>
                        <a:latin typeface="HG丸ｺﾞｼｯｸM-PRO"/>
                      </a:endParaRPr>
                    </a:p>
                  </a:txBody>
                  <a:tcPr marL="1769" marR="1769" marT="1769" marB="0" anchor="ctr"/>
                </a:tc>
              </a:tr>
              <a:tr h="159275">
                <a:tc>
                  <a:txBody>
                    <a:bodyPr/>
                    <a:lstStyle/>
                    <a:p>
                      <a:pPr algn="l" fontAlgn="ctr"/>
                      <a:r>
                        <a:rPr lang="ja-JP" altLang="en-US" sz="1800" b="1" u="sng" strike="noStrike" dirty="0">
                          <a:solidFill>
                            <a:srgbClr val="FF0000"/>
                          </a:solidFill>
                          <a:effectLst/>
                        </a:rPr>
                        <a:t>ターミナルケア加算</a:t>
                      </a:r>
                      <a:r>
                        <a:rPr lang="en-US" altLang="ja-JP" sz="1800" b="1" u="sng" strike="noStrike" dirty="0">
                          <a:solidFill>
                            <a:srgbClr val="FF0000"/>
                          </a:solidFill>
                          <a:effectLst/>
                        </a:rPr>
                        <a:t>Ⅰ</a:t>
                      </a:r>
                      <a:endParaRPr lang="en-US" altLang="ja-JP"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ja-JP" altLang="en-US" sz="1800" b="1" u="sng" strike="noStrike" dirty="0">
                          <a:solidFill>
                            <a:srgbClr val="FF0000"/>
                          </a:solidFill>
                          <a:effectLst/>
                        </a:rPr>
                        <a:t>ターミナルケア加算</a:t>
                      </a:r>
                      <a:r>
                        <a:rPr lang="en-US" altLang="ja-JP" sz="1800" b="1" u="sng" strike="noStrike" dirty="0">
                          <a:solidFill>
                            <a:srgbClr val="FF0000"/>
                          </a:solidFill>
                          <a:effectLst/>
                        </a:rPr>
                        <a:t>Ⅱ</a:t>
                      </a:r>
                      <a:endParaRPr lang="en-US" altLang="ja-JP"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ja-JP" altLang="en-US" sz="1800" b="1" u="sng" strike="noStrike" dirty="0">
                          <a:solidFill>
                            <a:srgbClr val="FF0000"/>
                          </a:solidFill>
                          <a:effectLst/>
                        </a:rPr>
                        <a:t>ターミナルケア加算</a:t>
                      </a:r>
                      <a:r>
                        <a:rPr lang="en-US" altLang="ja-JP" sz="1800" b="1" u="sng" strike="noStrike" dirty="0">
                          <a:solidFill>
                            <a:srgbClr val="FF0000"/>
                          </a:solidFill>
                          <a:effectLst/>
                        </a:rPr>
                        <a:t>Ⅲ</a:t>
                      </a:r>
                      <a:endParaRPr lang="en-US" altLang="ja-JP" sz="1800" b="1" i="0" u="sng" strike="noStrike" dirty="0">
                        <a:solidFill>
                          <a:srgbClr val="FF0000"/>
                        </a:solidFill>
                        <a:effectLst/>
                        <a:latin typeface="HG丸ｺﾞｼｯｸM-PRO"/>
                      </a:endParaRPr>
                    </a:p>
                  </a:txBody>
                  <a:tcPr marL="1769" marR="1769" marT="1769" marB="0" anchor="ctr"/>
                </a:tc>
              </a:tr>
              <a:tr h="296444">
                <a:tc>
                  <a:txBody>
                    <a:bodyPr/>
                    <a:lstStyle/>
                    <a:p>
                      <a:pPr algn="l" fontAlgn="ctr"/>
                      <a:r>
                        <a:rPr lang="ja-JP" altLang="en-US" sz="1800" b="1" u="sng" strike="noStrike" dirty="0">
                          <a:solidFill>
                            <a:srgbClr val="FF0000"/>
                          </a:solidFill>
                          <a:effectLst/>
                        </a:rPr>
                        <a:t>在宅復帰・在宅療養支援機能加算</a:t>
                      </a:r>
                      <a:endParaRPr lang="ja-JP"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zh-TW" altLang="en-US" sz="1800" b="1" u="sng" strike="noStrike" dirty="0">
                          <a:solidFill>
                            <a:srgbClr val="FF0000"/>
                          </a:solidFill>
                          <a:effectLst/>
                        </a:rPr>
                        <a:t>在宅復帰支援機能加算</a:t>
                      </a:r>
                      <a:endParaRPr lang="zh-TW"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zh-TW" altLang="en-US" sz="1800" b="1" u="sng" strike="noStrike" dirty="0">
                          <a:solidFill>
                            <a:srgbClr val="FF0000"/>
                          </a:solidFill>
                          <a:effectLst/>
                        </a:rPr>
                        <a:t>緊急時施設療養費</a:t>
                      </a:r>
                      <a:endParaRPr lang="zh-TW" altLang="en-US" sz="1800" b="1" i="0" u="sng" strike="noStrike" dirty="0">
                        <a:solidFill>
                          <a:srgbClr val="FF0000"/>
                        </a:solidFill>
                        <a:effectLst/>
                        <a:latin typeface="HG丸ｺﾞｼｯｸM-PRO"/>
                      </a:endParaRPr>
                    </a:p>
                  </a:txBody>
                  <a:tcPr marL="1769" marR="1769" marT="1769" marB="0" anchor="ctr"/>
                </a:tc>
              </a:tr>
              <a:tr h="288070">
                <a:tc>
                  <a:txBody>
                    <a:bodyPr/>
                    <a:lstStyle/>
                    <a:p>
                      <a:pPr algn="l" fontAlgn="ctr"/>
                      <a:r>
                        <a:rPr lang="zh-TW" altLang="en-US" sz="1800" b="1" u="sng" strike="noStrike" dirty="0">
                          <a:solidFill>
                            <a:srgbClr val="FF0000"/>
                          </a:solidFill>
                          <a:effectLst/>
                        </a:rPr>
                        <a:t>所定疾患施設療養費</a:t>
                      </a:r>
                      <a:endParaRPr lang="zh-TW"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ja-JP" altLang="en-US" sz="1800" b="1" u="sng" strike="noStrike" dirty="0">
                          <a:solidFill>
                            <a:srgbClr val="FF0000"/>
                          </a:solidFill>
                          <a:effectLst/>
                        </a:rPr>
                        <a:t>認知症行動・心理症状緊急対応加算</a:t>
                      </a:r>
                      <a:endParaRPr lang="ja-JP" altLang="en-US" sz="1800" b="1" i="0" u="sng" strike="noStrike" dirty="0">
                        <a:solidFill>
                          <a:srgbClr val="FF0000"/>
                        </a:solidFill>
                        <a:effectLst/>
                        <a:latin typeface="HG丸ｺﾞｼｯｸM-PRO"/>
                      </a:endParaRPr>
                    </a:p>
                  </a:txBody>
                  <a:tcPr marL="1769" marR="1769" marT="1769" marB="0" anchor="ctr"/>
                </a:tc>
              </a:tr>
              <a:tr h="159275">
                <a:tc>
                  <a:txBody>
                    <a:bodyPr/>
                    <a:lstStyle/>
                    <a:p>
                      <a:pPr algn="l" fontAlgn="ctr"/>
                      <a:r>
                        <a:rPr lang="zh-TW" altLang="en-US" sz="1800" b="1" u="sng" strike="noStrike" dirty="0">
                          <a:solidFill>
                            <a:srgbClr val="FF0000"/>
                          </a:solidFill>
                          <a:effectLst/>
                        </a:rPr>
                        <a:t>地域連携診療計画情報提供加算</a:t>
                      </a:r>
                      <a:endParaRPr lang="zh-TW" altLang="en-US" sz="1800" b="1" i="0" u="sng" strike="noStrike" dirty="0">
                        <a:solidFill>
                          <a:srgbClr val="FF0000"/>
                        </a:solidFill>
                        <a:effectLst/>
                        <a:latin typeface="HG丸ｺﾞｼｯｸM-PRO"/>
                      </a:endParaRPr>
                    </a:p>
                  </a:txBody>
                  <a:tcPr marL="1769" marR="1769" marT="1769" marB="0" anchor="ctr"/>
                </a:tc>
              </a:tr>
            </a:tbl>
          </a:graphicData>
        </a:graphic>
      </p:graphicFrame>
    </p:spTree>
    <p:extLst>
      <p:ext uri="{BB962C8B-B14F-4D97-AF65-F5344CB8AC3E}">
        <p14:creationId xmlns:p14="http://schemas.microsoft.com/office/powerpoint/2010/main" val="3996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2700" dirty="0"/>
              <a:t>③ ターミナルケア</a:t>
            </a:r>
            <a:r>
              <a:rPr lang="ja-JP" altLang="en-US" sz="2700" dirty="0" smtClean="0"/>
              <a:t>加算</a:t>
            </a:r>
            <a:r>
              <a:rPr lang="en-US" altLang="ja-JP" sz="2700" dirty="0" smtClean="0"/>
              <a:t/>
            </a:r>
            <a:br>
              <a:rPr lang="en-US" altLang="ja-JP" sz="2700" dirty="0" smtClean="0"/>
            </a:br>
            <a:r>
              <a:rPr lang="ja-JP" altLang="en-US" sz="2700" dirty="0" smtClean="0"/>
              <a:t>看取り</a:t>
            </a:r>
            <a:r>
              <a:rPr lang="ja-JP" altLang="en-US" sz="2700" dirty="0"/>
              <a:t>の対応を強化する観点から、ターミナルケア加算について算定要件及び評価の見直しを行う</a:t>
            </a:r>
            <a:r>
              <a:rPr lang="ja-JP" altLang="en-US" sz="2700" dirty="0" smtClean="0"/>
              <a:t>。</a:t>
            </a:r>
            <a:endParaRPr kumimoji="1" lang="ja-JP" altLang="en-US" dirty="0"/>
          </a:p>
        </p:txBody>
      </p:sp>
      <p:sp>
        <p:nvSpPr>
          <p:cNvPr id="5" name="テキスト プレースホルダー 4"/>
          <p:cNvSpPr>
            <a:spLocks noGrp="1"/>
          </p:cNvSpPr>
          <p:nvPr>
            <p:ph type="body" idx="1"/>
          </p:nvPr>
        </p:nvSpPr>
        <p:spPr/>
        <p:txBody>
          <a:bodyPr/>
          <a:lstStyle/>
          <a:p>
            <a:pPr algn="ctr"/>
            <a:r>
              <a:rPr kumimoji="1" lang="ja-JP" altLang="en-US" dirty="0" smtClean="0"/>
              <a:t>旧</a:t>
            </a:r>
            <a:endParaRPr kumimoji="1" lang="ja-JP" altLang="en-US" dirty="0"/>
          </a:p>
        </p:txBody>
      </p:sp>
      <p:sp>
        <p:nvSpPr>
          <p:cNvPr id="3" name="コンテンツ プレースホルダー 2"/>
          <p:cNvSpPr>
            <a:spLocks noGrp="1"/>
          </p:cNvSpPr>
          <p:nvPr>
            <p:ph sz="half" idx="2"/>
          </p:nvPr>
        </p:nvSpPr>
        <p:spPr/>
        <p:txBody>
          <a:bodyPr>
            <a:normAutofit/>
          </a:bodyPr>
          <a:lstStyle/>
          <a:p>
            <a:r>
              <a:rPr lang="ja-JP" altLang="en-US" dirty="0" smtClean="0"/>
              <a:t>死亡</a:t>
            </a:r>
            <a:r>
              <a:rPr lang="ja-JP" altLang="en-US" dirty="0"/>
              <a:t>日以前</a:t>
            </a:r>
            <a:r>
              <a:rPr lang="en-US" altLang="ja-JP" dirty="0"/>
              <a:t>15</a:t>
            </a:r>
            <a:r>
              <a:rPr lang="ja-JP" altLang="en-US" dirty="0"/>
              <a:t>～</a:t>
            </a:r>
            <a:r>
              <a:rPr lang="en-US" altLang="ja-JP" dirty="0"/>
              <a:t>30</a:t>
            </a:r>
            <a:r>
              <a:rPr lang="ja-JP" altLang="en-US" dirty="0" smtClean="0"/>
              <a:t>日</a:t>
            </a:r>
            <a:endParaRPr lang="en-US" altLang="ja-JP" dirty="0" smtClean="0"/>
          </a:p>
          <a:p>
            <a:pPr lvl="1"/>
            <a:r>
              <a:rPr lang="ja-JP" altLang="en-US" dirty="0" smtClean="0"/>
              <a:t> </a:t>
            </a:r>
            <a:r>
              <a:rPr lang="en-US" altLang="ja-JP" dirty="0"/>
              <a:t>200</a:t>
            </a:r>
            <a:r>
              <a:rPr lang="ja-JP" altLang="en-US" dirty="0"/>
              <a:t>単位／</a:t>
            </a:r>
            <a:r>
              <a:rPr lang="ja-JP" altLang="en-US" dirty="0" smtClean="0"/>
              <a:t>日</a:t>
            </a:r>
            <a:endParaRPr lang="ja-JP" altLang="en-US" dirty="0"/>
          </a:p>
          <a:p>
            <a:r>
              <a:rPr lang="ja-JP" altLang="en-US" dirty="0"/>
              <a:t>死亡日以前</a:t>
            </a:r>
            <a:r>
              <a:rPr lang="en-US" altLang="ja-JP" dirty="0"/>
              <a:t>14</a:t>
            </a:r>
            <a:r>
              <a:rPr lang="ja-JP" altLang="en-US" dirty="0"/>
              <a:t>日</a:t>
            </a:r>
            <a:r>
              <a:rPr lang="ja-JP" altLang="en-US" dirty="0" smtClean="0"/>
              <a:t>まで</a:t>
            </a:r>
            <a:endParaRPr lang="en-US" altLang="ja-JP" dirty="0" smtClean="0"/>
          </a:p>
          <a:p>
            <a:pPr lvl="1"/>
            <a:r>
              <a:rPr lang="ja-JP" altLang="en-US" dirty="0" smtClean="0"/>
              <a:t> </a:t>
            </a:r>
            <a:r>
              <a:rPr lang="en-US" altLang="ja-JP" dirty="0"/>
              <a:t>315</a:t>
            </a:r>
            <a:r>
              <a:rPr lang="ja-JP" altLang="en-US" dirty="0"/>
              <a:t>単位／</a:t>
            </a:r>
            <a:r>
              <a:rPr lang="ja-JP" altLang="en-US" dirty="0" smtClean="0"/>
              <a:t>日</a:t>
            </a:r>
            <a:endParaRPr lang="ja-JP" altLang="en-US" dirty="0"/>
          </a:p>
        </p:txBody>
      </p:sp>
      <p:sp>
        <p:nvSpPr>
          <p:cNvPr id="6" name="テキスト プレースホルダー 5"/>
          <p:cNvSpPr>
            <a:spLocks noGrp="1"/>
          </p:cNvSpPr>
          <p:nvPr>
            <p:ph type="body" sz="quarter" idx="3"/>
          </p:nvPr>
        </p:nvSpPr>
        <p:spPr/>
        <p:txBody>
          <a:bodyPr/>
          <a:lstStyle/>
          <a:p>
            <a:pPr algn="ctr"/>
            <a:r>
              <a:rPr kumimoji="1" lang="ja-JP" altLang="en-US" dirty="0" smtClean="0"/>
              <a:t>新</a:t>
            </a:r>
            <a:endParaRPr kumimoji="1" lang="ja-JP" altLang="en-US" dirty="0"/>
          </a:p>
        </p:txBody>
      </p:sp>
      <p:sp>
        <p:nvSpPr>
          <p:cNvPr id="4" name="コンテンツ プレースホルダー 3"/>
          <p:cNvSpPr>
            <a:spLocks noGrp="1"/>
          </p:cNvSpPr>
          <p:nvPr>
            <p:ph sz="quarter" idx="4"/>
          </p:nvPr>
        </p:nvSpPr>
        <p:spPr/>
        <p:txBody>
          <a:bodyPr>
            <a:normAutofit/>
          </a:bodyPr>
          <a:lstStyle/>
          <a:p>
            <a:r>
              <a:rPr lang="ja-JP" altLang="en-US" b="1" u="sng" dirty="0">
                <a:solidFill>
                  <a:srgbClr val="FF0000"/>
                </a:solidFill>
              </a:rPr>
              <a:t>死亡日以前</a:t>
            </a:r>
            <a:r>
              <a:rPr lang="en-US" altLang="ja-JP" b="1" u="sng" dirty="0">
                <a:solidFill>
                  <a:srgbClr val="FF0000"/>
                </a:solidFill>
              </a:rPr>
              <a:t>4</a:t>
            </a:r>
            <a:r>
              <a:rPr lang="ja-JP" altLang="en-US" b="1" u="sng" dirty="0">
                <a:solidFill>
                  <a:srgbClr val="FF0000"/>
                </a:solidFill>
              </a:rPr>
              <a:t>～</a:t>
            </a:r>
            <a:r>
              <a:rPr lang="en-US" altLang="ja-JP" b="1" u="sng" dirty="0">
                <a:solidFill>
                  <a:srgbClr val="FF0000"/>
                </a:solidFill>
              </a:rPr>
              <a:t>30</a:t>
            </a:r>
            <a:r>
              <a:rPr lang="ja-JP" altLang="en-US" b="1" u="sng" dirty="0" smtClean="0">
                <a:solidFill>
                  <a:srgbClr val="FF0000"/>
                </a:solidFill>
              </a:rPr>
              <a:t>日</a:t>
            </a:r>
            <a:endParaRPr lang="en-US" altLang="ja-JP" b="1" u="sng" dirty="0" smtClean="0">
              <a:solidFill>
                <a:srgbClr val="FF0000"/>
              </a:solidFill>
            </a:endParaRPr>
          </a:p>
          <a:p>
            <a:pPr lvl="1"/>
            <a:r>
              <a:rPr lang="ja-JP" altLang="en-US" b="1" u="sng" dirty="0" smtClean="0">
                <a:solidFill>
                  <a:srgbClr val="FF0000"/>
                </a:solidFill>
              </a:rPr>
              <a:t> </a:t>
            </a:r>
            <a:r>
              <a:rPr lang="en-US" altLang="ja-JP" b="1" u="sng" dirty="0" smtClean="0">
                <a:solidFill>
                  <a:srgbClr val="FF0000"/>
                </a:solidFill>
              </a:rPr>
              <a:t>160</a:t>
            </a:r>
            <a:r>
              <a:rPr lang="ja-JP" altLang="en-US" b="1" u="sng" dirty="0" smtClean="0">
                <a:solidFill>
                  <a:srgbClr val="FF0000"/>
                </a:solidFill>
              </a:rPr>
              <a:t>単位</a:t>
            </a:r>
            <a:r>
              <a:rPr lang="ja-JP" altLang="en-US" b="1" u="sng" dirty="0">
                <a:solidFill>
                  <a:srgbClr val="FF0000"/>
                </a:solidFill>
              </a:rPr>
              <a:t>／</a:t>
            </a:r>
            <a:r>
              <a:rPr lang="ja-JP" altLang="en-US" b="1" u="sng" dirty="0" smtClean="0">
                <a:solidFill>
                  <a:srgbClr val="FF0000"/>
                </a:solidFill>
              </a:rPr>
              <a:t>日</a:t>
            </a:r>
            <a:endParaRPr lang="en-US" altLang="ja-JP" b="1" u="sng" dirty="0" smtClean="0">
              <a:solidFill>
                <a:srgbClr val="FF0000"/>
              </a:solidFill>
            </a:endParaRPr>
          </a:p>
          <a:p>
            <a:r>
              <a:rPr lang="ja-JP" altLang="en-US" b="1" u="sng" dirty="0">
                <a:solidFill>
                  <a:srgbClr val="FF0000"/>
                </a:solidFill>
              </a:rPr>
              <a:t>死亡日前日及び前々</a:t>
            </a:r>
            <a:r>
              <a:rPr lang="ja-JP" altLang="en-US" b="1" u="sng" dirty="0" smtClean="0">
                <a:solidFill>
                  <a:srgbClr val="FF0000"/>
                </a:solidFill>
              </a:rPr>
              <a:t>日</a:t>
            </a:r>
            <a:endParaRPr lang="en-US" altLang="ja-JP" b="1" u="sng" dirty="0" smtClean="0">
              <a:solidFill>
                <a:srgbClr val="FF0000"/>
              </a:solidFill>
            </a:endParaRPr>
          </a:p>
          <a:p>
            <a:pPr lvl="1"/>
            <a:r>
              <a:rPr lang="en-US" altLang="ja-JP" b="1" u="sng" dirty="0" smtClean="0">
                <a:solidFill>
                  <a:srgbClr val="FF0000"/>
                </a:solidFill>
              </a:rPr>
              <a:t>820</a:t>
            </a:r>
            <a:r>
              <a:rPr lang="ja-JP" altLang="en-US" b="1" u="sng" dirty="0">
                <a:solidFill>
                  <a:srgbClr val="FF0000"/>
                </a:solidFill>
              </a:rPr>
              <a:t>単位／日</a:t>
            </a:r>
            <a:endParaRPr lang="en-US" altLang="ja-JP" b="1" u="sng" dirty="0" smtClean="0">
              <a:solidFill>
                <a:srgbClr val="FF0000"/>
              </a:solidFill>
            </a:endParaRPr>
          </a:p>
          <a:p>
            <a:r>
              <a:rPr lang="ja-JP" altLang="en-US" b="1" u="sng" dirty="0">
                <a:solidFill>
                  <a:srgbClr val="FF0000"/>
                </a:solidFill>
              </a:rPr>
              <a:t>死亡日 </a:t>
            </a:r>
            <a:endParaRPr lang="en-US" altLang="ja-JP" b="1" u="sng" dirty="0" smtClean="0">
              <a:solidFill>
                <a:srgbClr val="FF0000"/>
              </a:solidFill>
            </a:endParaRPr>
          </a:p>
          <a:p>
            <a:pPr lvl="1"/>
            <a:r>
              <a:rPr lang="en-US" altLang="ja-JP" b="1" u="sng" dirty="0" smtClean="0">
                <a:solidFill>
                  <a:srgbClr val="FF0000"/>
                </a:solidFill>
              </a:rPr>
              <a:t>1,650</a:t>
            </a:r>
            <a:r>
              <a:rPr lang="ja-JP" altLang="en-US" b="1" u="sng" dirty="0">
                <a:solidFill>
                  <a:srgbClr val="FF0000"/>
                </a:solidFill>
              </a:rPr>
              <a:t>単位／</a:t>
            </a:r>
            <a:r>
              <a:rPr lang="ja-JP" altLang="en-US" b="1" u="sng" dirty="0" smtClean="0">
                <a:solidFill>
                  <a:srgbClr val="FF0000"/>
                </a:solidFill>
              </a:rPr>
              <a:t>日</a:t>
            </a:r>
            <a:endParaRPr lang="ja-JP" altLang="en-US" b="1" u="sng" dirty="0">
              <a:solidFill>
                <a:srgbClr val="FF0000"/>
              </a:solidFill>
            </a:endParaRPr>
          </a:p>
        </p:txBody>
      </p:sp>
    </p:spTree>
    <p:extLst>
      <p:ext uri="{BB962C8B-B14F-4D97-AF65-F5344CB8AC3E}">
        <p14:creationId xmlns:p14="http://schemas.microsoft.com/office/powerpoint/2010/main" val="3617683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⑥ 認知症への対応</a:t>
            </a:r>
            <a:r>
              <a:rPr lang="ja-JP" altLang="en-US" dirty="0" smtClean="0"/>
              <a:t>強化</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0" indent="0">
              <a:buNone/>
            </a:pPr>
            <a:r>
              <a:rPr lang="ja-JP" altLang="en-US" dirty="0" smtClean="0"/>
              <a:t>認知症</a:t>
            </a:r>
            <a:r>
              <a:rPr lang="ja-JP" altLang="en-US" dirty="0"/>
              <a:t>の症状が悪化し、在宅での対応が困難となった場合の受入れ及び在宅復帰を目指したケアについて評価を行う。</a:t>
            </a:r>
          </a:p>
          <a:p>
            <a:pPr marL="0" indent="0">
              <a:buNone/>
            </a:pPr>
            <a:r>
              <a:rPr lang="ja-JP" altLang="en-US" b="1" u="sng" dirty="0">
                <a:solidFill>
                  <a:srgbClr val="FF0000"/>
                </a:solidFill>
              </a:rPr>
              <a:t>認知症行動・心理症状緊急対応加算（新規） ⇒ </a:t>
            </a:r>
            <a:r>
              <a:rPr lang="en-US" altLang="ja-JP" b="1" u="sng" dirty="0">
                <a:solidFill>
                  <a:srgbClr val="FF0000"/>
                </a:solidFill>
              </a:rPr>
              <a:t>200</a:t>
            </a:r>
            <a:r>
              <a:rPr lang="ja-JP" altLang="en-US" b="1" u="sng" dirty="0">
                <a:solidFill>
                  <a:srgbClr val="FF0000"/>
                </a:solidFill>
              </a:rPr>
              <a:t>単位／日</a:t>
            </a:r>
          </a:p>
          <a:p>
            <a:pPr marL="0" indent="0">
              <a:buNone/>
            </a:pPr>
            <a:r>
              <a:rPr lang="en-US" altLang="ja-JP" dirty="0"/>
              <a:t>※</a:t>
            </a:r>
            <a:r>
              <a:rPr lang="ja-JP" altLang="en-US" dirty="0"/>
              <a:t>算定要件</a:t>
            </a:r>
          </a:p>
          <a:p>
            <a:pPr marL="0" indent="0">
              <a:buNone/>
            </a:pPr>
            <a:r>
              <a:rPr lang="ja-JP" altLang="en-US" dirty="0"/>
              <a:t>医師が、認知症の行動・心理症状が認められるため、在宅での生活が困難であり、</a:t>
            </a:r>
            <a:r>
              <a:rPr lang="ja-JP" altLang="en-US" dirty="0" smtClean="0"/>
              <a:t>緊急</a:t>
            </a:r>
            <a:r>
              <a:rPr lang="ja-JP" altLang="en-US" dirty="0"/>
              <a:t>に介護保健施設サービスが必要であると判断した者に対して、介護老人保健</a:t>
            </a:r>
            <a:r>
              <a:rPr lang="ja-JP" altLang="en-US" dirty="0" smtClean="0"/>
              <a:t>サービス</a:t>
            </a:r>
            <a:r>
              <a:rPr lang="ja-JP" altLang="en-US" dirty="0"/>
              <a:t>を行った場合（入所した日から起算して７日を限度として算定可能とする。）</a:t>
            </a:r>
          </a:p>
          <a:p>
            <a:pPr marL="0" indent="0">
              <a:buNone/>
            </a:pPr>
            <a:r>
              <a:rPr lang="ja-JP" altLang="en-US" dirty="0"/>
              <a:t>（注）介護療養型老人保健施設において同様の加算を創設する。</a:t>
            </a:r>
            <a:endParaRPr kumimoji="1" lang="ja-JP" altLang="en-US" dirty="0"/>
          </a:p>
        </p:txBody>
      </p:sp>
    </p:spTree>
    <p:extLst>
      <p:ext uri="{BB962C8B-B14F-4D97-AF65-F5344CB8AC3E}">
        <p14:creationId xmlns:p14="http://schemas.microsoft.com/office/powerpoint/2010/main" val="1837307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600" dirty="0"/>
              <a:t>② 短期集中リハビリテーション実施</a:t>
            </a:r>
            <a:r>
              <a:rPr lang="ja-JP" altLang="en-US" sz="3600" dirty="0" smtClean="0"/>
              <a:t>加算</a:t>
            </a:r>
            <a:endParaRPr kumimoji="1" lang="ja-JP" altLang="en-US" sz="3600"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入所中</a:t>
            </a:r>
            <a:r>
              <a:rPr lang="ja-JP" altLang="en-US" dirty="0"/>
              <a:t>に状態が悪化し、医療機関に短期間入院した後、再度入所した場合の必要な集中的なリハビリテーションを評価するとともに、別の介護老人保健施設に転所した場合の取扱いを適正化する見直しを行う。</a:t>
            </a:r>
          </a:p>
          <a:p>
            <a:r>
              <a:rPr lang="ja-JP" altLang="en-US" dirty="0"/>
              <a:t>（注）介護療養型老人保健施設において同様の見直しを行う</a:t>
            </a:r>
            <a:r>
              <a:rPr lang="ja-JP" altLang="en-US" dirty="0" smtClean="0"/>
              <a:t>。</a:t>
            </a:r>
            <a:endParaRPr lang="en-US" altLang="ja-JP" dirty="0" smtClean="0"/>
          </a:p>
          <a:p>
            <a:endParaRPr kumimoji="1" lang="en-US" altLang="ja-JP" dirty="0"/>
          </a:p>
          <a:p>
            <a:r>
              <a:rPr lang="ja-JP" altLang="en-US" dirty="0" smtClean="0"/>
              <a:t>これは、解釈通知待ち？</a:t>
            </a:r>
            <a:endParaRPr kumimoji="1" lang="ja-JP" altLang="en-US" dirty="0"/>
          </a:p>
        </p:txBody>
      </p:sp>
    </p:spTree>
    <p:extLst>
      <p:ext uri="{BB962C8B-B14F-4D97-AF65-F5344CB8AC3E}">
        <p14:creationId xmlns:p14="http://schemas.microsoft.com/office/powerpoint/2010/main" val="1265359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事業所区分</a:t>
            </a:r>
            <a:endParaRPr kumimoji="1" lang="ja-JP" altLang="en-US" dirty="0"/>
          </a:p>
        </p:txBody>
      </p:sp>
      <p:sp>
        <p:nvSpPr>
          <p:cNvPr id="5" name="コンテンツ プレースホルダー 4"/>
          <p:cNvSpPr>
            <a:spLocks noGrp="1"/>
          </p:cNvSpPr>
          <p:nvPr>
            <p:ph idx="1"/>
          </p:nvPr>
        </p:nvSpPr>
        <p:spPr/>
        <p:txBody>
          <a:bodyPr/>
          <a:lstStyle/>
          <a:p>
            <a:r>
              <a:rPr kumimoji="1" lang="ja-JP" altLang="en-US" dirty="0" smtClean="0"/>
              <a:t>従来通りです</a:t>
            </a:r>
            <a:endParaRPr kumimoji="1" lang="ja-JP" altLang="en-US" dirty="0"/>
          </a:p>
        </p:txBody>
      </p:sp>
    </p:spTree>
    <p:extLst>
      <p:ext uri="{BB962C8B-B14F-4D97-AF65-F5344CB8AC3E}">
        <p14:creationId xmlns:p14="http://schemas.microsoft.com/office/powerpoint/2010/main" val="2340485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t>⑻ 短期集中リハビリテーション実施加算について</a:t>
            </a:r>
            <a:endParaRPr kumimoji="1" lang="ja-JP" altLang="en-US" sz="2800"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800" dirty="0"/>
              <a:t>① 短期集中リハビリテーション実施加算における集中的な</a:t>
            </a:r>
            <a:r>
              <a:rPr lang="ja-JP" altLang="en-US" sz="2800" dirty="0" smtClean="0"/>
              <a:t>リハ</a:t>
            </a:r>
            <a:r>
              <a:rPr lang="ja-JP" altLang="en-US" sz="2800" dirty="0"/>
              <a:t>ビリテーションとは、</a:t>
            </a:r>
            <a:r>
              <a:rPr lang="ja-JP" altLang="en-US" sz="2800" b="1" u="sng" dirty="0">
                <a:solidFill>
                  <a:srgbClr val="FF0000"/>
                </a:solidFill>
              </a:rPr>
              <a:t>二十分以上の個別リハビリテーションを</a:t>
            </a:r>
            <a:r>
              <a:rPr lang="ja-JP" altLang="en-US" sz="2800" b="1" u="sng" dirty="0" smtClean="0">
                <a:solidFill>
                  <a:srgbClr val="FF0000"/>
                </a:solidFill>
              </a:rPr>
              <a:t>、</a:t>
            </a:r>
            <a:r>
              <a:rPr lang="ja-JP" altLang="en-US" sz="2800" b="1" u="sng" dirty="0">
                <a:solidFill>
                  <a:srgbClr val="FF0000"/>
                </a:solidFill>
              </a:rPr>
              <a:t>一週につき概ね三日以上実施する場合</a:t>
            </a:r>
            <a:r>
              <a:rPr lang="ja-JP" altLang="en-US" sz="2800" dirty="0"/>
              <a:t>をいう</a:t>
            </a:r>
            <a:r>
              <a:rPr lang="ja-JP" altLang="en-US" sz="2800" dirty="0" smtClean="0"/>
              <a:t>。</a:t>
            </a:r>
            <a:endParaRPr lang="en-US" altLang="ja-JP" sz="2800" dirty="0" smtClean="0"/>
          </a:p>
          <a:p>
            <a:r>
              <a:rPr lang="ja-JP" altLang="en-US" sz="2800" dirty="0"/>
              <a:t>② 当該加算は、当該入所者が</a:t>
            </a:r>
            <a:r>
              <a:rPr lang="ja-JP" altLang="en-US" sz="2800" b="1" u="sng" dirty="0">
                <a:solidFill>
                  <a:srgbClr val="FF0000"/>
                </a:solidFill>
              </a:rPr>
              <a:t>過去三月間の間に、介護老人</a:t>
            </a:r>
            <a:r>
              <a:rPr lang="ja-JP" altLang="en-US" sz="2800" b="1" u="sng" dirty="0" smtClean="0">
                <a:solidFill>
                  <a:srgbClr val="FF0000"/>
                </a:solidFill>
              </a:rPr>
              <a:t>保健</a:t>
            </a:r>
            <a:r>
              <a:rPr lang="ja-JP" altLang="en-US" sz="2800" b="1" u="sng" dirty="0">
                <a:solidFill>
                  <a:srgbClr val="FF0000"/>
                </a:solidFill>
              </a:rPr>
              <a:t>施設に入所したことがない場合に限り算定できる</a:t>
            </a:r>
            <a:r>
              <a:rPr lang="ja-JP" altLang="en-US" sz="2800" dirty="0"/>
              <a:t>こととする</a:t>
            </a:r>
            <a:r>
              <a:rPr lang="ja-JP" altLang="en-US" sz="2800" dirty="0" smtClean="0"/>
              <a:t>。</a:t>
            </a:r>
            <a:r>
              <a:rPr lang="ja-JP" altLang="en-US" sz="2800" dirty="0"/>
              <a:t>ただし、</a:t>
            </a:r>
            <a:r>
              <a:rPr lang="ja-JP" altLang="en-US" sz="2800" b="1" u="sng" dirty="0">
                <a:solidFill>
                  <a:srgbClr val="FF0000"/>
                </a:solidFill>
              </a:rPr>
              <a:t>以下の③及び④の場合はこの限りではない</a:t>
            </a:r>
            <a:r>
              <a:rPr lang="ja-JP" altLang="en-US" sz="2800" b="1" u="sng" dirty="0" smtClean="0">
                <a:solidFill>
                  <a:srgbClr val="FF0000"/>
                </a:solidFill>
              </a:rPr>
              <a:t>。</a:t>
            </a:r>
            <a:endParaRPr lang="en-US" altLang="ja-JP" sz="2800" b="1" u="sng" dirty="0" smtClean="0">
              <a:solidFill>
                <a:srgbClr val="FF0000"/>
              </a:solidFill>
            </a:endParaRPr>
          </a:p>
        </p:txBody>
      </p:sp>
    </p:spTree>
    <p:extLst>
      <p:ext uri="{BB962C8B-B14F-4D97-AF65-F5344CB8AC3E}">
        <p14:creationId xmlns:p14="http://schemas.microsoft.com/office/powerpoint/2010/main" val="16051533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1052736"/>
            <a:ext cx="9144000" cy="5805264"/>
          </a:xfrm>
        </p:spPr>
        <p:txBody>
          <a:bodyPr/>
          <a:lstStyle/>
          <a:p>
            <a:r>
              <a:rPr lang="ja-JP" altLang="en-US" sz="2400" dirty="0" smtClean="0"/>
              <a:t>③ 短期集中リハビリテーション実施加算の算定途中又は算定終了後三カ月に満たない期間に</a:t>
            </a:r>
            <a:r>
              <a:rPr lang="ja-JP" altLang="en-US" sz="2400" b="1" u="sng" dirty="0" smtClean="0">
                <a:solidFill>
                  <a:srgbClr val="FF0000"/>
                </a:solidFill>
              </a:rPr>
              <a:t>四週間以上の入院後に介護老人保健施設に再入所した場合であって、短期集中リハビリテーションの必要性が認められる者</a:t>
            </a:r>
            <a:r>
              <a:rPr lang="ja-JP" altLang="en-US" sz="2400" dirty="0" smtClean="0"/>
              <a:t>に限り、当該加算を算定することができる。</a:t>
            </a:r>
          </a:p>
          <a:p>
            <a:r>
              <a:rPr lang="ja-JP" altLang="en-US" sz="2400" dirty="0" smtClean="0"/>
              <a:t>④ 短期集中リハビリテーション実施加算の算定途中又は算定終了後三カ月に満たない期間に</a:t>
            </a:r>
            <a:r>
              <a:rPr lang="ja-JP" altLang="en-US" sz="2400" b="1" u="sng" dirty="0" smtClean="0">
                <a:solidFill>
                  <a:srgbClr val="FF0000"/>
                </a:solidFill>
              </a:rPr>
              <a:t>四週間未満の入院後に介護老人保健施設に再入所した場合であって、以下に定める状態である者</a:t>
            </a:r>
            <a:r>
              <a:rPr lang="ja-JP" altLang="en-US" sz="2400" dirty="0" smtClean="0"/>
              <a:t>は、当該加算を算定できる。</a:t>
            </a:r>
          </a:p>
          <a:p>
            <a:r>
              <a:rPr lang="ja-JP" altLang="en-US" sz="2400" dirty="0" smtClean="0"/>
              <a:t>ア脳梗塞、脳出血、くも膜下出血、脳外傷、脳炎、急性脳症（低酸素脳症等）、髄膜炎等を急性発症した者</a:t>
            </a:r>
          </a:p>
          <a:p>
            <a:r>
              <a:rPr lang="ja-JP" altLang="en-US" sz="2400" dirty="0" smtClean="0"/>
              <a:t>イ上・下肢の複合損傷</a:t>
            </a:r>
            <a:r>
              <a:rPr lang="en-US" altLang="ja-JP" sz="2400" dirty="0" smtClean="0"/>
              <a:t>(</a:t>
            </a:r>
            <a:r>
              <a:rPr lang="ja-JP" altLang="en-US" sz="2400" dirty="0" smtClean="0"/>
              <a:t>骨、筋・腱・靭帯、神経、血管のうち三種類以上の複合損傷</a:t>
            </a:r>
            <a:r>
              <a:rPr lang="en-US" altLang="ja-JP" sz="2400" dirty="0" smtClean="0"/>
              <a:t>)</a:t>
            </a:r>
            <a:r>
              <a:rPr lang="ja-JP" altLang="en-US" sz="2400" dirty="0" err="1" smtClean="0"/>
              <a:t>、</a:t>
            </a:r>
            <a:r>
              <a:rPr lang="ja-JP" altLang="en-US" sz="2400" dirty="0" smtClean="0"/>
              <a:t>脊椎損傷による四肢麻痺</a:t>
            </a:r>
            <a:r>
              <a:rPr lang="en-US" altLang="ja-JP" sz="2400" dirty="0" smtClean="0"/>
              <a:t>(</a:t>
            </a:r>
            <a:r>
              <a:rPr lang="ja-JP" altLang="en-US" sz="2400" dirty="0" smtClean="0"/>
              <a:t>一肢以上</a:t>
            </a:r>
            <a:r>
              <a:rPr lang="en-US" altLang="ja-JP" sz="2400" dirty="0" smtClean="0"/>
              <a:t>)</a:t>
            </a:r>
            <a:r>
              <a:rPr lang="ja-JP" altLang="en-US" sz="2400" dirty="0" err="1" smtClean="0"/>
              <a:t>、</a:t>
            </a:r>
            <a:r>
              <a:rPr lang="ja-JP" altLang="en-US" sz="2400" dirty="0" smtClean="0"/>
              <a:t>体幹・上・下肢の外傷・骨折、切断・離断</a:t>
            </a:r>
            <a:r>
              <a:rPr lang="en-US" altLang="ja-JP" sz="2400" dirty="0" smtClean="0"/>
              <a:t>(</a:t>
            </a:r>
            <a:r>
              <a:rPr lang="ja-JP" altLang="en-US" sz="2400" dirty="0" smtClean="0"/>
              <a:t>義肢</a:t>
            </a:r>
            <a:r>
              <a:rPr lang="en-US" altLang="ja-JP" sz="2400" dirty="0" smtClean="0"/>
              <a:t>)</a:t>
            </a:r>
            <a:r>
              <a:rPr lang="ja-JP" altLang="en-US" sz="2400" dirty="0" err="1" smtClean="0"/>
              <a:t>、</a:t>
            </a:r>
            <a:r>
              <a:rPr lang="ja-JP" altLang="en-US" sz="2400" dirty="0" smtClean="0"/>
              <a:t>運動器の悪性腫瘍等を急性発症した運動器疾患又はその手術後の者</a:t>
            </a:r>
            <a:endParaRPr kumimoji="1" lang="ja-JP" altLang="en-US" sz="3600" dirty="0"/>
          </a:p>
        </p:txBody>
      </p:sp>
    </p:spTree>
    <p:extLst>
      <p:ext uri="{BB962C8B-B14F-4D97-AF65-F5344CB8AC3E}">
        <p14:creationId xmlns:p14="http://schemas.microsoft.com/office/powerpoint/2010/main" val="8520891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① 在宅復帰・在宅療養支援機能</a:t>
            </a:r>
            <a:r>
              <a:rPr lang="ja-JP" altLang="en-US" sz="3600" dirty="0" smtClean="0"/>
              <a:t>加算</a:t>
            </a:r>
            <a:endParaRPr kumimoji="1" lang="ja-JP" altLang="en-US" sz="3600" dirty="0"/>
          </a:p>
        </p:txBody>
      </p:sp>
      <p:sp>
        <p:nvSpPr>
          <p:cNvPr id="3" name="コンテンツ プレースホルダー 2"/>
          <p:cNvSpPr>
            <a:spLocks noGrp="1"/>
          </p:cNvSpPr>
          <p:nvPr>
            <p:ph idx="1"/>
          </p:nvPr>
        </p:nvSpPr>
        <p:spPr>
          <a:xfrm>
            <a:off x="107504" y="980728"/>
            <a:ext cx="8928992" cy="5760640"/>
          </a:xfrm>
        </p:spPr>
        <p:txBody>
          <a:bodyPr>
            <a:normAutofit fontScale="47500" lnSpcReduction="20000"/>
          </a:bodyPr>
          <a:lstStyle/>
          <a:p>
            <a:pPr marL="0" indent="0">
              <a:buNone/>
            </a:pPr>
            <a:r>
              <a:rPr lang="ja-JP" altLang="en-US" dirty="0" smtClean="0"/>
              <a:t>在宅</a:t>
            </a:r>
            <a:r>
              <a:rPr lang="ja-JP" altLang="en-US" dirty="0"/>
              <a:t>復帰・在宅療養支援機能を強化するため、在宅復帰・在宅療養支援機能加算の創設等を行う。</a:t>
            </a:r>
          </a:p>
          <a:p>
            <a:pPr marL="0" indent="0">
              <a:buNone/>
            </a:pPr>
            <a:endParaRPr lang="en-US" altLang="ja-JP" b="1" u="sng" dirty="0" smtClean="0">
              <a:solidFill>
                <a:srgbClr val="FF0000"/>
              </a:solidFill>
            </a:endParaRPr>
          </a:p>
          <a:p>
            <a:pPr marL="0" indent="0">
              <a:buNone/>
            </a:pPr>
            <a:r>
              <a:rPr lang="ja-JP" altLang="en-US" b="1" u="sng" dirty="0" smtClean="0">
                <a:solidFill>
                  <a:srgbClr val="FF0000"/>
                </a:solidFill>
              </a:rPr>
              <a:t>在宅</a:t>
            </a:r>
            <a:r>
              <a:rPr lang="ja-JP" altLang="en-US" b="1" u="sng" dirty="0">
                <a:solidFill>
                  <a:srgbClr val="FF0000"/>
                </a:solidFill>
              </a:rPr>
              <a:t>復帰・在宅療養支援機能加算（新規） ⇒ </a:t>
            </a:r>
            <a:r>
              <a:rPr lang="en-US" altLang="ja-JP" b="1" u="sng" dirty="0">
                <a:solidFill>
                  <a:srgbClr val="FF0000"/>
                </a:solidFill>
              </a:rPr>
              <a:t>21</a:t>
            </a:r>
            <a:r>
              <a:rPr lang="ja-JP" altLang="en-US" b="1" u="sng" dirty="0">
                <a:solidFill>
                  <a:srgbClr val="FF0000"/>
                </a:solidFill>
              </a:rPr>
              <a:t>単位／日</a:t>
            </a:r>
          </a:p>
          <a:p>
            <a:pPr marL="0" indent="0">
              <a:buNone/>
            </a:pPr>
            <a:endParaRPr lang="en-US" altLang="ja-JP" dirty="0" smtClean="0"/>
          </a:p>
          <a:p>
            <a:pPr marL="0" indent="0">
              <a:buNone/>
            </a:pPr>
            <a:r>
              <a:rPr lang="en-US" altLang="ja-JP" dirty="0" smtClean="0"/>
              <a:t>※</a:t>
            </a:r>
            <a:r>
              <a:rPr lang="ja-JP" altLang="en-US" dirty="0"/>
              <a:t>算定要件（在宅復帰・在宅療養支援機能加算）</a:t>
            </a:r>
          </a:p>
          <a:p>
            <a:pPr marL="0" indent="0">
              <a:buNone/>
            </a:pPr>
            <a:r>
              <a:rPr lang="en-US" altLang="ja-JP" dirty="0"/>
              <a:t>【</a:t>
            </a:r>
            <a:r>
              <a:rPr lang="ja-JP" altLang="en-US" dirty="0"/>
              <a:t>在宅復帰要件</a:t>
            </a:r>
            <a:r>
              <a:rPr lang="en-US" altLang="ja-JP" dirty="0"/>
              <a:t>】</a:t>
            </a:r>
          </a:p>
          <a:p>
            <a:pPr marL="0" indent="0">
              <a:buNone/>
            </a:pPr>
            <a:r>
              <a:rPr lang="ja-JP" altLang="en-US" dirty="0"/>
              <a:t>・ 算定日が属する月の前</a:t>
            </a:r>
            <a:r>
              <a:rPr lang="en-US" altLang="ja-JP" dirty="0"/>
              <a:t>6</a:t>
            </a:r>
            <a:r>
              <a:rPr lang="ja-JP" altLang="en-US" dirty="0"/>
              <a:t>月間において当該施設から退所した者の総数（当該施設内で死亡した者を除く。）のうち、在宅において介護を受けることとなったもの（入所期間が</a:t>
            </a:r>
            <a:r>
              <a:rPr lang="en-US" altLang="ja-JP" dirty="0"/>
              <a:t>1</a:t>
            </a:r>
            <a:r>
              <a:rPr lang="ja-JP" altLang="en-US" dirty="0"/>
              <a:t>月以上のものに限る。）の占める割合が</a:t>
            </a:r>
            <a:r>
              <a:rPr lang="en-US" altLang="ja-JP" dirty="0"/>
              <a:t>100</a:t>
            </a:r>
            <a:r>
              <a:rPr lang="ja-JP" altLang="en-US" dirty="0"/>
              <a:t>分の</a:t>
            </a:r>
            <a:r>
              <a:rPr lang="en-US" altLang="ja-JP" dirty="0"/>
              <a:t>30</a:t>
            </a:r>
            <a:r>
              <a:rPr lang="ja-JP" altLang="en-US" dirty="0"/>
              <a:t>を超えていること。</a:t>
            </a:r>
          </a:p>
          <a:p>
            <a:pPr marL="0" indent="0">
              <a:buNone/>
            </a:pPr>
            <a:r>
              <a:rPr lang="ja-JP" altLang="en-US" dirty="0"/>
              <a:t>・ 入所者の退所後</a:t>
            </a:r>
            <a:r>
              <a:rPr lang="en-US" altLang="ja-JP" dirty="0"/>
              <a:t>30</a:t>
            </a:r>
            <a:r>
              <a:rPr lang="ja-JP" altLang="en-US" dirty="0"/>
              <a:t>日以内（当該入所者が要介護４又は要介護５である場合は</a:t>
            </a:r>
            <a:r>
              <a:rPr lang="en-US" altLang="ja-JP" dirty="0"/>
              <a:t>14</a:t>
            </a:r>
            <a:r>
              <a:rPr lang="ja-JP" altLang="en-US" dirty="0"/>
              <a:t>日以内）に、当該施設の従業者が居宅を訪問し、又は居宅介護支援事業者から情報提供を受けることにより、退所者の在宅における生活が</a:t>
            </a:r>
            <a:r>
              <a:rPr lang="en-US" altLang="ja-JP" dirty="0"/>
              <a:t>1</a:t>
            </a:r>
            <a:r>
              <a:rPr lang="ja-JP" altLang="en-US" dirty="0"/>
              <a:t>月以上（当該入所者が要介護４又は要介護５である場合は</a:t>
            </a:r>
            <a:r>
              <a:rPr lang="en-US" altLang="ja-JP" dirty="0"/>
              <a:t>14</a:t>
            </a:r>
            <a:r>
              <a:rPr lang="ja-JP" altLang="en-US" dirty="0"/>
              <a:t>日以上）、継続する見込みであること。</a:t>
            </a:r>
          </a:p>
          <a:p>
            <a:pPr marL="0" indent="0">
              <a:buNone/>
            </a:pPr>
            <a:r>
              <a:rPr lang="en-US" altLang="ja-JP" dirty="0"/>
              <a:t>【</a:t>
            </a:r>
            <a:r>
              <a:rPr lang="ja-JP" altLang="en-US" dirty="0"/>
              <a:t>ベッド回転率要件</a:t>
            </a:r>
            <a:r>
              <a:rPr lang="en-US" altLang="ja-JP" dirty="0"/>
              <a:t>】</a:t>
            </a:r>
          </a:p>
          <a:p>
            <a:pPr marL="0" indent="0">
              <a:buNone/>
            </a:pPr>
            <a:r>
              <a:rPr lang="ja-JP" altLang="en-US" dirty="0"/>
              <a:t>・ </a:t>
            </a:r>
            <a:r>
              <a:rPr lang="en-US" altLang="ja-JP" dirty="0"/>
              <a:t>30.4</a:t>
            </a:r>
            <a:r>
              <a:rPr lang="ja-JP" altLang="en-US" dirty="0"/>
              <a:t>を入所者の平均在所日数で除して得た数が</a:t>
            </a:r>
            <a:r>
              <a:rPr lang="en-US" altLang="ja-JP" dirty="0"/>
              <a:t>0.05</a:t>
            </a:r>
            <a:r>
              <a:rPr lang="ja-JP" altLang="en-US" dirty="0"/>
              <a:t>以上であること。</a:t>
            </a:r>
          </a:p>
          <a:p>
            <a:pPr marL="0" indent="0">
              <a:buNone/>
            </a:pPr>
            <a:endParaRPr lang="en-US" altLang="ja-JP" dirty="0" smtClean="0"/>
          </a:p>
          <a:p>
            <a:pPr marL="0" indent="0">
              <a:buNone/>
            </a:pPr>
            <a:r>
              <a:rPr lang="ja-JP" altLang="en-US" dirty="0" smtClean="0"/>
              <a:t>（</a:t>
            </a:r>
            <a:r>
              <a:rPr lang="ja-JP" altLang="en-US" dirty="0"/>
              <a:t>注１）在宅復帰・在宅療養支援機能加算については、介護老人保健施設のうち、介護保健施</a:t>
            </a:r>
          </a:p>
          <a:p>
            <a:pPr marL="0" indent="0">
              <a:buNone/>
            </a:pPr>
            <a:r>
              <a:rPr lang="ja-JP" altLang="en-US" dirty="0"/>
              <a:t>設サービス費</a:t>
            </a:r>
            <a:r>
              <a:rPr lang="en-US" altLang="ja-JP" dirty="0"/>
              <a:t>Ⅰ</a:t>
            </a:r>
            <a:r>
              <a:rPr lang="ja-JP" altLang="en-US" dirty="0"/>
              <a:t>（</a:t>
            </a:r>
            <a:r>
              <a:rPr lang="en-US" altLang="ja-JP" dirty="0"/>
              <a:t>ⅰ</a:t>
            </a:r>
            <a:r>
              <a:rPr lang="ja-JP" altLang="en-US" dirty="0"/>
              <a:t>若しく</a:t>
            </a:r>
            <a:r>
              <a:rPr lang="en-US" altLang="ja-JP" dirty="0"/>
              <a:t>ⅲ</a:t>
            </a:r>
            <a:r>
              <a:rPr lang="ja-JP" altLang="en-US" dirty="0"/>
              <a:t>）又はユニット型介護保健施設サービス費</a:t>
            </a:r>
            <a:r>
              <a:rPr lang="en-US" altLang="ja-JP" dirty="0"/>
              <a:t>Ⅰ</a:t>
            </a:r>
            <a:r>
              <a:rPr lang="ja-JP" altLang="en-US" dirty="0"/>
              <a:t>（</a:t>
            </a:r>
            <a:r>
              <a:rPr lang="en-US" altLang="ja-JP" dirty="0"/>
              <a:t>ⅰ</a:t>
            </a:r>
            <a:r>
              <a:rPr lang="ja-JP" altLang="en-US" dirty="0" smtClean="0"/>
              <a:t>若しくは</a:t>
            </a:r>
            <a:r>
              <a:rPr lang="en-US" altLang="ja-JP" dirty="0"/>
              <a:t>ⅲ</a:t>
            </a:r>
            <a:r>
              <a:rPr lang="ja-JP" altLang="en-US" dirty="0"/>
              <a:t>）についてのみ算定可能とする。</a:t>
            </a:r>
          </a:p>
          <a:p>
            <a:pPr marL="0" indent="0">
              <a:buNone/>
            </a:pPr>
            <a:r>
              <a:rPr lang="ja-JP" altLang="en-US" dirty="0"/>
              <a:t>（注２）現行の在宅復帰支援機能加算については、介護療養型老人保健施設においてのみ</a:t>
            </a:r>
            <a:r>
              <a:rPr lang="ja-JP" altLang="en-US" dirty="0" smtClean="0"/>
              <a:t>算定する</a:t>
            </a:r>
            <a:r>
              <a:rPr lang="ja-JP" altLang="en-US" dirty="0"/>
              <a:t>。（後述）</a:t>
            </a:r>
            <a:endParaRPr kumimoji="1" lang="ja-JP" altLang="en-US" dirty="0"/>
          </a:p>
        </p:txBody>
      </p:sp>
    </p:spTree>
    <p:extLst>
      <p:ext uri="{BB962C8B-B14F-4D97-AF65-F5344CB8AC3E}">
        <p14:creationId xmlns:p14="http://schemas.microsoft.com/office/powerpoint/2010/main" val="11275322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lang="ja-JP" altLang="en-US" dirty="0"/>
              <a:t>⒁ 在宅復帰・在宅療養支援機能加算について</a:t>
            </a:r>
          </a:p>
          <a:p>
            <a:r>
              <a:rPr lang="ja-JP" altLang="en-US" dirty="0"/>
              <a:t>① 在宅において介護を受けることとなったものについては、</a:t>
            </a:r>
            <a:r>
              <a:rPr lang="ja-JP" altLang="en-US" dirty="0" smtClean="0"/>
              <a:t>３の</a:t>
            </a:r>
            <a:r>
              <a:rPr lang="ja-JP" altLang="en-US" dirty="0"/>
              <a:t>⑴の②のロの</a:t>
            </a:r>
            <a:r>
              <a:rPr lang="en-US" altLang="ja-JP" dirty="0"/>
              <a:t>b</a:t>
            </a:r>
            <a:r>
              <a:rPr lang="ja-JP" altLang="en-US" dirty="0"/>
              <a:t>を準用する。</a:t>
            </a:r>
          </a:p>
          <a:p>
            <a:r>
              <a:rPr lang="ja-JP" altLang="en-US" dirty="0"/>
              <a:t>② 三十・四を当該施設の入所者の平均在所日数で除して得た</a:t>
            </a:r>
            <a:r>
              <a:rPr lang="ja-JP" altLang="en-US" dirty="0" smtClean="0"/>
              <a:t>数に</a:t>
            </a:r>
            <a:r>
              <a:rPr lang="ja-JP" altLang="en-US" dirty="0"/>
              <a:t>ついては、３の⑴の②のロの</a:t>
            </a:r>
            <a:r>
              <a:rPr lang="ja-JP" altLang="en-US" dirty="0" err="1"/>
              <a:t>ｃ</a:t>
            </a:r>
            <a:r>
              <a:rPr lang="ja-JP" altLang="en-US" dirty="0"/>
              <a:t>を準用する。</a:t>
            </a:r>
            <a:endParaRPr kumimoji="1" lang="ja-JP" altLang="en-US" dirty="0"/>
          </a:p>
        </p:txBody>
      </p:sp>
    </p:spTree>
    <p:extLst>
      <p:ext uri="{BB962C8B-B14F-4D97-AF65-F5344CB8AC3E}">
        <p14:creationId xmlns:p14="http://schemas.microsoft.com/office/powerpoint/2010/main" val="13203395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lang="en-US" altLang="ja-JP" dirty="0"/>
              <a:t>(22) </a:t>
            </a:r>
            <a:r>
              <a:rPr lang="ja-JP" altLang="en-US" dirty="0"/>
              <a:t>口腔機能維持管理体制加算について</a:t>
            </a:r>
          </a:p>
          <a:p>
            <a:pPr lvl="1"/>
            <a:r>
              <a:rPr lang="ja-JP" altLang="en-US" dirty="0" smtClean="0"/>
              <a:t>５</a:t>
            </a:r>
            <a:r>
              <a:rPr lang="ja-JP" altLang="en-US" dirty="0"/>
              <a:t>の</a:t>
            </a:r>
            <a:r>
              <a:rPr lang="en-US" altLang="ja-JP" dirty="0"/>
              <a:t>(21)</a:t>
            </a:r>
            <a:r>
              <a:rPr lang="ja-JP" altLang="en-US" dirty="0"/>
              <a:t>を準用する。</a:t>
            </a:r>
          </a:p>
          <a:p>
            <a:r>
              <a:rPr lang="en-US" altLang="ja-JP" dirty="0"/>
              <a:t>(23) </a:t>
            </a:r>
            <a:r>
              <a:rPr lang="ja-JP" altLang="en-US" dirty="0" smtClean="0"/>
              <a:t>口腔機能</a:t>
            </a:r>
            <a:r>
              <a:rPr lang="ja-JP" altLang="en-US" dirty="0"/>
              <a:t>維持管理加算に</a:t>
            </a:r>
            <a:r>
              <a:rPr lang="ja-JP" altLang="en-US" dirty="0" smtClean="0"/>
              <a:t>ついて</a:t>
            </a:r>
            <a:endParaRPr lang="en-US" altLang="ja-JP" dirty="0" smtClean="0"/>
          </a:p>
          <a:p>
            <a:pPr lvl="1"/>
            <a:r>
              <a:rPr lang="ja-JP" altLang="en-US" dirty="0"/>
              <a:t>５の</a:t>
            </a:r>
            <a:r>
              <a:rPr lang="en-US" altLang="ja-JP" dirty="0"/>
              <a:t>(22)</a:t>
            </a:r>
            <a:r>
              <a:rPr lang="ja-JP" altLang="en-US" dirty="0"/>
              <a:t>を準用する</a:t>
            </a:r>
            <a:r>
              <a:rPr lang="ja-JP" altLang="en-US" dirty="0" smtClean="0"/>
              <a:t>。</a:t>
            </a:r>
            <a:endParaRPr lang="en-US" altLang="ja-JP" dirty="0" smtClean="0"/>
          </a:p>
          <a:p>
            <a:endParaRPr kumimoji="1" lang="en-US" altLang="ja-JP" dirty="0"/>
          </a:p>
          <a:p>
            <a:r>
              <a:rPr lang="ja-JP" altLang="en-US" dirty="0" smtClean="0"/>
              <a:t>特養と同様</a:t>
            </a:r>
            <a:endParaRPr kumimoji="1" lang="ja-JP" altLang="en-US" dirty="0"/>
          </a:p>
        </p:txBody>
      </p:sp>
    </p:spTree>
    <p:extLst>
      <p:ext uri="{BB962C8B-B14F-4D97-AF65-F5344CB8AC3E}">
        <p14:creationId xmlns:p14="http://schemas.microsoft.com/office/powerpoint/2010/main" val="12401652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⑤ 医療ニーズへの対応</a:t>
            </a:r>
            <a:r>
              <a:rPr lang="ja-JP" altLang="en-US" dirty="0" smtClean="0"/>
              <a:t>強化</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dirty="0" smtClean="0"/>
              <a:t>入所者</a:t>
            </a:r>
            <a:r>
              <a:rPr lang="ja-JP" altLang="en-US" dirty="0"/>
              <a:t>の医療ニーズに適切に対応する観点から、肺炎や尿路感染症などの疾病を発症した場合における施設内での対応について評価を行う。</a:t>
            </a:r>
          </a:p>
          <a:p>
            <a:pPr marL="0" indent="0">
              <a:buNone/>
            </a:pPr>
            <a:r>
              <a:rPr lang="ja-JP" altLang="en-US" b="1" u="sng" dirty="0">
                <a:solidFill>
                  <a:srgbClr val="FF0000"/>
                </a:solidFill>
              </a:rPr>
              <a:t>所定疾患施設療養費（新規） ⇒ </a:t>
            </a:r>
            <a:r>
              <a:rPr lang="en-US" altLang="ja-JP" b="1" u="sng" dirty="0">
                <a:solidFill>
                  <a:srgbClr val="FF0000"/>
                </a:solidFill>
              </a:rPr>
              <a:t>300</a:t>
            </a:r>
            <a:r>
              <a:rPr lang="ja-JP" altLang="en-US" b="1" u="sng" dirty="0">
                <a:solidFill>
                  <a:srgbClr val="FF0000"/>
                </a:solidFill>
              </a:rPr>
              <a:t>単位／日</a:t>
            </a:r>
          </a:p>
          <a:p>
            <a:pPr marL="0" indent="0">
              <a:buNone/>
            </a:pPr>
            <a:endParaRPr lang="en-US" altLang="ja-JP" dirty="0" smtClean="0"/>
          </a:p>
          <a:p>
            <a:pPr marL="0" indent="0">
              <a:buNone/>
            </a:pPr>
            <a:r>
              <a:rPr lang="en-US" altLang="ja-JP" dirty="0" smtClean="0"/>
              <a:t>※</a:t>
            </a:r>
            <a:r>
              <a:rPr lang="ja-JP" altLang="en-US" dirty="0"/>
              <a:t>算定要件</a:t>
            </a:r>
          </a:p>
          <a:p>
            <a:pPr marL="0" indent="0">
              <a:buNone/>
            </a:pPr>
            <a:r>
              <a:rPr lang="ja-JP" altLang="en-US" dirty="0"/>
              <a:t>・ 肺炎、尿路感染症又は帯状疱疹について、投薬、検査、注射、処置等を行った場合。</a:t>
            </a:r>
          </a:p>
          <a:p>
            <a:pPr marL="0" indent="0">
              <a:buNone/>
            </a:pPr>
            <a:r>
              <a:rPr lang="ja-JP" altLang="en-US" dirty="0"/>
              <a:t>・ 同一の利用者について１月に１回を限度として算定する。</a:t>
            </a:r>
          </a:p>
          <a:p>
            <a:pPr marL="0" indent="0">
              <a:buNone/>
            </a:pPr>
            <a:r>
              <a:rPr lang="ja-JP" altLang="en-US" dirty="0"/>
              <a:t>・ １回につき連続する７日間を限度として算定する。</a:t>
            </a:r>
          </a:p>
          <a:p>
            <a:pPr marL="0" indent="0">
              <a:buNone/>
            </a:pPr>
            <a:r>
              <a:rPr lang="ja-JP" altLang="en-US" dirty="0"/>
              <a:t>（注）介護療養型老人保健施設において同様の加算を創設する。</a:t>
            </a:r>
            <a:endParaRPr kumimoji="1" lang="ja-JP" altLang="en-US" dirty="0"/>
          </a:p>
        </p:txBody>
      </p:sp>
    </p:spTree>
    <p:extLst>
      <p:ext uri="{BB962C8B-B14F-4D97-AF65-F5344CB8AC3E}">
        <p14:creationId xmlns:p14="http://schemas.microsoft.com/office/powerpoint/2010/main" val="18404401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(27) </a:t>
            </a:r>
            <a:r>
              <a:rPr lang="ja-JP" altLang="en-US" sz="4000" dirty="0"/>
              <a:t>所定疾患施設療養費に</a:t>
            </a:r>
            <a:r>
              <a:rPr lang="ja-JP" altLang="en-US" sz="4000" dirty="0" smtClean="0"/>
              <a:t>ついて</a:t>
            </a:r>
            <a:endParaRPr kumimoji="1" lang="ja-JP" altLang="en-US" sz="4000" dirty="0"/>
          </a:p>
        </p:txBody>
      </p:sp>
      <p:sp>
        <p:nvSpPr>
          <p:cNvPr id="3" name="コンテンツ プレースホルダー 2"/>
          <p:cNvSpPr>
            <a:spLocks noGrp="1"/>
          </p:cNvSpPr>
          <p:nvPr>
            <p:ph idx="1"/>
          </p:nvPr>
        </p:nvSpPr>
        <p:spPr>
          <a:xfrm>
            <a:off x="0" y="908720"/>
            <a:ext cx="9144000" cy="5832648"/>
          </a:xfrm>
        </p:spPr>
        <p:txBody>
          <a:bodyPr/>
          <a:lstStyle/>
          <a:p>
            <a:r>
              <a:rPr lang="ja-JP" altLang="en-US" sz="2000" dirty="0" smtClean="0"/>
              <a:t>① </a:t>
            </a:r>
            <a:r>
              <a:rPr lang="ja-JP" altLang="en-US" sz="2000" dirty="0"/>
              <a:t>所定疾患施設療養費は、肺炎等により治療を必要とする</a:t>
            </a:r>
            <a:r>
              <a:rPr lang="ja-JP" altLang="en-US" sz="2000" dirty="0" smtClean="0"/>
              <a:t>状態と</a:t>
            </a:r>
            <a:r>
              <a:rPr lang="ja-JP" altLang="en-US" sz="2000" dirty="0"/>
              <a:t>なった入所者に対し、治療管理として投薬、検査、注射、</a:t>
            </a:r>
            <a:r>
              <a:rPr lang="ja-JP" altLang="en-US" sz="2000" dirty="0" smtClean="0"/>
              <a:t>処置</a:t>
            </a:r>
            <a:r>
              <a:rPr lang="ja-JP" altLang="en-US" sz="2000" dirty="0"/>
              <a:t>等が行われた場合に、一回に連続する七日を限度とし、月</a:t>
            </a:r>
            <a:r>
              <a:rPr lang="ja-JP" altLang="en-US" sz="2000" dirty="0" smtClean="0"/>
              <a:t>一回</a:t>
            </a:r>
            <a:r>
              <a:rPr lang="ja-JP" altLang="en-US" sz="2000" dirty="0"/>
              <a:t>に限り算定するものであるので、一月に連続しない一日を</a:t>
            </a:r>
            <a:r>
              <a:rPr lang="ja-JP" altLang="en-US" sz="2000" dirty="0" smtClean="0"/>
              <a:t>七回</a:t>
            </a:r>
            <a:r>
              <a:rPr lang="ja-JP" altLang="en-US" sz="2000" dirty="0"/>
              <a:t>算定することは認められないものであること。</a:t>
            </a:r>
          </a:p>
          <a:p>
            <a:r>
              <a:rPr lang="ja-JP" altLang="en-US" sz="2000" dirty="0"/>
              <a:t>② 所定疾患施設療養費と緊急時施設療養費は同時に算定する</a:t>
            </a:r>
            <a:r>
              <a:rPr lang="ja-JP" altLang="en-US" sz="2000" dirty="0" smtClean="0"/>
              <a:t>こと</a:t>
            </a:r>
            <a:r>
              <a:rPr lang="ja-JP" altLang="en-US" sz="2000" dirty="0"/>
              <a:t>はできないこと。</a:t>
            </a:r>
          </a:p>
          <a:p>
            <a:r>
              <a:rPr lang="ja-JP" altLang="en-US" sz="2000" dirty="0"/>
              <a:t>③ 所定疾患施設療養費の対象となる入所者の状態は次の</a:t>
            </a:r>
            <a:r>
              <a:rPr lang="ja-JP" altLang="en-US" sz="2000" dirty="0" smtClean="0"/>
              <a:t>とおりで</a:t>
            </a:r>
            <a:r>
              <a:rPr lang="ja-JP" altLang="en-US" sz="2000" dirty="0"/>
              <a:t>あること</a:t>
            </a:r>
            <a:r>
              <a:rPr lang="ja-JP" altLang="en-US" sz="2000" dirty="0" smtClean="0"/>
              <a:t>。</a:t>
            </a:r>
            <a:endParaRPr lang="en-US" altLang="ja-JP" sz="2000" dirty="0" smtClean="0"/>
          </a:p>
          <a:p>
            <a:pPr lvl="1"/>
            <a:r>
              <a:rPr lang="ja-JP" altLang="en-US" sz="1600" dirty="0" smtClean="0"/>
              <a:t>イ　肺炎</a:t>
            </a:r>
            <a:endParaRPr lang="ja-JP" altLang="en-US" sz="1600" dirty="0"/>
          </a:p>
          <a:p>
            <a:pPr lvl="1"/>
            <a:r>
              <a:rPr lang="ja-JP" altLang="en-US" sz="1600" dirty="0" smtClean="0"/>
              <a:t>ロ　尿路</a:t>
            </a:r>
            <a:r>
              <a:rPr lang="ja-JP" altLang="en-US" sz="1600" dirty="0"/>
              <a:t>感染症</a:t>
            </a:r>
          </a:p>
          <a:p>
            <a:pPr lvl="1"/>
            <a:r>
              <a:rPr lang="ja-JP" altLang="en-US" sz="1600" dirty="0" smtClean="0"/>
              <a:t>ハ　帯状疱疹</a:t>
            </a:r>
            <a:r>
              <a:rPr lang="ja-JP" altLang="en-US" sz="1600" dirty="0"/>
              <a:t>（抗ウイルス剤の点滴注射を必要とする場合に</a:t>
            </a:r>
            <a:r>
              <a:rPr lang="ja-JP" altLang="en-US" sz="1600" dirty="0" smtClean="0"/>
              <a:t>限る</a:t>
            </a:r>
            <a:r>
              <a:rPr lang="ja-JP" altLang="en-US" sz="1600" dirty="0"/>
              <a:t>）</a:t>
            </a:r>
          </a:p>
          <a:p>
            <a:r>
              <a:rPr lang="ja-JP" altLang="en-US" sz="2000" dirty="0"/>
              <a:t>④ 算定する場合にあっては、診断名、診断を行った日、実施</a:t>
            </a:r>
            <a:r>
              <a:rPr lang="ja-JP" altLang="en-US" sz="2000" dirty="0" smtClean="0"/>
              <a:t>した</a:t>
            </a:r>
            <a:r>
              <a:rPr lang="ja-JP" altLang="en-US" sz="2000" dirty="0"/>
              <a:t>投薬、検査、注射、処置の内容等を診療録に記載しておく</a:t>
            </a:r>
            <a:r>
              <a:rPr lang="ja-JP" altLang="en-US" sz="2000" dirty="0" smtClean="0"/>
              <a:t>こと</a:t>
            </a:r>
            <a:r>
              <a:rPr lang="ja-JP" altLang="en-US" sz="2000" dirty="0"/>
              <a:t>。</a:t>
            </a:r>
          </a:p>
          <a:p>
            <a:r>
              <a:rPr lang="ja-JP" altLang="en-US" sz="2000" dirty="0"/>
              <a:t>⑤ 請求に際して、診断、行った検査、治療内容等を記載する</a:t>
            </a:r>
            <a:r>
              <a:rPr lang="ja-JP" altLang="en-US" sz="2000" dirty="0" smtClean="0"/>
              <a:t>こと</a:t>
            </a:r>
            <a:r>
              <a:rPr lang="ja-JP" altLang="en-US" sz="2000" dirty="0"/>
              <a:t>。</a:t>
            </a:r>
          </a:p>
          <a:p>
            <a:r>
              <a:rPr lang="ja-JP" altLang="en-US" sz="2000" dirty="0"/>
              <a:t>⑥ 当該加算の算定開始後は、治療の実施状況について公表</a:t>
            </a:r>
            <a:r>
              <a:rPr lang="ja-JP" altLang="en-US" sz="2000" dirty="0" smtClean="0"/>
              <a:t>すること</a:t>
            </a:r>
            <a:r>
              <a:rPr lang="ja-JP" altLang="en-US" sz="2000" dirty="0"/>
              <a:t>とする。公表に当たっては、介護サービス情報の公表</a:t>
            </a:r>
            <a:r>
              <a:rPr lang="ja-JP" altLang="en-US" sz="2000" dirty="0" smtClean="0"/>
              <a:t>制度を</a:t>
            </a:r>
            <a:r>
              <a:rPr lang="ja-JP" altLang="en-US" sz="2000" dirty="0"/>
              <a:t>活用する等により、前年度の当該加算の算定状況を報告</a:t>
            </a:r>
            <a:r>
              <a:rPr lang="ja-JP" altLang="en-US" sz="2000" dirty="0" smtClean="0"/>
              <a:t>すること</a:t>
            </a:r>
            <a:r>
              <a:rPr lang="ja-JP" altLang="en-US" sz="2000" dirty="0"/>
              <a:t>。</a:t>
            </a:r>
            <a:endParaRPr kumimoji="1" lang="ja-JP" altLang="en-US" sz="2000" dirty="0"/>
          </a:p>
        </p:txBody>
      </p:sp>
    </p:spTree>
    <p:extLst>
      <p:ext uri="{BB962C8B-B14F-4D97-AF65-F5344CB8AC3E}">
        <p14:creationId xmlns:p14="http://schemas.microsoft.com/office/powerpoint/2010/main" val="26763345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Autofit/>
          </a:bodyPr>
          <a:lstStyle/>
          <a:p>
            <a:r>
              <a:rPr lang="ja-JP" altLang="en-US" sz="2800" dirty="0"/>
              <a:t>④ 入所前からの計画的な支援等に対する</a:t>
            </a:r>
            <a:r>
              <a:rPr lang="ja-JP" altLang="en-US" sz="2800" dirty="0" smtClean="0"/>
              <a:t>評価</a:t>
            </a:r>
            <a:endParaRPr kumimoji="1" lang="ja-JP" altLang="en-US" sz="2800" dirty="0"/>
          </a:p>
        </p:txBody>
      </p:sp>
      <p:sp>
        <p:nvSpPr>
          <p:cNvPr id="8" name="コンテンツ プレースホルダー 7"/>
          <p:cNvSpPr>
            <a:spLocks noGrp="1"/>
          </p:cNvSpPr>
          <p:nvPr>
            <p:ph idx="1"/>
          </p:nvPr>
        </p:nvSpPr>
        <p:spPr>
          <a:xfrm>
            <a:off x="457200" y="1600200"/>
            <a:ext cx="8229600" cy="4997152"/>
          </a:xfrm>
        </p:spPr>
        <p:txBody>
          <a:bodyPr>
            <a:normAutofit fontScale="55000" lnSpcReduction="20000"/>
          </a:bodyPr>
          <a:lstStyle/>
          <a:p>
            <a:pPr marL="0" indent="0">
              <a:buNone/>
            </a:pPr>
            <a:r>
              <a:rPr lang="ja-JP" altLang="en-US" dirty="0" smtClean="0"/>
              <a:t>入所前</a:t>
            </a:r>
            <a:r>
              <a:rPr lang="ja-JP" altLang="en-US" dirty="0"/>
              <a:t>に入所者の居宅を訪問し、早期退所に向けた施設サービス計画の策定及び診療方針を決定した場合、並びに地域連携診療計画に係る医療機関から利用者を受入れた場合について評価を行う。</a:t>
            </a:r>
          </a:p>
          <a:p>
            <a:pPr marL="0" indent="0">
              <a:buNone/>
            </a:pPr>
            <a:endParaRPr lang="en-US" altLang="ja-JP" b="1" u="sng" dirty="0" smtClean="0">
              <a:solidFill>
                <a:srgbClr val="FF0000"/>
              </a:solidFill>
            </a:endParaRPr>
          </a:p>
          <a:p>
            <a:pPr marL="0" indent="0">
              <a:buNone/>
            </a:pPr>
            <a:r>
              <a:rPr lang="ja-JP" altLang="en-US" b="1" u="sng" dirty="0" smtClean="0">
                <a:solidFill>
                  <a:srgbClr val="FF0000"/>
                </a:solidFill>
              </a:rPr>
              <a:t>入所前後</a:t>
            </a:r>
            <a:r>
              <a:rPr lang="ja-JP" altLang="en-US" b="1" u="sng" dirty="0">
                <a:solidFill>
                  <a:srgbClr val="FF0000"/>
                </a:solidFill>
              </a:rPr>
              <a:t>訪問指導加算（新規） ⇒ </a:t>
            </a:r>
            <a:r>
              <a:rPr lang="en-US" altLang="ja-JP" b="1" u="sng" dirty="0">
                <a:solidFill>
                  <a:srgbClr val="FF0000"/>
                </a:solidFill>
              </a:rPr>
              <a:t>460</a:t>
            </a:r>
            <a:r>
              <a:rPr lang="ja-JP" altLang="en-US" b="1" u="sng" dirty="0">
                <a:solidFill>
                  <a:srgbClr val="FF0000"/>
                </a:solidFill>
              </a:rPr>
              <a:t>単位／回</a:t>
            </a:r>
          </a:p>
          <a:p>
            <a:pPr marL="0" indent="0">
              <a:buNone/>
            </a:pPr>
            <a:r>
              <a:rPr lang="en-US" altLang="ja-JP" dirty="0"/>
              <a:t>※</a:t>
            </a:r>
            <a:r>
              <a:rPr lang="ja-JP" altLang="en-US" dirty="0"/>
              <a:t>算定要件</a:t>
            </a:r>
          </a:p>
          <a:p>
            <a:pPr marL="0" indent="0">
              <a:buNone/>
            </a:pPr>
            <a:r>
              <a:rPr lang="ja-JP" altLang="en-US" dirty="0"/>
              <a:t>入所期間が</a:t>
            </a:r>
            <a:r>
              <a:rPr lang="en-US" altLang="ja-JP" dirty="0"/>
              <a:t>1</a:t>
            </a:r>
            <a:r>
              <a:rPr lang="ja-JP" altLang="en-US" dirty="0"/>
              <a:t>月を超えると見込まれる者の入所予定日前</a:t>
            </a:r>
            <a:r>
              <a:rPr lang="en-US" altLang="ja-JP" dirty="0"/>
              <a:t>30</a:t>
            </a:r>
            <a:r>
              <a:rPr lang="ja-JP" altLang="en-US" dirty="0"/>
              <a:t>日以内又は入所後</a:t>
            </a:r>
            <a:r>
              <a:rPr lang="en-US" altLang="ja-JP" dirty="0"/>
              <a:t>7</a:t>
            </a:r>
            <a:r>
              <a:rPr lang="ja-JP" altLang="en-US" dirty="0"/>
              <a:t>日以内</a:t>
            </a:r>
            <a:r>
              <a:rPr lang="ja-JP" altLang="en-US" dirty="0" smtClean="0"/>
              <a:t>に当該</a:t>
            </a:r>
            <a:r>
              <a:rPr lang="ja-JP" altLang="en-US" dirty="0"/>
              <a:t>入所者等が退所後生活する居宅を訪問し、施設サービス計画の策定及び診療方針を</a:t>
            </a:r>
            <a:r>
              <a:rPr lang="ja-JP" altLang="en-US" dirty="0" smtClean="0"/>
              <a:t>決定した</a:t>
            </a:r>
            <a:r>
              <a:rPr lang="ja-JP" altLang="en-US" dirty="0"/>
              <a:t>場合（１回を限度として算定。）。</a:t>
            </a:r>
          </a:p>
          <a:p>
            <a:pPr marL="0" indent="0">
              <a:buNone/>
            </a:pPr>
            <a:endParaRPr lang="en-US" altLang="ja-JP" b="1" u="sng" dirty="0" smtClean="0">
              <a:solidFill>
                <a:srgbClr val="FF0000"/>
              </a:solidFill>
            </a:endParaRPr>
          </a:p>
          <a:p>
            <a:pPr marL="0" indent="0">
              <a:buNone/>
            </a:pPr>
            <a:r>
              <a:rPr lang="ja-JP" altLang="en-US" b="1" u="sng" dirty="0" smtClean="0">
                <a:solidFill>
                  <a:srgbClr val="FF0000"/>
                </a:solidFill>
              </a:rPr>
              <a:t>地域</a:t>
            </a:r>
            <a:r>
              <a:rPr lang="ja-JP" altLang="en-US" b="1" u="sng" dirty="0">
                <a:solidFill>
                  <a:srgbClr val="FF0000"/>
                </a:solidFill>
              </a:rPr>
              <a:t>連携診療計画情報提供加算（新規） ⇒ </a:t>
            </a:r>
            <a:r>
              <a:rPr lang="en-US" altLang="ja-JP" b="1" u="sng" dirty="0">
                <a:solidFill>
                  <a:srgbClr val="FF0000"/>
                </a:solidFill>
              </a:rPr>
              <a:t>300</a:t>
            </a:r>
            <a:r>
              <a:rPr lang="ja-JP" altLang="en-US" b="1" u="sng" dirty="0">
                <a:solidFill>
                  <a:srgbClr val="FF0000"/>
                </a:solidFill>
              </a:rPr>
              <a:t>単位／回</a:t>
            </a:r>
          </a:p>
          <a:p>
            <a:pPr marL="0" indent="0">
              <a:buNone/>
            </a:pPr>
            <a:r>
              <a:rPr lang="en-US" altLang="ja-JP" dirty="0"/>
              <a:t>※</a:t>
            </a:r>
            <a:r>
              <a:rPr lang="ja-JP" altLang="en-US" dirty="0"/>
              <a:t>算定要件</a:t>
            </a:r>
          </a:p>
          <a:p>
            <a:pPr marL="0" indent="0">
              <a:buNone/>
            </a:pPr>
            <a:r>
              <a:rPr lang="ja-JP" altLang="en-US" dirty="0"/>
              <a:t>診療報酬の地域連携診療計画管理料又は地域連携診療計画退院時指導料を算定して保険</a:t>
            </a:r>
            <a:r>
              <a:rPr lang="ja-JP" altLang="en-US" dirty="0" smtClean="0"/>
              <a:t>医療</a:t>
            </a:r>
            <a:r>
              <a:rPr lang="ja-JP" altLang="en-US" dirty="0"/>
              <a:t>機関を退院した入所者に対して、当該保険医療機関が地域連携診療計画に基づいて作成</a:t>
            </a:r>
            <a:r>
              <a:rPr lang="ja-JP" altLang="en-US" dirty="0" smtClean="0"/>
              <a:t>した</a:t>
            </a:r>
            <a:r>
              <a:rPr lang="ja-JP" altLang="en-US" dirty="0"/>
              <a:t>診療計画に基づき、入所者の治療等を行い、入所者の同意を得た上で、退院した日の</a:t>
            </a:r>
            <a:r>
              <a:rPr lang="ja-JP" altLang="en-US" dirty="0" smtClean="0"/>
              <a:t>属する</a:t>
            </a:r>
            <a:r>
              <a:rPr lang="ja-JP" altLang="en-US" dirty="0"/>
              <a:t>月の翌月までに、地域連携診療計画管理料を算定する病院に診療情報を文書により提供</a:t>
            </a:r>
            <a:r>
              <a:rPr lang="ja-JP" altLang="en-US" dirty="0" smtClean="0"/>
              <a:t>した</a:t>
            </a:r>
            <a:r>
              <a:rPr lang="ja-JP" altLang="en-US" dirty="0"/>
              <a:t>場合（１回を限度として算定。）。</a:t>
            </a:r>
          </a:p>
          <a:p>
            <a:pPr marL="0" indent="0">
              <a:buNone/>
            </a:pPr>
            <a:r>
              <a:rPr lang="ja-JP" altLang="en-US" dirty="0"/>
              <a:t>（注）介護療養型老人保健施設において同様の加算を創設する。</a:t>
            </a:r>
            <a:endParaRPr kumimoji="1" lang="ja-JP" altLang="en-US" dirty="0"/>
          </a:p>
        </p:txBody>
      </p:sp>
    </p:spTree>
    <p:extLst>
      <p:ext uri="{BB962C8B-B14F-4D97-AF65-F5344CB8AC3E}">
        <p14:creationId xmlns:p14="http://schemas.microsoft.com/office/powerpoint/2010/main" val="29815848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⒃ 入所前後訪問指導加算に</a:t>
            </a:r>
            <a:r>
              <a:rPr lang="ja-JP" altLang="en-US" sz="3600" dirty="0" smtClean="0"/>
              <a:t>ついて</a:t>
            </a:r>
            <a:endParaRPr kumimoji="1" lang="ja-JP" altLang="en-US" sz="3600"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800" dirty="0" smtClean="0"/>
              <a:t>① </a:t>
            </a:r>
            <a:r>
              <a:rPr lang="ja-JP" altLang="en-US" sz="2800" dirty="0"/>
              <a:t>入所前後訪問指導加算は、入所期間が一月を超えると</a:t>
            </a:r>
            <a:r>
              <a:rPr lang="ja-JP" altLang="en-US" sz="2800" dirty="0" smtClean="0"/>
              <a:t>見込まれる</a:t>
            </a:r>
            <a:r>
              <a:rPr lang="ja-JP" altLang="en-US" sz="2800" b="1" u="sng" dirty="0">
                <a:solidFill>
                  <a:srgbClr val="FF0000"/>
                </a:solidFill>
              </a:rPr>
              <a:t>入所予定者の入所予定日前三十日から入所後七日までの</a:t>
            </a:r>
            <a:r>
              <a:rPr lang="ja-JP" altLang="en-US" sz="2800" b="1" u="sng" dirty="0" smtClean="0">
                <a:solidFill>
                  <a:srgbClr val="FF0000"/>
                </a:solidFill>
              </a:rPr>
              <a:t>間に</a:t>
            </a:r>
            <a:r>
              <a:rPr lang="ja-JP" altLang="en-US" sz="2800" b="1" u="sng" dirty="0">
                <a:solidFill>
                  <a:srgbClr val="FF0000"/>
                </a:solidFill>
              </a:rPr>
              <a:t>、当該入所予定者が退所後生活する居宅を訪問して退所を</a:t>
            </a:r>
            <a:r>
              <a:rPr lang="ja-JP" altLang="en-US" sz="2800" b="1" u="sng" dirty="0" smtClean="0">
                <a:solidFill>
                  <a:srgbClr val="FF0000"/>
                </a:solidFill>
              </a:rPr>
              <a:t>目的</a:t>
            </a:r>
            <a:r>
              <a:rPr lang="ja-JP" altLang="en-US" sz="2800" b="1" u="sng" dirty="0">
                <a:solidFill>
                  <a:srgbClr val="FF0000"/>
                </a:solidFill>
              </a:rPr>
              <a:t>とした施設サービス計画の策定及び診療の方針の決定を</a:t>
            </a:r>
            <a:r>
              <a:rPr lang="ja-JP" altLang="en-US" sz="2800" b="1" u="sng" dirty="0" smtClean="0">
                <a:solidFill>
                  <a:srgbClr val="FF0000"/>
                </a:solidFill>
              </a:rPr>
              <a:t>行った</a:t>
            </a:r>
            <a:r>
              <a:rPr lang="ja-JP" altLang="en-US" sz="2800" b="1" u="sng" dirty="0">
                <a:solidFill>
                  <a:srgbClr val="FF0000"/>
                </a:solidFill>
              </a:rPr>
              <a:t>場合</a:t>
            </a:r>
            <a:r>
              <a:rPr lang="ja-JP" altLang="en-US" sz="2800" dirty="0"/>
              <a:t>に、入所中に一回に限り加算を行うものである。</a:t>
            </a:r>
          </a:p>
          <a:p>
            <a:r>
              <a:rPr lang="ja-JP" altLang="en-US" sz="2800" dirty="0"/>
              <a:t>② 入所前に居宅を訪問した場合は入所日に算定し、入所後に</a:t>
            </a:r>
            <a:r>
              <a:rPr lang="ja-JP" altLang="en-US" sz="2800" dirty="0" smtClean="0"/>
              <a:t>訪問</a:t>
            </a:r>
            <a:r>
              <a:rPr lang="ja-JP" altLang="en-US" sz="2800" dirty="0"/>
              <a:t>した場合は訪問日に算定すること</a:t>
            </a:r>
            <a:r>
              <a:rPr lang="ja-JP" altLang="en-US" sz="2800" dirty="0" smtClean="0"/>
              <a:t>。</a:t>
            </a:r>
            <a:endParaRPr lang="ja-JP" altLang="en-US" sz="2800" dirty="0"/>
          </a:p>
        </p:txBody>
      </p:sp>
    </p:spTree>
    <p:extLst>
      <p:ext uri="{BB962C8B-B14F-4D97-AF65-F5344CB8AC3E}">
        <p14:creationId xmlns:p14="http://schemas.microsoft.com/office/powerpoint/2010/main" val="15642644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800" dirty="0" smtClean="0"/>
              <a:t>③ 入所前後訪問指導加算は、次の場合には算定できないものであること。</a:t>
            </a:r>
          </a:p>
          <a:p>
            <a:pPr lvl="1"/>
            <a:r>
              <a:rPr lang="ja-JP" altLang="en-US" sz="2400" dirty="0" smtClean="0"/>
              <a:t>イ病院又は診療所のみを訪問し、居宅を訪問しない場合</a:t>
            </a:r>
          </a:p>
          <a:p>
            <a:pPr lvl="1"/>
            <a:r>
              <a:rPr lang="ja-JP" altLang="en-US" sz="2400" dirty="0" smtClean="0"/>
              <a:t>ロ他の介護保険施設のみを訪問し、居宅を訪問しない場合</a:t>
            </a:r>
          </a:p>
          <a:p>
            <a:pPr lvl="1"/>
            <a:r>
              <a:rPr lang="ja-JP" altLang="en-US" sz="2400" dirty="0" smtClean="0"/>
              <a:t>ハ予定の変更に伴い、入所しなかった場合。</a:t>
            </a:r>
          </a:p>
          <a:p>
            <a:r>
              <a:rPr lang="ja-JP" altLang="en-US" sz="2800" dirty="0" smtClean="0"/>
              <a:t>④ 入所前後訪問指導は、医師、看護職員、支援相談員、理学療法士又は作業療法士、栄養士、介護支援専門員等が協力して行うこと。</a:t>
            </a:r>
          </a:p>
          <a:p>
            <a:r>
              <a:rPr lang="ja-JP" altLang="en-US" sz="2800" dirty="0" smtClean="0"/>
              <a:t>⑤ 入所前後訪問指導は、入所者及びその家族等のいずれにも行うこと。</a:t>
            </a:r>
          </a:p>
          <a:p>
            <a:r>
              <a:rPr lang="ja-JP" altLang="en-US" sz="2800" dirty="0" smtClean="0"/>
              <a:t>⑥ 入所前後訪問指導を行った場合は、指導日及び指導内容の要点を診療録等に記載すること。</a:t>
            </a:r>
            <a:endParaRPr kumimoji="1" lang="ja-JP" altLang="en-US" sz="3600" dirty="0"/>
          </a:p>
        </p:txBody>
      </p:sp>
    </p:spTree>
    <p:extLst>
      <p:ext uri="{BB962C8B-B14F-4D97-AF65-F5344CB8AC3E}">
        <p14:creationId xmlns:p14="http://schemas.microsoft.com/office/powerpoint/2010/main" val="3707081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主な加算</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52219274"/>
              </p:ext>
            </p:extLst>
          </p:nvPr>
        </p:nvGraphicFramePr>
        <p:xfrm>
          <a:off x="2177988" y="961855"/>
          <a:ext cx="4788024" cy="5832645"/>
        </p:xfrm>
        <a:graphic>
          <a:graphicData uri="http://schemas.openxmlformats.org/drawingml/2006/table">
            <a:tbl>
              <a:tblPr>
                <a:tableStyleId>{5C22544A-7EE6-4342-B048-85BDC9FD1C3A}</a:tableStyleId>
              </a:tblPr>
              <a:tblGrid>
                <a:gridCol w="4788024"/>
              </a:tblGrid>
              <a:tr h="388843">
                <a:tc>
                  <a:txBody>
                    <a:bodyPr/>
                    <a:lstStyle/>
                    <a:p>
                      <a:pPr algn="l" fontAlgn="ctr"/>
                      <a:r>
                        <a:rPr lang="zh-TW" altLang="en-US" sz="1800" u="none" strike="noStrike" dirty="0">
                          <a:effectLst/>
                        </a:rPr>
                        <a:t>延長加算８時間以上</a:t>
                      </a:r>
                      <a:r>
                        <a:rPr lang="en-US" altLang="zh-TW" sz="1800" u="none" strike="noStrike" dirty="0">
                          <a:effectLst/>
                        </a:rPr>
                        <a:t>9</a:t>
                      </a:r>
                      <a:r>
                        <a:rPr lang="zh-TW" altLang="en-US" sz="1800" u="none" strike="noStrike" dirty="0">
                          <a:effectLst/>
                        </a:rPr>
                        <a:t>時間未満</a:t>
                      </a:r>
                      <a:endParaRPr lang="zh-TW" altLang="en-US" sz="1800" b="0" i="0" u="none" strike="noStrike" dirty="0">
                        <a:effectLst/>
                        <a:latin typeface="HG丸ｺﾞｼｯｸM-PRO"/>
                      </a:endParaRPr>
                    </a:p>
                  </a:txBody>
                  <a:tcPr marL="3157" marR="3157" marT="3157" marB="0" anchor="ctr"/>
                </a:tc>
              </a:tr>
              <a:tr h="388843">
                <a:tc>
                  <a:txBody>
                    <a:bodyPr/>
                    <a:lstStyle/>
                    <a:p>
                      <a:pPr algn="l" fontAlgn="ctr"/>
                      <a:r>
                        <a:rPr lang="zh-TW" altLang="en-US" sz="1800" u="none" strike="noStrike">
                          <a:effectLst/>
                        </a:rPr>
                        <a:t>延長加算９時間以上１０時間未満</a:t>
                      </a:r>
                      <a:endParaRPr lang="zh-TW" altLang="en-US" sz="1800" b="0" i="0" u="none" strike="noStrike">
                        <a:effectLst/>
                        <a:latin typeface="HG丸ｺﾞｼｯｸM-PRO"/>
                      </a:endParaRPr>
                    </a:p>
                  </a:txBody>
                  <a:tcPr marL="3157" marR="3157" marT="3157" marB="0" anchor="ctr"/>
                </a:tc>
              </a:tr>
              <a:tr h="388843">
                <a:tc>
                  <a:txBody>
                    <a:bodyPr/>
                    <a:lstStyle/>
                    <a:p>
                      <a:pPr algn="l" fontAlgn="ctr"/>
                      <a:r>
                        <a:rPr lang="ja-JP" altLang="en-US" sz="1800" u="none" strike="noStrike">
                          <a:effectLst/>
                        </a:rPr>
                        <a:t>入浴加算</a:t>
                      </a:r>
                      <a:endParaRPr lang="ja-JP" altLang="en-US" sz="1800" b="0" i="0" u="none" strike="noStrike">
                        <a:effectLst/>
                        <a:latin typeface="HG丸ｺﾞｼｯｸM-PRO"/>
                      </a:endParaRPr>
                    </a:p>
                  </a:txBody>
                  <a:tcPr marL="3157" marR="3157" marT="3157" marB="0" anchor="ctr"/>
                </a:tc>
              </a:tr>
              <a:tr h="388843">
                <a:tc>
                  <a:txBody>
                    <a:bodyPr/>
                    <a:lstStyle/>
                    <a:p>
                      <a:pPr algn="l" fontAlgn="ctr"/>
                      <a:r>
                        <a:rPr lang="en-US" altLang="zh-TW" sz="1800" u="none" strike="noStrike">
                          <a:effectLst/>
                        </a:rPr>
                        <a:t>PT</a:t>
                      </a:r>
                      <a:r>
                        <a:rPr lang="zh-TW" altLang="en-US" sz="1800" u="none" strike="noStrike">
                          <a:effectLst/>
                        </a:rPr>
                        <a:t>体制強化加算</a:t>
                      </a:r>
                      <a:endParaRPr lang="zh-TW" altLang="en-US" sz="1800" b="0" i="0" u="none" strike="noStrike">
                        <a:effectLst/>
                        <a:latin typeface="HG丸ｺﾞｼｯｸM-PRO"/>
                      </a:endParaRPr>
                    </a:p>
                  </a:txBody>
                  <a:tcPr marL="3157" marR="3157" marT="3157" marB="0" anchor="ctr"/>
                </a:tc>
              </a:tr>
              <a:tr h="388843">
                <a:tc>
                  <a:txBody>
                    <a:bodyPr/>
                    <a:lstStyle/>
                    <a:p>
                      <a:pPr algn="l" fontAlgn="ctr"/>
                      <a:r>
                        <a:rPr lang="ja-JP" altLang="en-US" sz="1800" u="none" strike="noStrike">
                          <a:effectLst/>
                        </a:rPr>
                        <a:t>通所リハビリ訪問指導加算</a:t>
                      </a:r>
                      <a:endParaRPr lang="ja-JP" altLang="en-US" sz="1800" b="0" i="0" u="none" strike="noStrike">
                        <a:effectLst/>
                        <a:latin typeface="HG丸ｺﾞｼｯｸM-PRO"/>
                      </a:endParaRPr>
                    </a:p>
                  </a:txBody>
                  <a:tcPr marL="3157" marR="3157" marT="3157" marB="0" anchor="ctr"/>
                </a:tc>
              </a:tr>
              <a:tr h="388843">
                <a:tc>
                  <a:txBody>
                    <a:bodyPr/>
                    <a:lstStyle/>
                    <a:p>
                      <a:pPr algn="l" fontAlgn="ctr"/>
                      <a:r>
                        <a:rPr lang="ja-JP" altLang="en-US" sz="1800" u="none" strike="noStrike">
                          <a:effectLst/>
                        </a:rPr>
                        <a:t>リハビリテーションマネジメント加算（月）</a:t>
                      </a:r>
                      <a:endParaRPr lang="ja-JP" altLang="en-US" sz="1800" b="0" i="0" u="none" strike="noStrike">
                        <a:effectLst/>
                        <a:latin typeface="HG丸ｺﾞｼｯｸM-PRO"/>
                      </a:endParaRPr>
                    </a:p>
                  </a:txBody>
                  <a:tcPr marL="3157" marR="3157" marT="3157" marB="0" anchor="ctr"/>
                </a:tc>
              </a:tr>
              <a:tr h="388843">
                <a:tc>
                  <a:txBody>
                    <a:bodyPr/>
                    <a:lstStyle/>
                    <a:p>
                      <a:pPr algn="l" fontAlgn="ctr"/>
                      <a:r>
                        <a:rPr lang="ja-JP" altLang="en-US" sz="1800" u="sng" strike="noStrike" dirty="0">
                          <a:solidFill>
                            <a:srgbClr val="FF0000"/>
                          </a:solidFill>
                          <a:effectLst/>
                        </a:rPr>
                        <a:t>短期集中リハ加算</a:t>
                      </a:r>
                      <a:r>
                        <a:rPr lang="en-US" altLang="ja-JP" sz="1800" u="sng" strike="noStrike" dirty="0">
                          <a:solidFill>
                            <a:srgbClr val="FF0000"/>
                          </a:solidFill>
                          <a:effectLst/>
                        </a:rPr>
                        <a:t>Ⅰ</a:t>
                      </a:r>
                      <a:endParaRPr lang="en-US" altLang="ja-JP" sz="1800" b="0" i="0" u="sng" strike="noStrike" dirty="0">
                        <a:solidFill>
                          <a:srgbClr val="FF0000"/>
                        </a:solidFill>
                        <a:effectLst/>
                        <a:latin typeface="HG丸ｺﾞｼｯｸM-PRO"/>
                      </a:endParaRPr>
                    </a:p>
                  </a:txBody>
                  <a:tcPr marL="3157" marR="3157" marT="3157" marB="0" anchor="ctr"/>
                </a:tc>
              </a:tr>
              <a:tr h="388843">
                <a:tc>
                  <a:txBody>
                    <a:bodyPr/>
                    <a:lstStyle/>
                    <a:p>
                      <a:pPr algn="l" fontAlgn="ctr"/>
                      <a:r>
                        <a:rPr lang="ja-JP" altLang="en-US" sz="1800" u="sng" strike="noStrike" dirty="0">
                          <a:solidFill>
                            <a:srgbClr val="FF0000"/>
                          </a:solidFill>
                          <a:effectLst/>
                        </a:rPr>
                        <a:t>短期集中リハ加算</a:t>
                      </a:r>
                      <a:r>
                        <a:rPr lang="en-US" altLang="ja-JP" sz="1800" u="sng" strike="noStrike" dirty="0">
                          <a:solidFill>
                            <a:srgbClr val="FF0000"/>
                          </a:solidFill>
                          <a:effectLst/>
                        </a:rPr>
                        <a:t>Ⅱ</a:t>
                      </a:r>
                      <a:endParaRPr lang="en-US" altLang="ja-JP" sz="1800" b="0" i="0" u="sng" strike="noStrike" dirty="0">
                        <a:solidFill>
                          <a:srgbClr val="FF0000"/>
                        </a:solidFill>
                        <a:effectLst/>
                        <a:latin typeface="HG丸ｺﾞｼｯｸM-PRO"/>
                      </a:endParaRPr>
                    </a:p>
                  </a:txBody>
                  <a:tcPr marL="3157" marR="3157" marT="3157" marB="0" anchor="ctr"/>
                </a:tc>
              </a:tr>
              <a:tr h="388843">
                <a:tc>
                  <a:txBody>
                    <a:bodyPr/>
                    <a:lstStyle/>
                    <a:p>
                      <a:pPr algn="l" fontAlgn="ctr"/>
                      <a:r>
                        <a:rPr lang="ja-JP" altLang="en-US" sz="1800" u="sng" strike="noStrike" dirty="0">
                          <a:solidFill>
                            <a:srgbClr val="FF0000"/>
                          </a:solidFill>
                          <a:effectLst/>
                        </a:rPr>
                        <a:t>個別リハビリテーション加算</a:t>
                      </a:r>
                      <a:endParaRPr lang="ja-JP" altLang="en-US" sz="1800" b="0" i="0" u="sng" strike="noStrike" dirty="0">
                        <a:solidFill>
                          <a:srgbClr val="FF0000"/>
                        </a:solidFill>
                        <a:effectLst/>
                        <a:latin typeface="HG丸ｺﾞｼｯｸM-PRO"/>
                      </a:endParaRPr>
                    </a:p>
                  </a:txBody>
                  <a:tcPr marL="3157" marR="3157" marT="3157" marB="0" anchor="ctr"/>
                </a:tc>
              </a:tr>
              <a:tr h="388843">
                <a:tc>
                  <a:txBody>
                    <a:bodyPr/>
                    <a:lstStyle/>
                    <a:p>
                      <a:pPr algn="l" fontAlgn="ctr"/>
                      <a:r>
                        <a:rPr lang="ja-JP" altLang="en-US" sz="1800" u="sng" strike="noStrike" dirty="0">
                          <a:solidFill>
                            <a:srgbClr val="FF0000"/>
                          </a:solidFill>
                          <a:effectLst/>
                        </a:rPr>
                        <a:t>認知症短期集中リハ加算</a:t>
                      </a:r>
                      <a:endParaRPr lang="ja-JP" altLang="en-US" sz="1800" b="0" i="0" u="sng" strike="noStrike" dirty="0">
                        <a:solidFill>
                          <a:srgbClr val="FF0000"/>
                        </a:solidFill>
                        <a:effectLst/>
                        <a:latin typeface="HG丸ｺﾞｼｯｸM-PRO"/>
                      </a:endParaRPr>
                    </a:p>
                  </a:txBody>
                  <a:tcPr marL="3157" marR="3157" marT="3157" marB="0" anchor="ctr"/>
                </a:tc>
              </a:tr>
              <a:tr h="388843">
                <a:tc>
                  <a:txBody>
                    <a:bodyPr/>
                    <a:lstStyle/>
                    <a:p>
                      <a:pPr algn="l" fontAlgn="ctr"/>
                      <a:r>
                        <a:rPr lang="zh-TW" altLang="en-US" sz="1800" u="sng" strike="noStrike" dirty="0">
                          <a:solidFill>
                            <a:srgbClr val="FF0000"/>
                          </a:solidFill>
                          <a:effectLst/>
                        </a:rPr>
                        <a:t>重度療養管理加算</a:t>
                      </a:r>
                      <a:endParaRPr lang="zh-TW" altLang="en-US" sz="1800" b="0" i="0" u="sng" strike="noStrike" dirty="0">
                        <a:solidFill>
                          <a:srgbClr val="FF0000"/>
                        </a:solidFill>
                        <a:effectLst/>
                        <a:latin typeface="HG丸ｺﾞｼｯｸM-PRO"/>
                      </a:endParaRPr>
                    </a:p>
                  </a:txBody>
                  <a:tcPr marL="3157" marR="3157" marT="3157" marB="0" anchor="ctr"/>
                </a:tc>
              </a:tr>
              <a:tr h="388843">
                <a:tc>
                  <a:txBody>
                    <a:bodyPr/>
                    <a:lstStyle/>
                    <a:p>
                      <a:pPr algn="l" fontAlgn="ctr"/>
                      <a:r>
                        <a:rPr lang="zh-TW" altLang="en-US" sz="1800" u="sng" strike="noStrike" dirty="0">
                          <a:solidFill>
                            <a:srgbClr val="FF0000"/>
                          </a:solidFill>
                          <a:effectLst/>
                        </a:rPr>
                        <a:t>同一所在地減算</a:t>
                      </a:r>
                      <a:endParaRPr lang="zh-TW" altLang="en-US" sz="1800" b="0" i="0" u="sng" strike="noStrike" dirty="0">
                        <a:solidFill>
                          <a:srgbClr val="FF0000"/>
                        </a:solidFill>
                        <a:effectLst/>
                        <a:latin typeface="HG丸ｺﾞｼｯｸM-PRO"/>
                      </a:endParaRPr>
                    </a:p>
                  </a:txBody>
                  <a:tcPr marL="3157" marR="3157" marT="3157" marB="0" anchor="ctr"/>
                </a:tc>
              </a:tr>
              <a:tr h="388843">
                <a:tc>
                  <a:txBody>
                    <a:bodyPr/>
                    <a:lstStyle/>
                    <a:p>
                      <a:pPr algn="l" fontAlgn="ctr"/>
                      <a:r>
                        <a:rPr lang="zh-TW" altLang="en-US" sz="1800" u="none" strike="noStrike">
                          <a:effectLst/>
                        </a:rPr>
                        <a:t>若年性認知症受入加算</a:t>
                      </a:r>
                      <a:endParaRPr lang="zh-TW" altLang="en-US" sz="1800" b="0" i="0" u="none" strike="noStrike">
                        <a:effectLst/>
                        <a:latin typeface="HG丸ｺﾞｼｯｸM-PRO"/>
                      </a:endParaRPr>
                    </a:p>
                  </a:txBody>
                  <a:tcPr marL="3157" marR="3157" marT="3157" marB="0" anchor="ctr"/>
                </a:tc>
              </a:tr>
              <a:tr h="388843">
                <a:tc>
                  <a:txBody>
                    <a:bodyPr/>
                    <a:lstStyle/>
                    <a:p>
                      <a:pPr algn="l" fontAlgn="ctr"/>
                      <a:r>
                        <a:rPr lang="zh-TW" altLang="en-US" sz="1800" u="none" strike="noStrike">
                          <a:effectLst/>
                        </a:rPr>
                        <a:t>栄養改善加算（月２回限度）</a:t>
                      </a:r>
                      <a:endParaRPr lang="zh-TW" altLang="en-US" sz="1800" b="0" i="0" u="none" strike="noStrike">
                        <a:effectLst/>
                        <a:latin typeface="HG丸ｺﾞｼｯｸM-PRO"/>
                      </a:endParaRPr>
                    </a:p>
                  </a:txBody>
                  <a:tcPr marL="3157" marR="3157" marT="3157" marB="0" anchor="ctr"/>
                </a:tc>
              </a:tr>
              <a:tr h="388843">
                <a:tc>
                  <a:txBody>
                    <a:bodyPr/>
                    <a:lstStyle/>
                    <a:p>
                      <a:pPr algn="l" fontAlgn="ctr"/>
                      <a:r>
                        <a:rPr lang="zh-TW" altLang="en-US" sz="1800" u="none" strike="noStrike" dirty="0">
                          <a:effectLst/>
                        </a:rPr>
                        <a:t>口腔機能向上加算（月２回限度）</a:t>
                      </a:r>
                      <a:endParaRPr lang="zh-TW" altLang="en-US" sz="1800" b="0" i="0" u="none" strike="noStrike" dirty="0">
                        <a:effectLst/>
                        <a:latin typeface="HG丸ｺﾞｼｯｸM-PRO"/>
                      </a:endParaRPr>
                    </a:p>
                  </a:txBody>
                  <a:tcPr marL="3157" marR="3157" marT="3157" marB="0" anchor="ctr"/>
                </a:tc>
              </a:tr>
            </a:tbl>
          </a:graphicData>
        </a:graphic>
      </p:graphicFrame>
    </p:spTree>
    <p:extLst>
      <p:ext uri="{BB962C8B-B14F-4D97-AF65-F5344CB8AC3E}">
        <p14:creationId xmlns:p14="http://schemas.microsoft.com/office/powerpoint/2010/main" val="21533189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(31) </a:t>
            </a:r>
            <a:r>
              <a:rPr lang="ja-JP" altLang="en-US" sz="2800" dirty="0"/>
              <a:t>地域連携診療計画情報提供加算に</a:t>
            </a:r>
            <a:r>
              <a:rPr lang="ja-JP" altLang="en-US" sz="2800" dirty="0" smtClean="0"/>
              <a:t>ついて</a:t>
            </a:r>
            <a:endParaRPr kumimoji="1" lang="ja-JP" altLang="en-US" sz="2800" dirty="0"/>
          </a:p>
        </p:txBody>
      </p:sp>
      <p:sp>
        <p:nvSpPr>
          <p:cNvPr id="3" name="コンテンツ プレースホルダー 2"/>
          <p:cNvSpPr>
            <a:spLocks noGrp="1"/>
          </p:cNvSpPr>
          <p:nvPr>
            <p:ph idx="1"/>
          </p:nvPr>
        </p:nvSpPr>
        <p:spPr>
          <a:xfrm>
            <a:off x="0" y="908720"/>
            <a:ext cx="9144000" cy="5187280"/>
          </a:xfrm>
        </p:spPr>
        <p:txBody>
          <a:bodyPr/>
          <a:lstStyle/>
          <a:p>
            <a:r>
              <a:rPr lang="ja-JP" altLang="en-US" sz="2800" dirty="0" smtClean="0"/>
              <a:t>① </a:t>
            </a:r>
            <a:r>
              <a:rPr lang="ja-JP" altLang="en-US" sz="2800" dirty="0"/>
              <a:t>地域連携診療計画は、医科診療報酬点数表に掲げる地域</a:t>
            </a:r>
            <a:r>
              <a:rPr lang="ja-JP" altLang="en-US" sz="2800" dirty="0" smtClean="0"/>
              <a:t>連携診療</a:t>
            </a:r>
            <a:r>
              <a:rPr lang="ja-JP" altLang="en-US" sz="2800" dirty="0"/>
              <a:t>計画管理料を算定する保険医療機関（以下「計画管理病院</a:t>
            </a:r>
            <a:r>
              <a:rPr lang="ja-JP" altLang="en-US" sz="2800" dirty="0" smtClean="0"/>
              <a:t>」と</a:t>
            </a:r>
            <a:r>
              <a:rPr lang="ja-JP" altLang="en-US" sz="2800" dirty="0"/>
              <a:t>いう。）において作成され、当該計画管理病院からの</a:t>
            </a:r>
            <a:r>
              <a:rPr lang="ja-JP" altLang="en-US" sz="2800" dirty="0" smtClean="0"/>
              <a:t>転院後又</a:t>
            </a:r>
            <a:r>
              <a:rPr lang="ja-JP" altLang="en-US" sz="2800" dirty="0"/>
              <a:t>は退院後の治療を担う複数の連携保険医療機関又は介護</a:t>
            </a:r>
            <a:r>
              <a:rPr lang="ja-JP" altLang="en-US" sz="2800" dirty="0" smtClean="0"/>
              <a:t>サービス</a:t>
            </a:r>
            <a:r>
              <a:rPr lang="ja-JP" altLang="en-US" sz="2800" dirty="0"/>
              <a:t>事業所との間で共有して活用されるものであり、病名、</a:t>
            </a:r>
            <a:r>
              <a:rPr lang="ja-JP" altLang="en-US" sz="2800" dirty="0" smtClean="0"/>
              <a:t>入院</a:t>
            </a:r>
            <a:r>
              <a:rPr lang="ja-JP" altLang="en-US" sz="2800" dirty="0"/>
              <a:t>時の症状、予定されている診療内容、標準的な転院までの</a:t>
            </a:r>
            <a:r>
              <a:rPr lang="ja-JP" altLang="en-US" sz="2800" dirty="0" smtClean="0"/>
              <a:t>期間</a:t>
            </a:r>
            <a:r>
              <a:rPr lang="ja-JP" altLang="en-US" sz="2800" dirty="0"/>
              <a:t>、転院後の診療内容、連携する保険医療機関を退院する</a:t>
            </a:r>
            <a:r>
              <a:rPr lang="ja-JP" altLang="en-US" sz="2800" dirty="0" smtClean="0"/>
              <a:t>までの</a:t>
            </a:r>
            <a:r>
              <a:rPr lang="ja-JP" altLang="en-US" sz="2800" dirty="0"/>
              <a:t>標準的な期間（以下本区分において「総治療期間」という。）</a:t>
            </a:r>
            <a:r>
              <a:rPr lang="ja-JP" altLang="en-US" sz="2800" dirty="0" smtClean="0"/>
              <a:t>、退院</a:t>
            </a:r>
            <a:r>
              <a:rPr lang="ja-JP" altLang="en-US" sz="2800" dirty="0"/>
              <a:t>に当たり予想される患者の状態に関する退院基準、</a:t>
            </a:r>
            <a:r>
              <a:rPr lang="ja-JP" altLang="en-US" sz="2800" dirty="0" smtClean="0"/>
              <a:t>その他必要</a:t>
            </a:r>
            <a:r>
              <a:rPr lang="ja-JP" altLang="en-US" sz="2800" dirty="0"/>
              <a:t>な事項が記載されたものである</a:t>
            </a:r>
            <a:r>
              <a:rPr lang="ja-JP" altLang="en-US" sz="2800" dirty="0" smtClean="0"/>
              <a:t>。</a:t>
            </a:r>
            <a:endParaRPr lang="ja-JP" altLang="en-US" sz="2800" dirty="0"/>
          </a:p>
        </p:txBody>
      </p:sp>
    </p:spTree>
    <p:extLst>
      <p:ext uri="{BB962C8B-B14F-4D97-AF65-F5344CB8AC3E}">
        <p14:creationId xmlns:p14="http://schemas.microsoft.com/office/powerpoint/2010/main" val="12743030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688632"/>
          </a:xfrm>
        </p:spPr>
        <p:txBody>
          <a:bodyPr/>
          <a:lstStyle/>
          <a:p>
            <a:r>
              <a:rPr lang="ja-JP" altLang="en-US" sz="2800" dirty="0" smtClean="0"/>
              <a:t>② 当該加算は、医科診療報酬点数表に掲げる以下の疾患について、</a:t>
            </a:r>
            <a:r>
              <a:rPr lang="ja-JP" altLang="en-US" sz="2800" b="1" u="sng" dirty="0" smtClean="0">
                <a:solidFill>
                  <a:srgbClr val="FF0000"/>
                </a:solidFill>
              </a:rPr>
              <a:t>地域連携診療計画管理料及び地域連携診療計画退院時指導料</a:t>
            </a:r>
            <a:r>
              <a:rPr lang="en-US" altLang="ja-JP" sz="2800" b="1" u="sng" dirty="0" smtClean="0">
                <a:solidFill>
                  <a:srgbClr val="FF0000"/>
                </a:solidFill>
              </a:rPr>
              <a:t>(Ⅰ)</a:t>
            </a:r>
            <a:r>
              <a:rPr lang="ja-JP" altLang="en-US" sz="2800" b="1" u="sng" dirty="0" smtClean="0">
                <a:solidFill>
                  <a:srgbClr val="FF0000"/>
                </a:solidFill>
              </a:rPr>
              <a:t>を算定して当該医療機関を退院した患者が、介護老人保健施設に入所した場合に限り算定</a:t>
            </a:r>
            <a:r>
              <a:rPr lang="ja-JP" altLang="en-US" sz="2800" dirty="0" smtClean="0"/>
              <a:t>するものである。</a:t>
            </a:r>
          </a:p>
          <a:p>
            <a:r>
              <a:rPr lang="ja-JP" altLang="en-US" sz="2800" dirty="0" smtClean="0"/>
              <a:t>イ　大腿骨頸部骨折（大腿骨頸部骨折骨接合術、大腿骨頸部骨折人工骨頭置換術等を実施している場合に限る。）</a:t>
            </a:r>
          </a:p>
          <a:p>
            <a:r>
              <a:rPr lang="ja-JP" altLang="en-US" sz="2800" dirty="0" smtClean="0"/>
              <a:t>ロ　脳卒中（急性発症又は急性増悪した脳梗塞、脳出血又はくも膜下出血の治療を実施している場合に限る。）</a:t>
            </a:r>
          </a:p>
        </p:txBody>
      </p:sp>
    </p:spTree>
    <p:extLst>
      <p:ext uri="{BB962C8B-B14F-4D97-AF65-F5344CB8AC3E}">
        <p14:creationId xmlns:p14="http://schemas.microsoft.com/office/powerpoint/2010/main" val="13863096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400" dirty="0" smtClean="0"/>
              <a:t>③ 当該加算は、計画管理病院又は計画管理病院からの転院後若しくは退院後の治療を担う保険医療機関からの退院後の療養を担う</a:t>
            </a:r>
            <a:r>
              <a:rPr lang="ja-JP" altLang="en-US" sz="2400" b="1" u="sng" dirty="0" smtClean="0">
                <a:solidFill>
                  <a:srgbClr val="FF0000"/>
                </a:solidFill>
              </a:rPr>
              <a:t>介護老人保健施設において、診療計画に基づく療養を提供するとともに、退院時の患者の状態や、在宅復帰後の患者の状況等について、退院の属する月又はその翌月までに計画管理病院に対して情報提供を行った場合</a:t>
            </a:r>
            <a:r>
              <a:rPr lang="ja-JP" altLang="en-US" sz="2400" dirty="0" smtClean="0"/>
              <a:t>に、算定する。</a:t>
            </a:r>
            <a:endParaRPr lang="en-US" altLang="ja-JP" sz="2400" dirty="0" smtClean="0"/>
          </a:p>
          <a:p>
            <a:r>
              <a:rPr lang="ja-JP" altLang="en-US" sz="2400" dirty="0" smtClean="0"/>
              <a:t>④ また、当該加算を算定する施設は、以下のいずれも満たすものであること。</a:t>
            </a:r>
          </a:p>
          <a:p>
            <a:r>
              <a:rPr lang="ja-JP" altLang="en-US" sz="2400" dirty="0" smtClean="0"/>
              <a:t>イ　あらかじめ計画管理病院において作成された疾患や患者の状態等に応じた地域連携診療計画が、当該施設および連携保険医療機関と共有されていること。</a:t>
            </a:r>
          </a:p>
          <a:p>
            <a:r>
              <a:rPr lang="ja-JP" altLang="en-US" sz="2400" dirty="0" smtClean="0"/>
              <a:t>ロ　イについて、内容、開催日等必要な事項について診療録等に記録されていること。</a:t>
            </a:r>
            <a:endParaRPr kumimoji="1" lang="ja-JP" altLang="en-US" sz="3600" dirty="0"/>
          </a:p>
        </p:txBody>
      </p:sp>
    </p:spTree>
    <p:extLst>
      <p:ext uri="{BB962C8B-B14F-4D97-AF65-F5344CB8AC3E}">
        <p14:creationId xmlns:p14="http://schemas.microsoft.com/office/powerpoint/2010/main" val="19985861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加算の届け出</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訪問通所系、</a:t>
            </a:r>
            <a:r>
              <a:rPr lang="ja-JP" altLang="en-US" dirty="0" smtClean="0"/>
              <a:t>居宅</a:t>
            </a:r>
            <a:r>
              <a:rPr lang="ja-JP" altLang="en-US" dirty="0"/>
              <a:t>介護</a:t>
            </a:r>
            <a:r>
              <a:rPr lang="ja-JP" altLang="en-US" dirty="0" smtClean="0"/>
              <a:t>支援</a:t>
            </a:r>
            <a:endParaRPr lang="en-US" altLang="ja-JP" dirty="0" smtClean="0"/>
          </a:p>
          <a:p>
            <a:pPr lvl="1"/>
            <a:r>
              <a:rPr kumimoji="1" lang="ja-JP" altLang="en-US" sz="4800" b="1" i="1" u="sng" spc="600" dirty="0" smtClean="0">
                <a:solidFill>
                  <a:srgbClr val="FF0000"/>
                </a:solidFill>
                <a:effectLst>
                  <a:outerShdw blurRad="38100" dist="38100" dir="2700000" algn="tl">
                    <a:srgbClr val="000000">
                      <a:alpha val="43137"/>
                    </a:srgbClr>
                  </a:outerShdw>
                </a:effectLst>
              </a:rPr>
              <a:t>３月２６日</a:t>
            </a:r>
            <a:r>
              <a:rPr kumimoji="1" lang="ja-JP" altLang="en-US" sz="2400" spc="600" dirty="0" smtClean="0"/>
              <a:t>（</a:t>
            </a:r>
            <a:r>
              <a:rPr lang="ja-JP" altLang="en-US" sz="2400" spc="600" dirty="0"/>
              <a:t>２５</a:t>
            </a:r>
            <a:r>
              <a:rPr kumimoji="1" lang="ja-JP" altLang="en-US" sz="2400" spc="600" dirty="0" smtClean="0"/>
              <a:t>日が日曜なので）</a:t>
            </a:r>
            <a:endParaRPr kumimoji="1" lang="en-US" altLang="ja-JP" sz="4800" spc="600" dirty="0" smtClean="0"/>
          </a:p>
          <a:p>
            <a:pPr lvl="1"/>
            <a:endParaRPr lang="en-US" altLang="ja-JP" dirty="0"/>
          </a:p>
          <a:p>
            <a:r>
              <a:rPr lang="ja-JP" altLang="en-US" dirty="0"/>
              <a:t>短期</a:t>
            </a:r>
            <a:r>
              <a:rPr lang="ja-JP" altLang="en-US" dirty="0" smtClean="0"/>
              <a:t>入所、施設系、居住系</a:t>
            </a:r>
            <a:endParaRPr lang="en-US" altLang="ja-JP" dirty="0" smtClean="0"/>
          </a:p>
          <a:p>
            <a:pPr lvl="1"/>
            <a:r>
              <a:rPr kumimoji="1" lang="ja-JP" altLang="en-US" sz="5400" b="1" i="1" u="sng" spc="600" dirty="0" smtClean="0">
                <a:solidFill>
                  <a:srgbClr val="FF0000"/>
                </a:solidFill>
                <a:effectLst>
                  <a:outerShdw blurRad="38100" dist="38100" dir="2700000" algn="tl">
                    <a:srgbClr val="000000">
                      <a:alpha val="43137"/>
                    </a:srgbClr>
                  </a:outerShdw>
                </a:effectLst>
              </a:rPr>
              <a:t>４月２日</a:t>
            </a:r>
            <a:r>
              <a:rPr lang="ja-JP" altLang="en-US" sz="2400" spc="600" dirty="0" smtClean="0"/>
              <a:t>（</a:t>
            </a:r>
            <a:r>
              <a:rPr lang="ja-JP" altLang="en-US" sz="2400" spc="600" dirty="0"/>
              <a:t>１</a:t>
            </a:r>
            <a:r>
              <a:rPr lang="ja-JP" altLang="en-US" sz="2400" spc="600" dirty="0" smtClean="0"/>
              <a:t>日</a:t>
            </a:r>
            <a:r>
              <a:rPr lang="ja-JP" altLang="en-US" sz="2400" spc="600" dirty="0"/>
              <a:t>が日曜なので）</a:t>
            </a:r>
            <a:endParaRPr lang="en-US" altLang="ja-JP" sz="2400" spc="600" dirty="0"/>
          </a:p>
          <a:p>
            <a:pPr lvl="1"/>
            <a:endParaRPr kumimoji="1" lang="en-US" altLang="ja-JP" sz="5400" b="1" i="1" u="sng" spc="600" dirty="0" smtClean="0">
              <a:solidFill>
                <a:srgbClr val="FF0000"/>
              </a:solidFill>
              <a:effectLst>
                <a:outerShdw blurRad="38100" dist="38100" dir="2700000" algn="tl">
                  <a:srgbClr val="000000">
                    <a:alpha val="43137"/>
                  </a:srgbClr>
                </a:outerShdw>
              </a:effectLst>
            </a:endParaRPr>
          </a:p>
          <a:p>
            <a:pPr lvl="1"/>
            <a:endParaRPr kumimoji="1" lang="ja-JP" altLang="en-US" dirty="0"/>
          </a:p>
        </p:txBody>
      </p:sp>
    </p:spTree>
    <p:extLst>
      <p:ext uri="{BB962C8B-B14F-4D97-AF65-F5344CB8AC3E}">
        <p14:creationId xmlns:p14="http://schemas.microsoft.com/office/powerpoint/2010/main" val="41604275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介護</a:t>
            </a:r>
            <a:r>
              <a:rPr lang="ja-JP" altLang="en-US" dirty="0"/>
              <a:t>職員処遇改善加算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en-US" altLang="ja-JP" sz="2400" dirty="0"/>
              <a:t>(21) </a:t>
            </a:r>
            <a:r>
              <a:rPr lang="ja-JP" altLang="en-US" sz="2400" dirty="0"/>
              <a:t>介護職員処遇改善加算について</a:t>
            </a:r>
          </a:p>
          <a:p>
            <a:r>
              <a:rPr lang="ja-JP" altLang="en-US" sz="2400" dirty="0"/>
              <a:t>介護職員処遇改善加算は、平成二十三年度まで実施されて</a:t>
            </a:r>
            <a:r>
              <a:rPr lang="ja-JP" altLang="en-US" sz="2400" dirty="0" smtClean="0"/>
              <a:t>いた介護</a:t>
            </a:r>
            <a:r>
              <a:rPr lang="ja-JP" altLang="en-US" sz="2400" dirty="0"/>
              <a:t>職員処遇改善交付金による賃金改善の効果を継続する観点</a:t>
            </a:r>
            <a:r>
              <a:rPr lang="ja-JP" altLang="en-US" sz="2400" dirty="0" smtClean="0"/>
              <a:t>から</a:t>
            </a:r>
            <a:r>
              <a:rPr lang="ja-JP" altLang="en-US" sz="2400" dirty="0"/>
              <a:t>、当該交付金を円滑に介護報酬に移行することを目的とし</a:t>
            </a:r>
            <a:r>
              <a:rPr lang="ja-JP" altLang="en-US" sz="2400" dirty="0" smtClean="0"/>
              <a:t>平成二十六年度</a:t>
            </a:r>
            <a:r>
              <a:rPr lang="ja-JP" altLang="en-US" sz="2400" dirty="0"/>
              <a:t>までの間に限り創設したものである。その内容に</a:t>
            </a:r>
            <a:r>
              <a:rPr lang="ja-JP" altLang="en-US" sz="2400" dirty="0" smtClean="0"/>
              <a:t>ついて</a:t>
            </a:r>
            <a:r>
              <a:rPr lang="ja-JP" altLang="en-US" sz="2400" dirty="0"/>
              <a:t>は、別途通知（「介護職員処遇改善加算に関する基本的</a:t>
            </a:r>
            <a:r>
              <a:rPr lang="ja-JP" altLang="en-US" sz="2400" dirty="0" smtClean="0"/>
              <a:t>考え方並び</a:t>
            </a:r>
            <a:r>
              <a:rPr lang="ja-JP" altLang="en-US" sz="2400" dirty="0"/>
              <a:t>に事務処理手順及び様式例の提示について」）を参照する</a:t>
            </a:r>
            <a:r>
              <a:rPr lang="ja-JP" altLang="en-US" sz="2400" dirty="0" smtClean="0"/>
              <a:t>こと</a:t>
            </a:r>
            <a:r>
              <a:rPr lang="ja-JP" altLang="en-US" sz="2400" dirty="0"/>
              <a:t>。</a:t>
            </a:r>
            <a:endParaRPr kumimoji="1" lang="ja-JP" altLang="en-US" sz="2400" dirty="0"/>
          </a:p>
        </p:txBody>
      </p:sp>
    </p:spTree>
    <p:extLst>
      <p:ext uri="{BB962C8B-B14F-4D97-AF65-F5344CB8AC3E}">
        <p14:creationId xmlns:p14="http://schemas.microsoft.com/office/powerpoint/2010/main" val="31142427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（２）賃金改善等の実施</a:t>
            </a:r>
            <a:r>
              <a:rPr lang="ja-JP" altLang="en-US" dirty="0" smtClean="0"/>
              <a:t>等</a:t>
            </a:r>
            <a:endParaRPr lang="en-US" altLang="ja-JP" dirty="0" smtClean="0"/>
          </a:p>
          <a:p>
            <a:r>
              <a:rPr lang="ja-JP" altLang="en-US" dirty="0"/>
              <a:t>① 加算の算定額に相当する賃金改善の</a:t>
            </a:r>
            <a:r>
              <a:rPr lang="ja-JP" altLang="en-US" dirty="0" smtClean="0"/>
              <a:t>実施</a:t>
            </a:r>
            <a:endParaRPr lang="en-US" altLang="ja-JP" dirty="0" smtClean="0"/>
          </a:p>
          <a:p>
            <a:r>
              <a:rPr lang="ja-JP" altLang="en-US" dirty="0"/>
              <a:t>② 介護職員処遇改善計画書の</a:t>
            </a:r>
            <a:r>
              <a:rPr lang="ja-JP" altLang="en-US" dirty="0" smtClean="0"/>
              <a:t>作成</a:t>
            </a:r>
            <a:endParaRPr lang="en-US" altLang="ja-JP" dirty="0" smtClean="0"/>
          </a:p>
          <a:p>
            <a:r>
              <a:rPr lang="ja-JP" altLang="en-US" dirty="0"/>
              <a:t>③ キャリアパス要件等届出書の作成</a:t>
            </a:r>
            <a:endParaRPr kumimoji="1" lang="ja-JP" altLang="en-US" dirty="0"/>
          </a:p>
        </p:txBody>
      </p:sp>
    </p:spTree>
    <p:extLst>
      <p:ext uri="{BB962C8B-B14F-4D97-AF65-F5344CB8AC3E}">
        <p14:creationId xmlns:p14="http://schemas.microsoft.com/office/powerpoint/2010/main" val="2873870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７．平成</a:t>
            </a:r>
            <a:r>
              <a:rPr lang="en-US" altLang="ja-JP" dirty="0"/>
              <a:t>24 </a:t>
            </a:r>
            <a:r>
              <a:rPr lang="ja-JP" altLang="en-US" dirty="0"/>
              <a:t>年度当初の特例</a:t>
            </a:r>
          </a:p>
          <a:p>
            <a:r>
              <a:rPr lang="ja-JP" altLang="en-US" dirty="0"/>
              <a:t>平成</a:t>
            </a:r>
            <a:r>
              <a:rPr lang="en-US" altLang="ja-JP" dirty="0"/>
              <a:t>24 </a:t>
            </a:r>
            <a:r>
              <a:rPr lang="ja-JP" altLang="en-US" dirty="0"/>
              <a:t>年度については、平成</a:t>
            </a:r>
            <a:r>
              <a:rPr lang="en-US" altLang="ja-JP" dirty="0"/>
              <a:t>24 </a:t>
            </a:r>
            <a:r>
              <a:rPr lang="ja-JP" altLang="en-US" dirty="0"/>
              <a:t>年度</a:t>
            </a:r>
            <a:r>
              <a:rPr lang="ja-JP" altLang="en-US" dirty="0" smtClean="0"/>
              <a:t>に介護</a:t>
            </a:r>
            <a:r>
              <a:rPr lang="ja-JP" altLang="en-US" dirty="0"/>
              <a:t>職員処遇改善交付金の</a:t>
            </a:r>
            <a:r>
              <a:rPr lang="ja-JP" altLang="en-US" dirty="0" smtClean="0"/>
              <a:t>承認を</a:t>
            </a:r>
            <a:r>
              <a:rPr lang="ja-JP" altLang="en-US" dirty="0"/>
              <a:t>受けていた介護サービス事業所等は、当該承認をもって、加算の算定</a:t>
            </a:r>
            <a:r>
              <a:rPr lang="ja-JP" altLang="en-US" dirty="0" smtClean="0"/>
              <a:t>要件を</a:t>
            </a:r>
            <a:r>
              <a:rPr lang="ja-JP" altLang="en-US" dirty="0"/>
              <a:t>満たしたものとみなし、当該加算を支給することとする。この場合、</a:t>
            </a:r>
            <a:r>
              <a:rPr lang="ja-JP" altLang="en-US" b="1" u="sng" dirty="0" smtClean="0">
                <a:solidFill>
                  <a:srgbClr val="FF0000"/>
                </a:solidFill>
              </a:rPr>
              <a:t>各介護</a:t>
            </a:r>
            <a:r>
              <a:rPr lang="ja-JP" altLang="en-US" b="1" u="sng" dirty="0">
                <a:solidFill>
                  <a:srgbClr val="FF0000"/>
                </a:solidFill>
              </a:rPr>
              <a:t>サービス事業者は、平成</a:t>
            </a:r>
            <a:r>
              <a:rPr lang="en-US" altLang="ja-JP" b="1" u="sng" dirty="0">
                <a:solidFill>
                  <a:srgbClr val="FF0000"/>
                </a:solidFill>
              </a:rPr>
              <a:t>24 </a:t>
            </a:r>
            <a:r>
              <a:rPr lang="ja-JP" altLang="en-US" b="1" u="sng" dirty="0">
                <a:solidFill>
                  <a:srgbClr val="FF0000"/>
                </a:solidFill>
              </a:rPr>
              <a:t>年５月末までに、介護職員処遇改善計画書</a:t>
            </a:r>
            <a:r>
              <a:rPr lang="ja-JP" altLang="en-US" b="1" u="sng" dirty="0" smtClean="0">
                <a:solidFill>
                  <a:srgbClr val="FF0000"/>
                </a:solidFill>
              </a:rPr>
              <a:t>及び</a:t>
            </a:r>
            <a:r>
              <a:rPr lang="ja-JP" altLang="en-US" b="1" u="sng" dirty="0">
                <a:solidFill>
                  <a:srgbClr val="FF0000"/>
                </a:solidFill>
              </a:rPr>
              <a:t>計画書添付書類を都道府県知事等に提出すること。</a:t>
            </a:r>
            <a:endParaRPr kumimoji="1" lang="ja-JP" altLang="en-US" b="1" u="sng" dirty="0">
              <a:solidFill>
                <a:srgbClr val="FF0000"/>
              </a:solidFill>
            </a:endParaRPr>
          </a:p>
        </p:txBody>
      </p:sp>
    </p:spTree>
    <p:extLst>
      <p:ext uri="{BB962C8B-B14F-4D97-AF65-F5344CB8AC3E}">
        <p14:creationId xmlns:p14="http://schemas.microsoft.com/office/powerpoint/2010/main" val="25372463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訪問介護</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0844515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喀痰吸引等は身体介護</a:t>
            </a:r>
            <a:endParaRPr kumimoji="1" lang="ja-JP" altLang="en-US" dirty="0"/>
          </a:p>
        </p:txBody>
      </p:sp>
      <p:sp>
        <p:nvSpPr>
          <p:cNvPr id="3" name="コンテンツ プレースホルダー 2"/>
          <p:cNvSpPr>
            <a:spLocks noGrp="1"/>
          </p:cNvSpPr>
          <p:nvPr>
            <p:ph idx="1"/>
          </p:nvPr>
        </p:nvSpPr>
        <p:spPr>
          <a:xfrm>
            <a:off x="685800" y="1124744"/>
            <a:ext cx="7772400" cy="4971256"/>
          </a:xfrm>
        </p:spPr>
        <p:txBody>
          <a:bodyPr/>
          <a:lstStyle/>
          <a:p>
            <a:r>
              <a:rPr lang="ja-JP" altLang="en-US" sz="2800" dirty="0"/>
              <a:t>なお、社会福祉士及び介護福祉士法（昭和六十二年法律</a:t>
            </a:r>
            <a:r>
              <a:rPr lang="ja-JP" altLang="en-US" sz="2800" dirty="0" smtClean="0"/>
              <a:t>第三十号</a:t>
            </a:r>
            <a:r>
              <a:rPr lang="ja-JP" altLang="en-US" sz="2800" dirty="0"/>
              <a:t>）の規定に基づく、自らの事業又はその一環として、たんの</a:t>
            </a:r>
            <a:r>
              <a:rPr lang="ja-JP" altLang="en-US" sz="2800" dirty="0" smtClean="0"/>
              <a:t>吸引</a:t>
            </a:r>
            <a:r>
              <a:rPr lang="ja-JP" altLang="en-US" sz="2800" dirty="0"/>
              <a:t>等（口腔内の喀痰吸引、鼻腔内の喀痰吸引、気管</a:t>
            </a:r>
            <a:r>
              <a:rPr lang="ja-JP" altLang="en-US" sz="2800" dirty="0" smtClean="0"/>
              <a:t>カニューレ内の</a:t>
            </a:r>
            <a:r>
              <a:rPr lang="ja-JP" altLang="en-US" sz="2800" dirty="0"/>
              <a:t>喀痰吸引、胃ろう又は腸</a:t>
            </a:r>
            <a:r>
              <a:rPr lang="ja-JP" altLang="en-US" sz="2800" dirty="0" err="1"/>
              <a:t>ろうに</a:t>
            </a:r>
            <a:r>
              <a:rPr lang="ja-JP" altLang="en-US" sz="2800" dirty="0"/>
              <a:t>よる経管栄養又は経鼻経管</a:t>
            </a:r>
            <a:r>
              <a:rPr lang="ja-JP" altLang="en-US" sz="2800" dirty="0" smtClean="0"/>
              <a:t>栄養を</a:t>
            </a:r>
            <a:r>
              <a:rPr lang="ja-JP" altLang="en-US" sz="2800" dirty="0"/>
              <a:t>いう。以下同じ。）の業務を行うための登録を受けている</a:t>
            </a:r>
            <a:r>
              <a:rPr lang="ja-JP" altLang="en-US" sz="2800" dirty="0" smtClean="0"/>
              <a:t>事業所</a:t>
            </a:r>
            <a:r>
              <a:rPr lang="ja-JP" altLang="en-US" sz="2800" dirty="0"/>
              <a:t>が、指定訪問介護として行うたんの吸引等に係る報酬上の</a:t>
            </a:r>
            <a:r>
              <a:rPr lang="ja-JP" altLang="en-US" sz="2800" dirty="0" smtClean="0"/>
              <a:t>区分に</a:t>
            </a:r>
            <a:r>
              <a:rPr lang="ja-JP" altLang="en-US" sz="2800" dirty="0"/>
              <a:t>ついては「身体介護」として取り扱うこと</a:t>
            </a:r>
            <a:r>
              <a:rPr lang="ja-JP" altLang="en-US" sz="2800" dirty="0" smtClean="0"/>
              <a:t>。</a:t>
            </a:r>
            <a:endParaRPr lang="en-US" altLang="ja-JP" sz="2800" dirty="0" smtClean="0"/>
          </a:p>
          <a:p>
            <a:r>
              <a:rPr lang="ja-JP" altLang="en-US" sz="1400" dirty="0"/>
              <a:t>指定居宅サービスに要する費用の額の算定に関する基準（訪問通所サービス、居宅療養管理指導及び福祉用具貸与に係る部分）及び指定居宅</a:t>
            </a:r>
            <a:r>
              <a:rPr lang="ja-JP" altLang="en-US" sz="1400" dirty="0" smtClean="0"/>
              <a:t>介護支援</a:t>
            </a:r>
            <a:r>
              <a:rPr lang="ja-JP" altLang="en-US" sz="1400" dirty="0"/>
              <a:t>に要する費用の額の算定に関する基準の制定に伴う実施上の留意事項について（平成１２年３月１日老企第３６号厚生省老人保健福祉局</a:t>
            </a:r>
            <a:r>
              <a:rPr lang="ja-JP" altLang="en-US" sz="1400" dirty="0" smtClean="0"/>
              <a:t>企画課長</a:t>
            </a:r>
            <a:r>
              <a:rPr lang="ja-JP" altLang="en-US" sz="1400" dirty="0"/>
              <a:t>通知</a:t>
            </a:r>
            <a:r>
              <a:rPr lang="ja-JP" altLang="en-US" sz="1400" dirty="0" smtClean="0"/>
              <a:t>）</a:t>
            </a:r>
            <a:r>
              <a:rPr lang="en-US" altLang="ja-JP" sz="1400" dirty="0" smtClean="0"/>
              <a:t>p7</a:t>
            </a:r>
            <a:r>
              <a:rPr lang="ja-JP" altLang="en-US" sz="1400" dirty="0" smtClean="0"/>
              <a:t>（介護資料</a:t>
            </a:r>
            <a:r>
              <a:rPr lang="en-US" altLang="ja-JP" sz="1400" dirty="0" smtClean="0"/>
              <a:t>p328</a:t>
            </a:r>
            <a:r>
              <a:rPr lang="ja-JP" altLang="en-US" sz="1400" dirty="0" smtClean="0"/>
              <a:t>）</a:t>
            </a:r>
            <a:endParaRPr kumimoji="1" lang="ja-JP" altLang="en-US" sz="1400" dirty="0"/>
          </a:p>
        </p:txBody>
      </p:sp>
    </p:spTree>
    <p:extLst>
      <p:ext uri="{BB962C8B-B14F-4D97-AF65-F5344CB8AC3E}">
        <p14:creationId xmlns:p14="http://schemas.microsoft.com/office/powerpoint/2010/main" val="11478356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生活援助時間区分の見直し</a:t>
            </a:r>
            <a:endParaRPr kumimoji="1" lang="ja-JP" alt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0" y="1772816"/>
            <a:ext cx="9055954"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3048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b="1" u="sng" dirty="0">
                <a:solidFill>
                  <a:srgbClr val="FF0000"/>
                </a:solidFill>
              </a:rPr>
              <a:t>リハビリテーションマネジメント加算 ⇒ 算定要件の見直し</a:t>
            </a:r>
          </a:p>
          <a:p>
            <a:pPr marL="0" indent="0">
              <a:buNone/>
            </a:pPr>
            <a:r>
              <a:rPr lang="en-US" altLang="ja-JP" dirty="0"/>
              <a:t>※</a:t>
            </a:r>
            <a:r>
              <a:rPr lang="ja-JP" altLang="en-US" dirty="0"/>
              <a:t>算定要件（変更点のみ）</a:t>
            </a:r>
          </a:p>
          <a:p>
            <a:pPr marL="0" indent="0">
              <a:buNone/>
            </a:pPr>
            <a:r>
              <a:rPr lang="ja-JP" altLang="en-US" dirty="0"/>
              <a:t>・ </a:t>
            </a:r>
            <a:r>
              <a:rPr lang="en-US" altLang="ja-JP" dirty="0"/>
              <a:t>1</a:t>
            </a:r>
            <a:r>
              <a:rPr lang="ja-JP" altLang="en-US" dirty="0"/>
              <a:t>月につき、４回以上通所していること。</a:t>
            </a:r>
          </a:p>
          <a:p>
            <a:pPr marL="0" indent="0">
              <a:buNone/>
            </a:pPr>
            <a:r>
              <a:rPr lang="ja-JP" altLang="en-US" dirty="0"/>
              <a:t>・ 新たに利用する利用者について、利用開始後１月までの間に利用者の居宅を訪問し、</a:t>
            </a:r>
            <a:r>
              <a:rPr lang="ja-JP" altLang="en-US" dirty="0" smtClean="0"/>
              <a:t>居宅</a:t>
            </a:r>
            <a:r>
              <a:rPr lang="ja-JP" altLang="en-US" dirty="0"/>
              <a:t>における利用者の日常生活の状況や家屋の環境を確認した上で、居宅での日常生活</a:t>
            </a:r>
            <a:r>
              <a:rPr lang="ja-JP" altLang="en-US" dirty="0" smtClean="0"/>
              <a:t>能力</a:t>
            </a:r>
            <a:r>
              <a:rPr lang="ja-JP" altLang="en-US" dirty="0"/>
              <a:t>の維持・向上に資するリハビリテーション提供計画を策定すること。</a:t>
            </a:r>
          </a:p>
          <a:p>
            <a:pPr marL="0" indent="0">
              <a:buNone/>
            </a:pPr>
            <a:r>
              <a:rPr lang="ja-JP" altLang="en-US" b="1" u="sng" dirty="0">
                <a:solidFill>
                  <a:srgbClr val="FF0000"/>
                </a:solidFill>
              </a:rPr>
              <a:t>個別リハビリテーション実施加算 ⇒ 算定要件の見直し（</a:t>
            </a:r>
            <a:r>
              <a:rPr lang="en-US" altLang="ja-JP" b="1" u="sng" dirty="0">
                <a:solidFill>
                  <a:srgbClr val="FF0000"/>
                </a:solidFill>
              </a:rPr>
              <a:t>80</a:t>
            </a:r>
            <a:r>
              <a:rPr lang="ja-JP" altLang="en-US" b="1" u="sng" dirty="0">
                <a:solidFill>
                  <a:srgbClr val="FF0000"/>
                </a:solidFill>
              </a:rPr>
              <a:t>単位／回）</a:t>
            </a:r>
          </a:p>
          <a:p>
            <a:pPr marL="0" indent="0">
              <a:buNone/>
            </a:pPr>
            <a:r>
              <a:rPr lang="en-US" altLang="ja-JP" dirty="0"/>
              <a:t>※</a:t>
            </a:r>
            <a:r>
              <a:rPr lang="ja-JP" altLang="en-US" dirty="0"/>
              <a:t>算定要件（変更点のみ）</a:t>
            </a:r>
          </a:p>
          <a:p>
            <a:pPr marL="0" indent="0">
              <a:buNone/>
            </a:pPr>
            <a:r>
              <a:rPr lang="ja-JP" altLang="en-US" dirty="0"/>
              <a:t>・ 所要時間１時間以上２時間未満の利用者について、１日に複数回算定できること。</a:t>
            </a:r>
            <a:endParaRPr kumimoji="1" lang="ja-JP" altLang="en-US" dirty="0"/>
          </a:p>
        </p:txBody>
      </p:sp>
    </p:spTree>
    <p:extLst>
      <p:ext uri="{BB962C8B-B14F-4D97-AF65-F5344CB8AC3E}">
        <p14:creationId xmlns:p14="http://schemas.microsoft.com/office/powerpoint/2010/main" val="6907814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身体生活の算定</a:t>
            </a:r>
            <a:endParaRPr kumimoji="1" lang="ja-JP" altLang="en-US" dirty="0"/>
          </a:p>
        </p:txBody>
      </p:sp>
      <p:sp>
        <p:nvSpPr>
          <p:cNvPr id="3" name="コンテンツ プレースホルダー 2"/>
          <p:cNvSpPr>
            <a:spLocks noGrp="1"/>
          </p:cNvSpPr>
          <p:nvPr>
            <p:ph idx="1"/>
          </p:nvPr>
        </p:nvSpPr>
        <p:spPr>
          <a:xfrm>
            <a:off x="143508" y="908720"/>
            <a:ext cx="8856984" cy="5547320"/>
          </a:xfrm>
        </p:spPr>
        <p:txBody>
          <a:bodyPr/>
          <a:lstStyle/>
          <a:p>
            <a:r>
              <a:rPr lang="ja-JP" altLang="en-US" sz="2800" dirty="0"/>
              <a:t>身体介護中心型の単位数に生活援助が二十分以上で七十単位、四十五分以上で百四十単位、七十分以上で二百十単位を加算する方式となるが、一回の訪問介護の全体時間のうち「身体介護」及び「生活援助」の所要時間</a:t>
            </a:r>
            <a:r>
              <a:rPr lang="ja-JP" altLang="en-US" sz="2800" dirty="0" smtClean="0"/>
              <a:t>に</a:t>
            </a:r>
            <a:r>
              <a:rPr lang="ja-JP" altLang="en-US" sz="2800" dirty="0"/>
              <a:t>基づき判断するため、実際のサービスの提供は身体介護中心型</a:t>
            </a:r>
            <a:r>
              <a:rPr lang="ja-JP" altLang="en-US" sz="2800" dirty="0" smtClean="0"/>
              <a:t>の</a:t>
            </a:r>
            <a:r>
              <a:rPr lang="ja-JP" altLang="en-US" sz="2800" dirty="0"/>
              <a:t>後に引き続き生活援助中心型を行う場合に限らず、例えば、</a:t>
            </a:r>
            <a:r>
              <a:rPr lang="ja-JP" altLang="en-US" sz="2800" dirty="0" smtClean="0"/>
              <a:t>生活</a:t>
            </a:r>
            <a:r>
              <a:rPr lang="ja-JP" altLang="en-US" sz="2800" dirty="0"/>
              <a:t>援助の後に引き続き身体介護を行ってもよい</a:t>
            </a:r>
            <a:r>
              <a:rPr lang="ja-JP" altLang="en-US" sz="2800" dirty="0" smtClean="0"/>
              <a:t>。</a:t>
            </a:r>
            <a:endParaRPr lang="en-US" altLang="ja-JP" sz="2800" dirty="0" smtClean="0"/>
          </a:p>
          <a:p>
            <a:r>
              <a:rPr lang="ja-JP" altLang="en-US" sz="2800" dirty="0"/>
              <a:t>なお、二十分未満の身体介護に引き続き生活援助を行う場合は</a:t>
            </a:r>
            <a:r>
              <a:rPr lang="ja-JP" altLang="en-US" sz="2800" dirty="0" smtClean="0"/>
              <a:t>、</a:t>
            </a:r>
            <a:r>
              <a:rPr lang="ja-JP" altLang="en-US" sz="2800" dirty="0"/>
              <a:t>引き続き行われる生活援助の単位数の加算を行うことは</a:t>
            </a:r>
            <a:r>
              <a:rPr lang="ja-JP" altLang="en-US" sz="2800" dirty="0" smtClean="0"/>
              <a:t>できない</a:t>
            </a:r>
            <a:r>
              <a:rPr lang="ja-JP" altLang="en-US" sz="2800" dirty="0"/>
              <a:t>（緊急時訪問介護加算を算定する場合を除く。）</a:t>
            </a:r>
            <a:r>
              <a:rPr lang="ja-JP" altLang="en-US" sz="2800" dirty="0" smtClean="0"/>
              <a:t>。</a:t>
            </a:r>
            <a:endParaRPr lang="en-US" altLang="ja-JP" sz="2800" dirty="0" smtClean="0"/>
          </a:p>
        </p:txBody>
      </p:sp>
    </p:spTree>
    <p:extLst>
      <p:ext uri="{BB962C8B-B14F-4D97-AF65-F5344CB8AC3E}">
        <p14:creationId xmlns:p14="http://schemas.microsoft.com/office/powerpoint/2010/main" val="4685275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457200" y="274638"/>
            <a:ext cx="8229600" cy="778098"/>
          </a:xfrm>
        </p:spPr>
        <p:txBody>
          <a:bodyPr/>
          <a:lstStyle/>
          <a:p>
            <a:r>
              <a:rPr kumimoji="1" lang="ja-JP" altLang="en-US" dirty="0" smtClean="0"/>
              <a:t>訪問介護</a:t>
            </a:r>
            <a:endParaRPr kumimoji="1" lang="ja-JP" altLang="en-US" dirty="0"/>
          </a:p>
        </p:txBody>
      </p:sp>
      <p:sp>
        <p:nvSpPr>
          <p:cNvPr id="8" name="コンテンツ プレースホルダー 7"/>
          <p:cNvSpPr>
            <a:spLocks noGrp="1"/>
          </p:cNvSpPr>
          <p:nvPr>
            <p:ph idx="1"/>
          </p:nvPr>
        </p:nvSpPr>
        <p:spPr>
          <a:xfrm>
            <a:off x="0" y="1052736"/>
            <a:ext cx="9144000" cy="5760640"/>
          </a:xfrm>
        </p:spPr>
        <p:txBody>
          <a:bodyPr>
            <a:noAutofit/>
          </a:bodyPr>
          <a:lstStyle/>
          <a:p>
            <a:pPr marL="0" indent="0">
              <a:buNone/>
            </a:pPr>
            <a:r>
              <a:rPr lang="ja-JP" altLang="en-US" sz="1600" dirty="0"/>
              <a:t>身体介護の時間区分について、１日複数回の短時間訪問により中重度の在宅利用者の生活を総合的に支援する観点から、新たに</a:t>
            </a:r>
            <a:r>
              <a:rPr lang="en-US" altLang="ja-JP" sz="1600" dirty="0"/>
              <a:t>20</a:t>
            </a:r>
            <a:r>
              <a:rPr lang="ja-JP" altLang="en-US" sz="1600" dirty="0"/>
              <a:t>分未満の時間区分を創設する。</a:t>
            </a:r>
          </a:p>
          <a:p>
            <a:pPr marL="0" indent="0">
              <a:buNone/>
            </a:pPr>
            <a:r>
              <a:rPr lang="ja-JP" altLang="en-US" sz="1600" b="1" u="sng" dirty="0">
                <a:solidFill>
                  <a:srgbClr val="FF0000"/>
                </a:solidFill>
              </a:rPr>
              <a:t>（新規） </a:t>
            </a:r>
            <a:r>
              <a:rPr lang="en-US" altLang="ja-JP" sz="1600" b="1" u="sng" dirty="0">
                <a:solidFill>
                  <a:srgbClr val="FF0000"/>
                </a:solidFill>
              </a:rPr>
              <a:t>20</a:t>
            </a:r>
            <a:r>
              <a:rPr lang="ja-JP" altLang="en-US" sz="1600" b="1" u="sng" dirty="0">
                <a:solidFill>
                  <a:srgbClr val="FF0000"/>
                </a:solidFill>
              </a:rPr>
              <a:t>分未満 </a:t>
            </a:r>
            <a:r>
              <a:rPr lang="en-US" altLang="ja-JP" sz="1600" b="1" u="sng" dirty="0">
                <a:solidFill>
                  <a:srgbClr val="FF0000"/>
                </a:solidFill>
              </a:rPr>
              <a:t>170</a:t>
            </a:r>
            <a:r>
              <a:rPr lang="ja-JP" altLang="en-US" sz="1600" b="1" u="sng" dirty="0">
                <a:solidFill>
                  <a:srgbClr val="FF0000"/>
                </a:solidFill>
              </a:rPr>
              <a:t>単位／回</a:t>
            </a:r>
          </a:p>
          <a:p>
            <a:pPr marL="0" indent="0">
              <a:buNone/>
            </a:pPr>
            <a:r>
              <a:rPr lang="ja-JP" altLang="en-US" sz="1600" dirty="0" smtClean="0"/>
              <a:t>　　　　　</a:t>
            </a:r>
            <a:r>
              <a:rPr lang="en-US" altLang="ja-JP" sz="1600" dirty="0" smtClean="0"/>
              <a:t>30</a:t>
            </a:r>
            <a:r>
              <a:rPr lang="ja-JP" altLang="en-US" sz="1600" dirty="0"/>
              <a:t>分未満 </a:t>
            </a:r>
            <a:r>
              <a:rPr lang="en-US" altLang="ja-JP" sz="1600" dirty="0"/>
              <a:t>254</a:t>
            </a:r>
            <a:r>
              <a:rPr lang="ja-JP" altLang="en-US" sz="1600" dirty="0"/>
              <a:t>単位／回 </a:t>
            </a:r>
            <a:r>
              <a:rPr lang="en-US" altLang="ja-JP" sz="1600" dirty="0" smtClean="0"/>
              <a:t>		</a:t>
            </a:r>
            <a:r>
              <a:rPr lang="ja-JP" altLang="en-US" sz="1600" dirty="0" smtClean="0"/>
              <a:t>⇒ 　</a:t>
            </a:r>
            <a:r>
              <a:rPr lang="en-US" altLang="ja-JP" sz="1600" b="1" u="sng" dirty="0" smtClean="0">
                <a:solidFill>
                  <a:srgbClr val="FF0000"/>
                </a:solidFill>
              </a:rPr>
              <a:t>20</a:t>
            </a:r>
            <a:r>
              <a:rPr lang="ja-JP" altLang="en-US" sz="1600" b="1" u="sng" dirty="0">
                <a:solidFill>
                  <a:srgbClr val="FF0000"/>
                </a:solidFill>
              </a:rPr>
              <a:t>分以上</a:t>
            </a:r>
            <a:r>
              <a:rPr lang="en-US" altLang="ja-JP" sz="1600" b="1" u="sng" dirty="0">
                <a:solidFill>
                  <a:srgbClr val="FF0000"/>
                </a:solidFill>
              </a:rPr>
              <a:t>30</a:t>
            </a:r>
            <a:r>
              <a:rPr lang="ja-JP" altLang="en-US" sz="1600" b="1" u="sng" dirty="0">
                <a:solidFill>
                  <a:srgbClr val="FF0000"/>
                </a:solidFill>
              </a:rPr>
              <a:t>分未満 </a:t>
            </a:r>
            <a:r>
              <a:rPr lang="en-US" altLang="ja-JP" sz="1600" b="1" u="sng" dirty="0">
                <a:solidFill>
                  <a:srgbClr val="FF0000"/>
                </a:solidFill>
              </a:rPr>
              <a:t>254</a:t>
            </a:r>
            <a:r>
              <a:rPr lang="ja-JP" altLang="en-US" sz="1600" b="1" u="sng" dirty="0">
                <a:solidFill>
                  <a:srgbClr val="FF0000"/>
                </a:solidFill>
              </a:rPr>
              <a:t>単位／回</a:t>
            </a:r>
          </a:p>
          <a:p>
            <a:pPr marL="0" indent="0">
              <a:buNone/>
            </a:pPr>
            <a:r>
              <a:rPr lang="en-US" altLang="ja-JP" sz="1600" dirty="0"/>
              <a:t>※</a:t>
            </a:r>
            <a:r>
              <a:rPr lang="ja-JP" altLang="en-US" sz="1600" dirty="0"/>
              <a:t>算定要件（身体介護（</a:t>
            </a:r>
            <a:r>
              <a:rPr lang="en-US" altLang="ja-JP" sz="1600" dirty="0"/>
              <a:t>20</a:t>
            </a:r>
            <a:r>
              <a:rPr lang="ja-JP" altLang="en-US" sz="1600" dirty="0"/>
              <a:t>分未満））</a:t>
            </a:r>
          </a:p>
          <a:p>
            <a:pPr marL="0" indent="0">
              <a:buNone/>
            </a:pPr>
            <a:r>
              <a:rPr lang="ja-JP" altLang="en-US" sz="1600" dirty="0"/>
              <a:t>以下の①又は②の場合に算定する。</a:t>
            </a:r>
          </a:p>
          <a:p>
            <a:pPr marL="0" indent="0">
              <a:buNone/>
            </a:pPr>
            <a:r>
              <a:rPr lang="ja-JP" altLang="en-US" sz="1600" dirty="0"/>
              <a:t>①夜間・深夜・早朝（午後</a:t>
            </a:r>
            <a:r>
              <a:rPr lang="en-US" altLang="ja-JP" sz="1600" dirty="0"/>
              <a:t>6</a:t>
            </a:r>
            <a:r>
              <a:rPr lang="ja-JP" altLang="en-US" sz="1600" dirty="0"/>
              <a:t>時から午前</a:t>
            </a:r>
            <a:r>
              <a:rPr lang="en-US" altLang="ja-JP" sz="1600" dirty="0"/>
              <a:t>8</a:t>
            </a:r>
            <a:r>
              <a:rPr lang="ja-JP" altLang="en-US" sz="1600" dirty="0"/>
              <a:t>時まで）に行われる身体介護であること。</a:t>
            </a:r>
          </a:p>
          <a:p>
            <a:pPr marL="0" indent="0">
              <a:buNone/>
            </a:pPr>
            <a:r>
              <a:rPr lang="ja-JP" altLang="en-US" sz="1600" dirty="0"/>
              <a:t>②日中（午前</a:t>
            </a:r>
            <a:r>
              <a:rPr lang="en-US" altLang="ja-JP" sz="1600" dirty="0"/>
              <a:t>8</a:t>
            </a:r>
            <a:r>
              <a:rPr lang="ja-JP" altLang="en-US" sz="1600" dirty="0"/>
              <a:t>時から午後</a:t>
            </a:r>
            <a:r>
              <a:rPr lang="en-US" altLang="ja-JP" sz="1600" dirty="0"/>
              <a:t>6</a:t>
            </a:r>
            <a:r>
              <a:rPr lang="ja-JP" altLang="en-US" sz="1600" dirty="0"/>
              <a:t>時まで）に行われる場合は、以下のとおり。</a:t>
            </a:r>
          </a:p>
          <a:p>
            <a:pPr marL="0" indent="0">
              <a:buNone/>
            </a:pPr>
            <a:r>
              <a:rPr lang="ja-JP" altLang="en-US" sz="1600" dirty="0"/>
              <a:t>＜利用対象者＞</a:t>
            </a:r>
          </a:p>
          <a:p>
            <a:pPr marL="0" indent="0">
              <a:buNone/>
            </a:pPr>
            <a:r>
              <a:rPr lang="ja-JP" altLang="en-US" sz="1600" dirty="0"/>
              <a:t>・要介護３から要介護５までの者であり、障害高齢者の日常生活自立度ランク</a:t>
            </a:r>
            <a:r>
              <a:rPr lang="en-US" altLang="ja-JP" sz="1600" dirty="0"/>
              <a:t>B</a:t>
            </a:r>
            <a:r>
              <a:rPr lang="ja-JP" altLang="en-US" sz="1600" dirty="0"/>
              <a:t>から</a:t>
            </a:r>
            <a:r>
              <a:rPr lang="en-US" altLang="ja-JP" sz="1600" dirty="0" smtClean="0"/>
              <a:t>C</a:t>
            </a:r>
            <a:r>
              <a:rPr lang="ja-JP" altLang="en-US" sz="1600" dirty="0" smtClean="0"/>
              <a:t>ま</a:t>
            </a:r>
            <a:r>
              <a:rPr lang="ja-JP" altLang="en-US" sz="1600" dirty="0" err="1"/>
              <a:t>での</a:t>
            </a:r>
            <a:r>
              <a:rPr lang="ja-JP" altLang="en-US" sz="1600" dirty="0"/>
              <a:t>者であること。</a:t>
            </a:r>
          </a:p>
          <a:p>
            <a:pPr marL="0" indent="0">
              <a:buNone/>
            </a:pPr>
            <a:r>
              <a:rPr lang="ja-JP" altLang="en-US" sz="1600" dirty="0"/>
              <a:t>・当該利用者に係るサービス担当者会議（サービス提供責任者が出席するものに限る。</a:t>
            </a:r>
            <a:r>
              <a:rPr lang="ja-JP" altLang="en-US" sz="1600" dirty="0" smtClean="0"/>
              <a:t>）が</a:t>
            </a:r>
            <a:r>
              <a:rPr lang="ja-JP" altLang="en-US" sz="1600" dirty="0"/>
              <a:t>３月に</a:t>
            </a:r>
            <a:r>
              <a:rPr lang="en-US" altLang="ja-JP" sz="1600" dirty="0"/>
              <a:t>1</a:t>
            </a:r>
            <a:r>
              <a:rPr lang="ja-JP" altLang="en-US" sz="1600" dirty="0"/>
              <a:t>回以上開催されており、当該会議において、</a:t>
            </a:r>
            <a:r>
              <a:rPr lang="en-US" altLang="ja-JP" sz="1600" dirty="0"/>
              <a:t>1</a:t>
            </a:r>
            <a:r>
              <a:rPr lang="ja-JP" altLang="en-US" sz="1600" dirty="0"/>
              <a:t>週間に</a:t>
            </a:r>
            <a:r>
              <a:rPr lang="en-US" altLang="ja-JP" sz="1600" dirty="0"/>
              <a:t>5</a:t>
            </a:r>
            <a:r>
              <a:rPr lang="ja-JP" altLang="en-US" sz="1600" dirty="0"/>
              <a:t>日以上の</a:t>
            </a:r>
            <a:r>
              <a:rPr lang="en-US" altLang="ja-JP" sz="1600" dirty="0"/>
              <a:t>20</a:t>
            </a:r>
            <a:r>
              <a:rPr lang="ja-JP" altLang="en-US" sz="1600" dirty="0" smtClean="0"/>
              <a:t>分未満</a:t>
            </a:r>
            <a:r>
              <a:rPr lang="ja-JP" altLang="en-US" sz="1600" dirty="0"/>
              <a:t>の身体介護が必要であると認められた者であること。</a:t>
            </a:r>
          </a:p>
          <a:p>
            <a:pPr marL="0" indent="0">
              <a:buNone/>
            </a:pPr>
            <a:r>
              <a:rPr lang="ja-JP" altLang="en-US" sz="1600" dirty="0"/>
              <a:t>＜体制要件＞</a:t>
            </a:r>
          </a:p>
          <a:p>
            <a:pPr marL="0" indent="0">
              <a:buNone/>
            </a:pPr>
            <a:r>
              <a:rPr lang="ja-JP" altLang="en-US" sz="1600" dirty="0"/>
              <a:t>・午後</a:t>
            </a:r>
            <a:r>
              <a:rPr lang="en-US" altLang="ja-JP" sz="1600" dirty="0"/>
              <a:t>10</a:t>
            </a:r>
            <a:r>
              <a:rPr lang="ja-JP" altLang="en-US" sz="1600" dirty="0"/>
              <a:t>時から午前</a:t>
            </a:r>
            <a:r>
              <a:rPr lang="en-US" altLang="ja-JP" sz="1600" dirty="0"/>
              <a:t>6</a:t>
            </a:r>
            <a:r>
              <a:rPr lang="ja-JP" altLang="en-US" sz="1600" dirty="0"/>
              <a:t>時までを除く時間帯を営業日及び営業時間として定めて</a:t>
            </a:r>
            <a:r>
              <a:rPr lang="ja-JP" altLang="en-US" sz="1600" dirty="0" smtClean="0"/>
              <a:t>いること</a:t>
            </a:r>
            <a:r>
              <a:rPr lang="ja-JP" altLang="en-US" sz="1600" dirty="0"/>
              <a:t>。</a:t>
            </a:r>
          </a:p>
          <a:p>
            <a:pPr marL="0" indent="0">
              <a:buNone/>
            </a:pPr>
            <a:r>
              <a:rPr lang="ja-JP" altLang="en-US" sz="1600" dirty="0"/>
              <a:t>・常時、利用者等からの連絡に対応できる体制であること。</a:t>
            </a:r>
          </a:p>
          <a:p>
            <a:pPr marL="0" indent="0">
              <a:buNone/>
            </a:pPr>
            <a:r>
              <a:rPr lang="ja-JP" altLang="en-US" sz="1600" dirty="0"/>
              <a:t>・次のいずれかに該当すること。</a:t>
            </a:r>
          </a:p>
          <a:p>
            <a:pPr marL="0" indent="0">
              <a:buNone/>
            </a:pPr>
            <a:r>
              <a:rPr lang="ja-JP" altLang="en-US" sz="1600" dirty="0"/>
              <a:t>ア 定期巡回・随時対応サービスの指定を併せて受け、一体的に事業を実施している。</a:t>
            </a:r>
          </a:p>
          <a:p>
            <a:pPr marL="0" indent="0">
              <a:buNone/>
            </a:pPr>
            <a:r>
              <a:rPr lang="ja-JP" altLang="en-US" sz="1600" dirty="0"/>
              <a:t>イ 定期巡回・随時対応サービスの指定を受けていないが、実施の意思があり、</a:t>
            </a:r>
            <a:r>
              <a:rPr lang="ja-JP" altLang="en-US" sz="1600" dirty="0" smtClean="0"/>
              <a:t>実施に</a:t>
            </a:r>
            <a:r>
              <a:rPr lang="ja-JP" altLang="en-US" sz="1600" dirty="0"/>
              <a:t>関する計画を策定している</a:t>
            </a:r>
            <a:r>
              <a:rPr lang="ja-JP" altLang="en-US" sz="1600" dirty="0" smtClean="0"/>
              <a:t>。</a:t>
            </a:r>
            <a:endParaRPr kumimoji="1" lang="ja-JP" altLang="en-US" sz="1600" dirty="0"/>
          </a:p>
        </p:txBody>
      </p:sp>
    </p:spTree>
    <p:extLst>
      <p:ext uri="{BB962C8B-B14F-4D97-AF65-F5344CB8AC3E}">
        <p14:creationId xmlns:p14="http://schemas.microsoft.com/office/powerpoint/2010/main" val="3356402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a:t>
            </a:r>
            <a:r>
              <a:rPr kumimoji="1" lang="ja-JP" altLang="en-US" dirty="0" smtClean="0"/>
              <a:t>分未満の身体介護</a:t>
            </a:r>
            <a:endParaRPr kumimoji="1" lang="ja-JP" altLang="en-US" dirty="0"/>
          </a:p>
        </p:txBody>
      </p:sp>
      <p:sp>
        <p:nvSpPr>
          <p:cNvPr id="3" name="コンテンツ プレースホルダー 2"/>
          <p:cNvSpPr>
            <a:spLocks noGrp="1"/>
          </p:cNvSpPr>
          <p:nvPr>
            <p:ph idx="1"/>
          </p:nvPr>
        </p:nvSpPr>
        <p:spPr>
          <a:xfrm>
            <a:off x="0" y="1412776"/>
            <a:ext cx="9144000" cy="4683224"/>
          </a:xfrm>
        </p:spPr>
        <p:txBody>
          <a:bodyPr/>
          <a:lstStyle/>
          <a:p>
            <a:r>
              <a:rPr lang="ja-JP" altLang="en-US" sz="2800" dirty="0"/>
              <a:t>⑸ 二十分未満の身体介護の算定について</a:t>
            </a:r>
          </a:p>
          <a:p>
            <a:endParaRPr lang="en-US" altLang="ja-JP" sz="2800" dirty="0" smtClean="0"/>
          </a:p>
          <a:p>
            <a:r>
              <a:rPr lang="ja-JP" altLang="en-US" sz="2800" dirty="0" smtClean="0"/>
              <a:t>所要</a:t>
            </a:r>
            <a:r>
              <a:rPr lang="ja-JP" altLang="en-US" sz="2800" dirty="0"/>
              <a:t>時間二十分未満の身体介護中心型の単位の算定については</a:t>
            </a:r>
            <a:r>
              <a:rPr lang="ja-JP" altLang="en-US" sz="2800" dirty="0" smtClean="0"/>
              <a:t>、夜間</a:t>
            </a:r>
            <a:r>
              <a:rPr lang="ja-JP" altLang="en-US" sz="2800" dirty="0"/>
              <a:t>、深夜及び早朝の時間帯に提供される指定訪問介護の場合</a:t>
            </a:r>
            <a:r>
              <a:rPr lang="ja-JP" altLang="en-US" sz="2800" dirty="0" smtClean="0"/>
              <a:t>及び</a:t>
            </a:r>
            <a:r>
              <a:rPr lang="ja-JP" altLang="en-US" sz="2800" dirty="0"/>
              <a:t>日中の時間帯において提供される指定訪問介護のうち、次の</a:t>
            </a:r>
            <a:r>
              <a:rPr lang="ja-JP" altLang="en-US" sz="2800" dirty="0" smtClean="0"/>
              <a:t>各号</a:t>
            </a:r>
            <a:r>
              <a:rPr lang="ja-JP" altLang="en-US" sz="2800" dirty="0"/>
              <a:t>に掲げるいずれにも該当する場合に限ること</a:t>
            </a:r>
            <a:r>
              <a:rPr lang="ja-JP" altLang="en-US" sz="2800" dirty="0" smtClean="0"/>
              <a:t>。</a:t>
            </a:r>
            <a:endParaRPr lang="ja-JP" altLang="en-US" sz="2800" dirty="0"/>
          </a:p>
        </p:txBody>
      </p:sp>
    </p:spTree>
    <p:extLst>
      <p:ext uri="{BB962C8B-B14F-4D97-AF65-F5344CB8AC3E}">
        <p14:creationId xmlns:p14="http://schemas.microsoft.com/office/powerpoint/2010/main" val="18846846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a:t>
            </a:r>
            <a:r>
              <a:rPr lang="ja-JP" altLang="en-US" dirty="0"/>
              <a:t>分未満の身体介護</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smtClean="0"/>
              <a:t>利用者要件</a:t>
            </a:r>
            <a:endParaRPr lang="en-US" altLang="ja-JP" sz="2800" dirty="0" smtClean="0"/>
          </a:p>
          <a:p>
            <a:r>
              <a:rPr lang="ja-JP" altLang="en-US" sz="2800" b="1" u="sng" dirty="0" smtClean="0">
                <a:solidFill>
                  <a:srgbClr val="FF0000"/>
                </a:solidFill>
              </a:rPr>
              <a:t>① 要介護三、要介護四及び要介護五の利用者</a:t>
            </a:r>
            <a:r>
              <a:rPr lang="ja-JP" altLang="en-US" sz="2800" dirty="0" smtClean="0"/>
              <a:t>であって、「「障害老人の日常生活自立度（</a:t>
            </a:r>
            <a:r>
              <a:rPr lang="ja-JP" altLang="en-US" sz="2800" b="1" u="sng" dirty="0" smtClean="0">
                <a:solidFill>
                  <a:srgbClr val="FF0000"/>
                </a:solidFill>
              </a:rPr>
              <a:t>寝たきり度</a:t>
            </a:r>
            <a:r>
              <a:rPr lang="ja-JP" altLang="en-US" sz="2800" dirty="0" smtClean="0"/>
              <a:t>）判定基準」の活用について」（平成三年十一月十八日老健百二－二号厚生省大臣官房老人保健福祉部長通知）における</a:t>
            </a:r>
            <a:r>
              <a:rPr lang="ja-JP" altLang="en-US" sz="2800" b="1" u="sng" dirty="0" smtClean="0">
                <a:solidFill>
                  <a:srgbClr val="FF0000"/>
                </a:solidFill>
              </a:rPr>
              <a:t>ランクＢ以上に該当</a:t>
            </a:r>
            <a:r>
              <a:rPr lang="ja-JP" altLang="en-US" sz="2800" dirty="0" smtClean="0"/>
              <a:t>するものに対して提供される指定訪問介護であること。この場合、当該自立度の取扱いについては、第二の１の⑺に定める「認知症高齢者の日常生活自立度」の取扱いに準じること。</a:t>
            </a:r>
            <a:endParaRPr kumimoji="1" lang="ja-JP" altLang="en-US" sz="3600" dirty="0"/>
          </a:p>
        </p:txBody>
      </p:sp>
    </p:spTree>
    <p:extLst>
      <p:ext uri="{BB962C8B-B14F-4D97-AF65-F5344CB8AC3E}">
        <p14:creationId xmlns:p14="http://schemas.microsoft.com/office/powerpoint/2010/main" val="37300194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a:t>
            </a:r>
            <a:r>
              <a:rPr lang="ja-JP" altLang="en-US" dirty="0"/>
              <a:t>分未満の身体介護</a:t>
            </a:r>
            <a:endParaRPr kumimoji="1" lang="ja-JP" altLang="en-US" dirty="0"/>
          </a:p>
        </p:txBody>
      </p:sp>
      <p:sp>
        <p:nvSpPr>
          <p:cNvPr id="3" name="コンテンツ プレースホルダー 2"/>
          <p:cNvSpPr>
            <a:spLocks noGrp="1"/>
          </p:cNvSpPr>
          <p:nvPr>
            <p:ph idx="1"/>
          </p:nvPr>
        </p:nvSpPr>
        <p:spPr>
          <a:xfrm>
            <a:off x="0" y="1196752"/>
            <a:ext cx="9144000" cy="5472608"/>
          </a:xfrm>
        </p:spPr>
        <p:txBody>
          <a:bodyPr/>
          <a:lstStyle/>
          <a:p>
            <a:r>
              <a:rPr lang="ja-JP" altLang="en-US" sz="2800" dirty="0" smtClean="0"/>
              <a:t>サービス要件</a:t>
            </a:r>
            <a:endParaRPr lang="en-US" altLang="ja-JP" sz="2800" dirty="0" smtClean="0"/>
          </a:p>
          <a:p>
            <a:r>
              <a:rPr lang="ja-JP" altLang="en-US" sz="2800" dirty="0" smtClean="0"/>
              <a:t>② ①の要件を満たす利用者を担当する介護支援専門員が開催するサービス担当者会議において、</a:t>
            </a:r>
            <a:r>
              <a:rPr lang="ja-JP" altLang="en-US" sz="2800" b="1" u="sng" dirty="0" smtClean="0">
                <a:solidFill>
                  <a:srgbClr val="FF0000"/>
                </a:solidFill>
              </a:rPr>
              <a:t>一週間のうち五日以上</a:t>
            </a:r>
            <a:r>
              <a:rPr lang="ja-JP" altLang="en-US" sz="2800" dirty="0" smtClean="0"/>
              <a:t>の二十分未満の身体介護の提供が必要と判断されたものに対して提供される指定訪問介護であること。この場合、</a:t>
            </a:r>
            <a:r>
              <a:rPr lang="ja-JP" altLang="en-US" sz="2800" b="1" u="sng" dirty="0" smtClean="0">
                <a:solidFill>
                  <a:srgbClr val="FF0000"/>
                </a:solidFill>
              </a:rPr>
              <a:t>当該サービス担当者会議については、当該指定訪問介護の提供日の属する月の前三月の間に一度以上開催され、かつ、サービス提供責任者が参加していなければならない</a:t>
            </a:r>
            <a:r>
              <a:rPr lang="ja-JP" altLang="en-US" sz="2800" dirty="0" smtClean="0"/>
              <a:t>こと。なお、一週間のうち五日以上の日の計算に当たっては、日中の時間帯のサービスのみに限らず、夜間、深夜及び早朝の時間帯のサービスも含めて差し支えないこと。</a:t>
            </a:r>
            <a:endParaRPr lang="en-US" altLang="ja-JP" sz="2800" dirty="0" smtClean="0"/>
          </a:p>
        </p:txBody>
      </p:sp>
    </p:spTree>
    <p:extLst>
      <p:ext uri="{BB962C8B-B14F-4D97-AF65-F5344CB8AC3E}">
        <p14:creationId xmlns:p14="http://schemas.microsoft.com/office/powerpoint/2010/main" val="24185036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a:t>
            </a:r>
            <a:r>
              <a:rPr lang="ja-JP" altLang="en-US" dirty="0"/>
              <a:t>分未満の身体介護</a:t>
            </a:r>
            <a:endParaRPr kumimoji="1" lang="ja-JP" altLang="en-US" dirty="0"/>
          </a:p>
        </p:txBody>
      </p:sp>
      <p:sp>
        <p:nvSpPr>
          <p:cNvPr id="3" name="コンテンツ プレースホルダー 2"/>
          <p:cNvSpPr>
            <a:spLocks noGrp="1"/>
          </p:cNvSpPr>
          <p:nvPr>
            <p:ph idx="1"/>
          </p:nvPr>
        </p:nvSpPr>
        <p:spPr>
          <a:xfrm>
            <a:off x="0" y="1052736"/>
            <a:ext cx="9144000" cy="5616624"/>
          </a:xfrm>
        </p:spPr>
        <p:txBody>
          <a:bodyPr/>
          <a:lstStyle/>
          <a:p>
            <a:r>
              <a:rPr lang="ja-JP" altLang="en-US" sz="2400" dirty="0" smtClean="0"/>
              <a:t>事業所要件</a:t>
            </a:r>
            <a:endParaRPr lang="en-US" altLang="ja-JP" sz="2400" dirty="0" smtClean="0"/>
          </a:p>
          <a:p>
            <a:r>
              <a:rPr lang="ja-JP" altLang="en-US" sz="2400" dirty="0" smtClean="0"/>
              <a:t>③ 当該指定訪問介護を提供する指定訪問介護事業所は、営業日として毎日を、営業時間として最低でも午前六時から午後十時までの時間帯を含む時間帯を運営規程において定めており、かつ、二十四時間体制で、利用者又はその家族等から電話等による連絡に常時対応できる体制にあるものでなければならない。また、利用者又はその家族等からの連絡に対応する職員は、営業時間中においては当該事業所の職員が一以上配置されていなければならないが、当該職員が利用者からの連絡に対応できる体制を確保している場合は、利用者に指定訪問介護を提供することも差し支えない。また、営業時間以外の時間帯については、併設する事業所等の職員又は自宅待機中の当該指定訪問介護事業所の職員であって差し支えない。</a:t>
            </a:r>
            <a:endParaRPr lang="en-US" altLang="ja-JP" sz="2400" dirty="0" smtClean="0"/>
          </a:p>
        </p:txBody>
      </p:sp>
    </p:spTree>
    <p:extLst>
      <p:ext uri="{BB962C8B-B14F-4D97-AF65-F5344CB8AC3E}">
        <p14:creationId xmlns:p14="http://schemas.microsoft.com/office/powerpoint/2010/main" val="292893186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a:t>
            </a:r>
            <a:r>
              <a:rPr lang="ja-JP" altLang="en-US" dirty="0"/>
              <a:t>分未満の身体介護</a:t>
            </a:r>
            <a:endParaRPr kumimoji="1" lang="ja-JP" altLang="en-US" dirty="0"/>
          </a:p>
        </p:txBody>
      </p:sp>
      <p:sp>
        <p:nvSpPr>
          <p:cNvPr id="3" name="コンテンツ プレースホルダー 2"/>
          <p:cNvSpPr>
            <a:spLocks noGrp="1"/>
          </p:cNvSpPr>
          <p:nvPr>
            <p:ph idx="1"/>
          </p:nvPr>
        </p:nvSpPr>
        <p:spPr>
          <a:xfrm>
            <a:off x="0" y="1052736"/>
            <a:ext cx="9144000" cy="5616624"/>
          </a:xfrm>
        </p:spPr>
        <p:txBody>
          <a:bodyPr/>
          <a:lstStyle/>
          <a:p>
            <a:r>
              <a:rPr lang="ja-JP" altLang="en-US" sz="2800" dirty="0" smtClean="0"/>
              <a:t>事業所要件</a:t>
            </a:r>
            <a:endParaRPr lang="en-US" altLang="ja-JP" sz="2800" dirty="0" smtClean="0"/>
          </a:p>
          <a:p>
            <a:r>
              <a:rPr lang="ja-JP" altLang="en-US" sz="2800" dirty="0" smtClean="0"/>
              <a:t>④ 当該指定訪問介護を提供する指定訪問介護事業所は、指定定期巡回・随時対応型訪問介護看護事業所と一体的に運営しているもの又は指定定期巡回・随時対応型訪問介護看護事業所の指定を併せて受ける計画を策定しているものでなければならないこと。</a:t>
            </a:r>
          </a:p>
          <a:p>
            <a:endParaRPr lang="ja-JP" altLang="en-US" sz="2800" dirty="0" smtClean="0"/>
          </a:p>
          <a:p>
            <a:r>
              <a:rPr lang="ja-JP" altLang="en-US" sz="2800" dirty="0" smtClean="0"/>
              <a:t>⑤ ③及び④の事項については届出を要することとされており、日中における二十分未満の身体介護中心型の算定を開始する始期については、第一の１の⑸の取扱いに準じること。</a:t>
            </a:r>
            <a:endParaRPr lang="en-US" altLang="ja-JP" sz="2800" dirty="0" smtClean="0"/>
          </a:p>
          <a:p>
            <a:endParaRPr lang="en-US" altLang="ja-JP" sz="2800" dirty="0" smtClean="0"/>
          </a:p>
        </p:txBody>
      </p:sp>
    </p:spTree>
    <p:extLst>
      <p:ext uri="{BB962C8B-B14F-4D97-AF65-F5344CB8AC3E}">
        <p14:creationId xmlns:p14="http://schemas.microsoft.com/office/powerpoint/2010/main" val="37787985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20</a:t>
            </a:r>
            <a:r>
              <a:rPr lang="ja-JP" altLang="en-US" dirty="0"/>
              <a:t>分未満の身体介護</a:t>
            </a:r>
            <a:endParaRPr kumimoji="1" lang="ja-JP" altLang="en-US" dirty="0"/>
          </a:p>
        </p:txBody>
      </p:sp>
      <p:sp>
        <p:nvSpPr>
          <p:cNvPr id="3" name="コンテンツ プレースホルダー 2"/>
          <p:cNvSpPr>
            <a:spLocks noGrp="1"/>
          </p:cNvSpPr>
          <p:nvPr>
            <p:ph idx="1"/>
          </p:nvPr>
        </p:nvSpPr>
        <p:spPr>
          <a:xfrm>
            <a:off x="0" y="980728"/>
            <a:ext cx="9036496" cy="5688632"/>
          </a:xfrm>
        </p:spPr>
        <p:txBody>
          <a:bodyPr/>
          <a:lstStyle/>
          <a:p>
            <a:r>
              <a:rPr lang="ja-JP" altLang="en-US" sz="2400" dirty="0"/>
              <a:t>①から⑤までに掲げる要件については、日中の時間帯に提供される二十分未満の身体介護中心型を算定する場合に適用されるものであり、</a:t>
            </a:r>
            <a:r>
              <a:rPr lang="ja-JP" altLang="en-US" sz="2400" b="1" u="sng" dirty="0">
                <a:solidFill>
                  <a:srgbClr val="FF0000"/>
                </a:solidFill>
              </a:rPr>
              <a:t>夜間、深夜及び早朝については、すべての指定訪問介護事業所おいて二十分未満の身体介護中心型の単位を</a:t>
            </a:r>
            <a:r>
              <a:rPr lang="ja-JP" altLang="en-US" sz="2400" b="1" u="sng" dirty="0" smtClean="0">
                <a:solidFill>
                  <a:srgbClr val="FF0000"/>
                </a:solidFill>
              </a:rPr>
              <a:t>算定</a:t>
            </a:r>
            <a:r>
              <a:rPr lang="ja-JP" altLang="en-US" sz="2400" b="1" u="sng" dirty="0">
                <a:solidFill>
                  <a:srgbClr val="FF0000"/>
                </a:solidFill>
              </a:rPr>
              <a:t>できることに留意すること。</a:t>
            </a:r>
          </a:p>
          <a:p>
            <a:r>
              <a:rPr lang="ja-JP" altLang="en-US" sz="2400" dirty="0" smtClean="0"/>
              <a:t>なお</a:t>
            </a:r>
            <a:r>
              <a:rPr lang="ja-JP" altLang="en-US" sz="2400" dirty="0"/>
              <a:t>、二十分未満の身体介護についての下限となる所要</a:t>
            </a:r>
            <a:r>
              <a:rPr lang="ja-JP" altLang="en-US" sz="2400" dirty="0" smtClean="0"/>
              <a:t>時間を</a:t>
            </a:r>
            <a:r>
              <a:rPr lang="ja-JP" altLang="en-US" sz="2400" dirty="0"/>
              <a:t>定めてはいないが、本時間区分により提供されるサービス</a:t>
            </a:r>
            <a:r>
              <a:rPr lang="ja-JP" altLang="en-US" sz="2400" dirty="0" smtClean="0"/>
              <a:t>について</a:t>
            </a:r>
            <a:r>
              <a:rPr lang="ja-JP" altLang="en-US" sz="2400" dirty="0"/>
              <a:t>は、排泄介助、体位交換、服薬介助、起床介助、就寝</a:t>
            </a:r>
            <a:r>
              <a:rPr lang="ja-JP" altLang="en-US" sz="2400" dirty="0" smtClean="0"/>
              <a:t>介助</a:t>
            </a:r>
            <a:r>
              <a:rPr lang="ja-JP" altLang="en-US" sz="2400" dirty="0"/>
              <a:t>等といった利用者の生活にとって定期的に必要な短時間の</a:t>
            </a:r>
            <a:r>
              <a:rPr lang="ja-JP" altLang="en-US" sz="2400" dirty="0" smtClean="0"/>
              <a:t>身体</a:t>
            </a:r>
            <a:r>
              <a:rPr lang="ja-JP" altLang="en-US" sz="2400" dirty="0"/>
              <a:t>介護を提供することを想定しており、</a:t>
            </a:r>
            <a:r>
              <a:rPr lang="ja-JP" altLang="en-US" sz="2400" b="1" u="sng" dirty="0">
                <a:solidFill>
                  <a:srgbClr val="FF0000"/>
                </a:solidFill>
              </a:rPr>
              <a:t>訪問介護の内容が単</a:t>
            </a:r>
            <a:r>
              <a:rPr lang="ja-JP" altLang="en-US" sz="2400" b="1" u="sng" dirty="0" smtClean="0">
                <a:solidFill>
                  <a:srgbClr val="FF0000"/>
                </a:solidFill>
              </a:rPr>
              <a:t>なる</a:t>
            </a:r>
            <a:r>
              <a:rPr lang="ja-JP" altLang="en-US" sz="2400" b="1" u="sng" dirty="0">
                <a:solidFill>
                  <a:srgbClr val="FF0000"/>
                </a:solidFill>
              </a:rPr>
              <a:t>本人の安否確認や健康チェックであり、それに伴い若干の</a:t>
            </a:r>
            <a:r>
              <a:rPr lang="ja-JP" altLang="en-US" sz="2400" b="1" u="sng" dirty="0" smtClean="0">
                <a:solidFill>
                  <a:srgbClr val="FF0000"/>
                </a:solidFill>
              </a:rPr>
              <a:t>身体</a:t>
            </a:r>
            <a:r>
              <a:rPr lang="ja-JP" altLang="en-US" sz="2400" b="1" u="sng" dirty="0">
                <a:solidFill>
                  <a:srgbClr val="FF0000"/>
                </a:solidFill>
              </a:rPr>
              <a:t>介護を行う場合には、算定できないものであること</a:t>
            </a:r>
            <a:r>
              <a:rPr lang="ja-JP" altLang="en-US" sz="2400" b="1" u="sng" dirty="0" smtClean="0">
                <a:solidFill>
                  <a:srgbClr val="FF0000"/>
                </a:solidFill>
              </a:rPr>
              <a:t>。</a:t>
            </a:r>
            <a:r>
              <a:rPr lang="ja-JP" altLang="en-US" sz="2400" dirty="0" smtClean="0"/>
              <a:t>また</a:t>
            </a:r>
            <a:r>
              <a:rPr lang="ja-JP" altLang="en-US" sz="2400" dirty="0"/>
              <a:t>、いずれの時間帯においても二十分未満の身体介護</a:t>
            </a:r>
            <a:r>
              <a:rPr lang="ja-JP" altLang="en-US" sz="2400" dirty="0" smtClean="0"/>
              <a:t>中心型</a:t>
            </a:r>
            <a:r>
              <a:rPr lang="ja-JP" altLang="en-US" sz="2400" dirty="0"/>
              <a:t>の単位を算定する場合、引き続き生活援助を行うことは</a:t>
            </a:r>
            <a:r>
              <a:rPr lang="ja-JP" altLang="en-US" sz="2400" dirty="0" smtClean="0"/>
              <a:t>認められない</a:t>
            </a:r>
            <a:r>
              <a:rPr lang="ja-JP" altLang="en-US" sz="2400" dirty="0"/>
              <a:t>（緊急時訪問介護加算を算定する場合を除く。）</a:t>
            </a:r>
            <a:r>
              <a:rPr lang="ja-JP" altLang="en-US" sz="2400" dirty="0" smtClean="0"/>
              <a:t>ことに</a:t>
            </a:r>
            <a:r>
              <a:rPr lang="ja-JP" altLang="en-US" sz="2400" dirty="0"/>
              <a:t>留意すること。</a:t>
            </a:r>
            <a:endParaRPr kumimoji="1" lang="ja-JP" altLang="en-US" sz="3600" dirty="0"/>
          </a:p>
        </p:txBody>
      </p:sp>
    </p:spTree>
    <p:extLst>
      <p:ext uri="{BB962C8B-B14F-4D97-AF65-F5344CB8AC3E}">
        <p14:creationId xmlns:p14="http://schemas.microsoft.com/office/powerpoint/2010/main" val="2591552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400" dirty="0"/>
              <a:t>② </a:t>
            </a:r>
            <a:r>
              <a:rPr lang="en-US" altLang="ja-JP" sz="2400" dirty="0"/>
              <a:t>2</a:t>
            </a:r>
            <a:r>
              <a:rPr lang="ja-JP" altLang="en-US" sz="2400" dirty="0"/>
              <a:t>級訪問介護員のサービス提供責任者配置</a:t>
            </a:r>
            <a:r>
              <a:rPr lang="ja-JP" altLang="en-US" sz="2400" dirty="0" smtClean="0"/>
              <a:t>減算</a:t>
            </a:r>
            <a:endParaRPr kumimoji="1" lang="ja-JP" altLang="en-US" sz="2400" dirty="0"/>
          </a:p>
        </p:txBody>
      </p:sp>
      <p:sp>
        <p:nvSpPr>
          <p:cNvPr id="3" name="コンテンツ プレースホルダー 2"/>
          <p:cNvSpPr>
            <a:spLocks noGrp="1"/>
          </p:cNvSpPr>
          <p:nvPr>
            <p:ph idx="1"/>
          </p:nvPr>
        </p:nvSpPr>
        <p:spPr>
          <a:xfrm>
            <a:off x="457200" y="1268760"/>
            <a:ext cx="8229600" cy="5472608"/>
          </a:xfrm>
        </p:spPr>
        <p:txBody>
          <a:bodyPr>
            <a:normAutofit fontScale="70000" lnSpcReduction="20000"/>
          </a:bodyPr>
          <a:lstStyle/>
          <a:p>
            <a:pPr marL="0" indent="0">
              <a:buNone/>
            </a:pPr>
            <a:r>
              <a:rPr lang="ja-JP" altLang="en-US" dirty="0" smtClean="0"/>
              <a:t>サービス</a:t>
            </a:r>
            <a:r>
              <a:rPr lang="ja-JP" altLang="en-US" dirty="0"/>
              <a:t>提供責任者の質の向上を図る観点から、サービス提供責任者の任用要件のうち「２級課程の研修を修了した者であって、３年以上介護等の業務に従事した者」をサービス提供責任者として配置している事業所に対する評価を適正化する。</a:t>
            </a:r>
          </a:p>
          <a:p>
            <a:pPr marL="0" indent="0">
              <a:buNone/>
            </a:pPr>
            <a:r>
              <a:rPr lang="ja-JP" altLang="en-US" b="1" u="sng" dirty="0">
                <a:solidFill>
                  <a:srgbClr val="FF0000"/>
                </a:solidFill>
              </a:rPr>
              <a:t>サービス提供責任者配置減算（新規）⇒所定単位数に</a:t>
            </a:r>
            <a:r>
              <a:rPr lang="en-US" altLang="ja-JP" b="1" u="sng" dirty="0">
                <a:solidFill>
                  <a:srgbClr val="FF0000"/>
                </a:solidFill>
              </a:rPr>
              <a:t>90/100</a:t>
            </a:r>
            <a:r>
              <a:rPr lang="ja-JP" altLang="en-US" b="1" u="sng" dirty="0">
                <a:solidFill>
                  <a:srgbClr val="FF0000"/>
                </a:solidFill>
              </a:rPr>
              <a:t>を乗じた単位数で算定</a:t>
            </a:r>
          </a:p>
          <a:p>
            <a:pPr marL="0" indent="0">
              <a:buNone/>
            </a:pPr>
            <a:r>
              <a:rPr lang="en-US" altLang="ja-JP" dirty="0"/>
              <a:t>※</a:t>
            </a:r>
            <a:r>
              <a:rPr lang="ja-JP" altLang="en-US" dirty="0"/>
              <a:t>算定要件</a:t>
            </a:r>
          </a:p>
          <a:p>
            <a:pPr marL="0" indent="0">
              <a:buNone/>
            </a:pPr>
            <a:r>
              <a:rPr lang="ja-JP" altLang="en-US" dirty="0"/>
              <a:t>２級訪問介護員（平成</a:t>
            </a:r>
            <a:r>
              <a:rPr lang="en-US" altLang="ja-JP" dirty="0"/>
              <a:t>25</a:t>
            </a:r>
            <a:r>
              <a:rPr lang="ja-JP" altLang="en-US" dirty="0"/>
              <a:t>年</a:t>
            </a:r>
            <a:r>
              <a:rPr lang="en-US" altLang="ja-JP" dirty="0"/>
              <a:t>4</a:t>
            </a:r>
            <a:r>
              <a:rPr lang="ja-JP" altLang="en-US" dirty="0"/>
              <a:t>月以降は介護職員初任者研修修了者）のサービス提供責任者を配置していること。</a:t>
            </a:r>
          </a:p>
          <a:p>
            <a:pPr marL="0" indent="0">
              <a:buNone/>
            </a:pPr>
            <a:r>
              <a:rPr lang="ja-JP" altLang="en-US" dirty="0"/>
              <a:t>（注）平成</a:t>
            </a:r>
            <a:r>
              <a:rPr lang="en-US" altLang="ja-JP" dirty="0"/>
              <a:t>25</a:t>
            </a:r>
            <a:r>
              <a:rPr lang="ja-JP" altLang="en-US" dirty="0"/>
              <a:t>年</a:t>
            </a:r>
            <a:r>
              <a:rPr lang="en-US" altLang="ja-JP" dirty="0"/>
              <a:t>3</a:t>
            </a:r>
            <a:r>
              <a:rPr lang="ja-JP" altLang="en-US" dirty="0"/>
              <a:t>月</a:t>
            </a:r>
            <a:r>
              <a:rPr lang="en-US" altLang="ja-JP" dirty="0"/>
              <a:t>31</a:t>
            </a:r>
            <a:r>
              <a:rPr lang="ja-JP" altLang="en-US" dirty="0"/>
              <a:t>日までは、</a:t>
            </a:r>
          </a:p>
          <a:p>
            <a:pPr marL="400050" lvl="1" indent="0">
              <a:buNone/>
            </a:pPr>
            <a:r>
              <a:rPr lang="ja-JP" altLang="en-US" dirty="0" smtClean="0"/>
              <a:t>・ </a:t>
            </a:r>
            <a:r>
              <a:rPr lang="ja-JP" altLang="en-US" dirty="0"/>
              <a:t>平成</a:t>
            </a:r>
            <a:r>
              <a:rPr lang="en-US" altLang="ja-JP" dirty="0"/>
              <a:t>24</a:t>
            </a:r>
            <a:r>
              <a:rPr lang="ja-JP" altLang="en-US" dirty="0"/>
              <a:t>年</a:t>
            </a:r>
            <a:r>
              <a:rPr lang="en-US" altLang="ja-JP" dirty="0"/>
              <a:t>3</a:t>
            </a:r>
            <a:r>
              <a:rPr lang="ja-JP" altLang="en-US" dirty="0"/>
              <a:t>月</a:t>
            </a:r>
            <a:r>
              <a:rPr lang="en-US" altLang="ja-JP" dirty="0"/>
              <a:t>31</a:t>
            </a:r>
            <a:r>
              <a:rPr lang="ja-JP" altLang="en-US" dirty="0"/>
              <a:t>日時点で現にサービス提供責任者として従事している２級</a:t>
            </a:r>
            <a:r>
              <a:rPr lang="ja-JP" altLang="en-US" dirty="0" smtClean="0"/>
              <a:t>訪問介護員</a:t>
            </a:r>
            <a:r>
              <a:rPr lang="ja-JP" altLang="en-US" dirty="0"/>
              <a:t>が</a:t>
            </a:r>
            <a:r>
              <a:rPr lang="en-US" altLang="ja-JP" dirty="0"/>
              <a:t>4</a:t>
            </a:r>
            <a:r>
              <a:rPr lang="ja-JP" altLang="en-US" dirty="0"/>
              <a:t>月</a:t>
            </a:r>
            <a:r>
              <a:rPr lang="en-US" altLang="ja-JP" dirty="0"/>
              <a:t>1</a:t>
            </a:r>
            <a:r>
              <a:rPr lang="ja-JP" altLang="en-US" dirty="0"/>
              <a:t>日以降も継続して従事している場合であって、</a:t>
            </a:r>
          </a:p>
          <a:p>
            <a:pPr marL="400050" lvl="1" indent="0">
              <a:buNone/>
            </a:pPr>
            <a:r>
              <a:rPr lang="ja-JP" altLang="en-US" dirty="0"/>
              <a:t>・ 当該サービス提供責任者が、平成</a:t>
            </a:r>
            <a:r>
              <a:rPr lang="en-US" altLang="ja-JP" dirty="0"/>
              <a:t>25</a:t>
            </a:r>
            <a:r>
              <a:rPr lang="ja-JP" altLang="en-US" dirty="0"/>
              <a:t>年</a:t>
            </a:r>
            <a:r>
              <a:rPr lang="en-US" altLang="ja-JP" dirty="0"/>
              <a:t>3</a:t>
            </a:r>
            <a:r>
              <a:rPr lang="ja-JP" altLang="en-US" dirty="0"/>
              <a:t>月</a:t>
            </a:r>
            <a:r>
              <a:rPr lang="en-US" altLang="ja-JP" dirty="0"/>
              <a:t>31</a:t>
            </a:r>
            <a:r>
              <a:rPr lang="ja-JP" altLang="en-US" dirty="0"/>
              <a:t>日までに介護福祉士の資格取得</a:t>
            </a:r>
            <a:r>
              <a:rPr lang="ja-JP" altLang="en-US" dirty="0" smtClean="0"/>
              <a:t>若しく</a:t>
            </a:r>
            <a:r>
              <a:rPr lang="ja-JP" altLang="en-US" dirty="0"/>
              <a:t>は実務者研修、介護職員基礎研修課程又は訪問介護員１級課程の修了が確実に見込まれるとして都道府県知事に届け出ている場合に</a:t>
            </a:r>
            <a:r>
              <a:rPr lang="ja-JP" altLang="en-US" dirty="0" smtClean="0"/>
              <a:t>、本減算</a:t>
            </a:r>
            <a:r>
              <a:rPr lang="ja-JP" altLang="en-US" dirty="0"/>
              <a:t>は適用しないこととする、経過措置を設けること。</a:t>
            </a:r>
            <a:endParaRPr kumimoji="1" lang="ja-JP" altLang="en-US" dirty="0"/>
          </a:p>
        </p:txBody>
      </p:sp>
    </p:spTree>
    <p:extLst>
      <p:ext uri="{BB962C8B-B14F-4D97-AF65-F5344CB8AC3E}">
        <p14:creationId xmlns:p14="http://schemas.microsoft.com/office/powerpoint/2010/main" val="8858239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級ヘルパーのサ責減算</a:t>
            </a:r>
            <a:endParaRPr kumimoji="1" lang="ja-JP" altLang="en-US" dirty="0"/>
          </a:p>
        </p:txBody>
      </p:sp>
      <p:sp>
        <p:nvSpPr>
          <p:cNvPr id="3" name="コンテンツ プレースホルダー 2"/>
          <p:cNvSpPr>
            <a:spLocks noGrp="1"/>
          </p:cNvSpPr>
          <p:nvPr>
            <p:ph idx="1"/>
          </p:nvPr>
        </p:nvSpPr>
        <p:spPr>
          <a:xfrm>
            <a:off x="107504" y="1124744"/>
            <a:ext cx="8928992" cy="5472608"/>
          </a:xfrm>
        </p:spPr>
        <p:txBody>
          <a:bodyPr/>
          <a:lstStyle/>
          <a:p>
            <a:r>
              <a:rPr lang="ja-JP" altLang="en-US" dirty="0"/>
              <a:t>⑽ 二級課程修了者であるサービス提供責任者を配置する指定</a:t>
            </a:r>
            <a:r>
              <a:rPr lang="ja-JP" altLang="en-US" dirty="0" smtClean="0"/>
              <a:t>訪問</a:t>
            </a:r>
            <a:r>
              <a:rPr lang="ja-JP" altLang="en-US" dirty="0"/>
              <a:t>介護事業所の減算に</a:t>
            </a:r>
            <a:r>
              <a:rPr lang="ja-JP" altLang="en-US" dirty="0" smtClean="0"/>
              <a:t>ついて</a:t>
            </a:r>
            <a:endParaRPr lang="en-US" altLang="ja-JP" dirty="0" smtClean="0"/>
          </a:p>
          <a:p>
            <a:endParaRPr kumimoji="1" lang="en-US" altLang="ja-JP" dirty="0"/>
          </a:p>
          <a:p>
            <a:r>
              <a:rPr lang="ja-JP" altLang="en-US" dirty="0" smtClean="0"/>
              <a:t>減算になります</a:t>
            </a:r>
            <a:endParaRPr lang="en-US" altLang="ja-JP" dirty="0" smtClean="0"/>
          </a:p>
          <a:p>
            <a:r>
              <a:rPr kumimoji="1" lang="ja-JP" altLang="en-US" dirty="0"/>
              <a:t>経過</a:t>
            </a:r>
            <a:r>
              <a:rPr kumimoji="1" lang="ja-JP" altLang="en-US" dirty="0" smtClean="0"/>
              <a:t>措置があります</a:t>
            </a:r>
            <a:endParaRPr kumimoji="1" lang="en-US" altLang="ja-JP" dirty="0" smtClean="0"/>
          </a:p>
          <a:p>
            <a:r>
              <a:rPr lang="ja-JP" altLang="en-US" dirty="0" smtClean="0"/>
              <a:t>経過</a:t>
            </a:r>
            <a:r>
              <a:rPr lang="ja-JP" altLang="en-US" dirty="0"/>
              <a:t>措置の適用を受けようとする事業所において</a:t>
            </a:r>
            <a:r>
              <a:rPr lang="ja-JP" altLang="en-US" dirty="0" smtClean="0"/>
              <a:t>は、</a:t>
            </a:r>
            <a:r>
              <a:rPr lang="ja-JP" altLang="en-US" b="1" u="sng" dirty="0" smtClean="0">
                <a:solidFill>
                  <a:srgbClr val="FF0000"/>
                </a:solidFill>
              </a:rPr>
              <a:t>届出</a:t>
            </a:r>
            <a:r>
              <a:rPr lang="ja-JP" altLang="en-US" b="1" u="sng" dirty="0">
                <a:solidFill>
                  <a:srgbClr val="FF0000"/>
                </a:solidFill>
              </a:rPr>
              <a:t>を平成二十四年四月末日までに</a:t>
            </a:r>
            <a:r>
              <a:rPr lang="ja-JP" altLang="en-US" b="1" u="sng" dirty="0" smtClean="0">
                <a:solidFill>
                  <a:srgbClr val="FF0000"/>
                </a:solidFill>
              </a:rPr>
              <a:t>行う</a:t>
            </a:r>
            <a:r>
              <a:rPr lang="ja-JP" altLang="en-US" dirty="0"/>
              <a:t>ものとする。</a:t>
            </a:r>
            <a:endParaRPr kumimoji="1" lang="ja-JP" altLang="en-US" dirty="0"/>
          </a:p>
        </p:txBody>
      </p:sp>
    </p:spTree>
    <p:extLst>
      <p:ext uri="{BB962C8B-B14F-4D97-AF65-F5344CB8AC3E}">
        <p14:creationId xmlns:p14="http://schemas.microsoft.com/office/powerpoint/2010/main" val="499889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z="3600" dirty="0"/>
              <a:t>リハビリテーションマネジメント</a:t>
            </a:r>
            <a:r>
              <a:rPr lang="ja-JP" altLang="en-US" sz="3600" dirty="0" smtClean="0"/>
              <a:t>加算</a:t>
            </a:r>
            <a:endParaRPr kumimoji="1" lang="ja-JP" altLang="en-US" sz="3600" dirty="0"/>
          </a:p>
        </p:txBody>
      </p:sp>
      <p:sp>
        <p:nvSpPr>
          <p:cNvPr id="5" name="コンテンツ プレースホルダー 4"/>
          <p:cNvSpPr>
            <a:spLocks noGrp="1"/>
          </p:cNvSpPr>
          <p:nvPr>
            <p:ph idx="1"/>
          </p:nvPr>
        </p:nvSpPr>
        <p:spPr/>
        <p:txBody>
          <a:bodyPr/>
          <a:lstStyle/>
          <a:p>
            <a:r>
              <a:rPr lang="ja-JP" altLang="en-US" dirty="0"/>
              <a:t>① リハビリテーションマネジメント加算は、</a:t>
            </a:r>
            <a:r>
              <a:rPr lang="ja-JP" altLang="en-US" b="1" u="sng" dirty="0">
                <a:solidFill>
                  <a:srgbClr val="FF0000"/>
                </a:solidFill>
              </a:rPr>
              <a:t>一月に四回以上</a:t>
            </a:r>
            <a:r>
              <a:rPr lang="ja-JP" altLang="en-US" b="1" u="sng" dirty="0" smtClean="0">
                <a:solidFill>
                  <a:srgbClr val="FF0000"/>
                </a:solidFill>
              </a:rPr>
              <a:t>通</a:t>
            </a:r>
            <a:r>
              <a:rPr lang="ja-JP" altLang="en-US" b="1" u="sng" dirty="0">
                <a:solidFill>
                  <a:srgbClr val="FF0000"/>
                </a:solidFill>
              </a:rPr>
              <a:t>所している場合</a:t>
            </a:r>
            <a:r>
              <a:rPr lang="ja-JP" altLang="en-US" dirty="0"/>
              <a:t>に、一月に一回算定するものとすること。</a:t>
            </a:r>
            <a:r>
              <a:rPr lang="ja-JP" altLang="en-US" dirty="0" smtClean="0"/>
              <a:t>ただ</a:t>
            </a:r>
            <a:r>
              <a:rPr lang="ja-JP" altLang="en-US" dirty="0"/>
              <a:t>し、</a:t>
            </a:r>
            <a:r>
              <a:rPr lang="ja-JP" altLang="en-US" b="1" u="sng" dirty="0">
                <a:solidFill>
                  <a:srgbClr val="FF0000"/>
                </a:solidFill>
              </a:rPr>
              <a:t>指定通所リハビリテーションの利用を開始した月にあって</a:t>
            </a:r>
            <a:r>
              <a:rPr lang="ja-JP" altLang="en-US" b="1" u="sng" dirty="0" smtClean="0">
                <a:solidFill>
                  <a:srgbClr val="FF0000"/>
                </a:solidFill>
              </a:rPr>
              <a:t>、</a:t>
            </a:r>
            <a:r>
              <a:rPr lang="ja-JP" altLang="en-US" b="1" u="sng" dirty="0">
                <a:solidFill>
                  <a:srgbClr val="FF0000"/>
                </a:solidFill>
              </a:rPr>
              <a:t>個別リハビリテーション又は認知症短期集中</a:t>
            </a:r>
            <a:r>
              <a:rPr lang="ja-JP" altLang="en-US" b="1" u="sng" dirty="0" smtClean="0">
                <a:solidFill>
                  <a:srgbClr val="FF0000"/>
                </a:solidFill>
              </a:rPr>
              <a:t>リハビリテーショ</a:t>
            </a:r>
            <a:r>
              <a:rPr lang="ja-JP" altLang="en-US" b="1" u="sng" dirty="0">
                <a:solidFill>
                  <a:srgbClr val="FF0000"/>
                </a:solidFill>
              </a:rPr>
              <a:t>ンを行っている場合にあっては、四回を下回る場合であっても</a:t>
            </a:r>
            <a:r>
              <a:rPr lang="ja-JP" altLang="en-US" b="1" u="sng" dirty="0" smtClean="0">
                <a:solidFill>
                  <a:srgbClr val="FF0000"/>
                </a:solidFill>
              </a:rPr>
              <a:t>、</a:t>
            </a:r>
            <a:r>
              <a:rPr lang="ja-JP" altLang="en-US" b="1" u="sng" dirty="0">
                <a:solidFill>
                  <a:srgbClr val="FF0000"/>
                </a:solidFill>
              </a:rPr>
              <a:t>算定できる</a:t>
            </a:r>
            <a:r>
              <a:rPr lang="ja-JP" altLang="en-US" dirty="0"/>
              <a:t>ものとする。</a:t>
            </a:r>
            <a:endParaRPr kumimoji="1" lang="ja-JP" altLang="en-US" dirty="0"/>
          </a:p>
        </p:txBody>
      </p:sp>
    </p:spTree>
    <p:extLst>
      <p:ext uri="{BB962C8B-B14F-4D97-AF65-F5344CB8AC3E}">
        <p14:creationId xmlns:p14="http://schemas.microsoft.com/office/powerpoint/2010/main" val="19971195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32656"/>
            <a:ext cx="7772400" cy="762000"/>
          </a:xfrm>
        </p:spPr>
        <p:txBody>
          <a:bodyPr>
            <a:noAutofit/>
          </a:bodyPr>
          <a:lstStyle/>
          <a:p>
            <a:r>
              <a:rPr lang="ja-JP" altLang="en-US" sz="3200" dirty="0"/>
              <a:t>③ 利用者の住居と同一建物に所在する事業所に対する評価の適正化 </a:t>
            </a:r>
            <a:endParaRPr kumimoji="1" lang="ja-JP" altLang="en-US" sz="3200" dirty="0"/>
          </a:p>
        </p:txBody>
      </p:sp>
      <p:sp>
        <p:nvSpPr>
          <p:cNvPr id="3" name="コンテンツ プレースホルダー 2"/>
          <p:cNvSpPr>
            <a:spLocks noGrp="1"/>
          </p:cNvSpPr>
          <p:nvPr>
            <p:ph idx="1"/>
          </p:nvPr>
        </p:nvSpPr>
        <p:spPr>
          <a:xfrm>
            <a:off x="457200" y="1600200"/>
            <a:ext cx="8229600" cy="5069160"/>
          </a:xfrm>
        </p:spPr>
        <p:txBody>
          <a:bodyPr>
            <a:normAutofit fontScale="62500" lnSpcReduction="20000"/>
          </a:bodyPr>
          <a:lstStyle/>
          <a:p>
            <a:pPr marL="0" indent="0">
              <a:buNone/>
            </a:pPr>
            <a:r>
              <a:rPr lang="ja-JP" altLang="en-US" dirty="0" smtClean="0"/>
              <a:t>サービス付き</a:t>
            </a:r>
            <a:r>
              <a:rPr lang="ja-JP" altLang="en-US" dirty="0"/>
              <a:t>高齢者向け住宅等の建物と同一の建物に所在する事業所が、当該住宅等に居住する一定数以上の利用者に対し、サービスを提供する場合の評価を適正化する。 </a:t>
            </a:r>
          </a:p>
          <a:p>
            <a:pPr marL="0" indent="0">
              <a:buNone/>
            </a:pPr>
            <a:r>
              <a:rPr lang="ja-JP" altLang="en-US" b="1" u="sng" dirty="0">
                <a:solidFill>
                  <a:srgbClr val="FF0000"/>
                </a:solidFill>
              </a:rPr>
              <a:t>同一建物に対する減算（新規）⇒ 所定単位数に</a:t>
            </a:r>
            <a:r>
              <a:rPr lang="en-US" altLang="ja-JP" b="1" u="sng" dirty="0">
                <a:solidFill>
                  <a:srgbClr val="FF0000"/>
                </a:solidFill>
              </a:rPr>
              <a:t>90/100</a:t>
            </a:r>
            <a:r>
              <a:rPr lang="ja-JP" altLang="en-US" b="1" u="sng" dirty="0">
                <a:solidFill>
                  <a:srgbClr val="FF0000"/>
                </a:solidFill>
              </a:rPr>
              <a:t>を乗じた単位数で算定 </a:t>
            </a:r>
          </a:p>
          <a:p>
            <a:pPr marL="0" indent="0">
              <a:buNone/>
            </a:pPr>
            <a:r>
              <a:rPr lang="en-US" altLang="ja-JP" dirty="0"/>
              <a:t>※</a:t>
            </a:r>
            <a:r>
              <a:rPr lang="ja-JP" altLang="en-US" dirty="0"/>
              <a:t>算定要件 </a:t>
            </a:r>
          </a:p>
          <a:p>
            <a:pPr marL="400050" lvl="1" indent="0">
              <a:buNone/>
            </a:pPr>
            <a:r>
              <a:rPr lang="ja-JP" altLang="en-US" dirty="0" smtClean="0"/>
              <a:t>・ </a:t>
            </a:r>
            <a:r>
              <a:rPr lang="ja-JP" altLang="en-US" dirty="0"/>
              <a:t>利用者が居住する住宅と同一の建物（</a:t>
            </a:r>
            <a:r>
              <a:rPr lang="en-US" altLang="ja-JP" dirty="0"/>
              <a:t>※</a:t>
            </a:r>
            <a:r>
              <a:rPr lang="ja-JP" altLang="en-US" dirty="0"/>
              <a:t>）に所在する事業所であって、当該住宅に</a:t>
            </a:r>
            <a:r>
              <a:rPr lang="ja-JP" altLang="en-US" dirty="0" smtClean="0"/>
              <a:t>居住する</a:t>
            </a:r>
            <a:r>
              <a:rPr lang="ja-JP" altLang="en-US" dirty="0"/>
              <a:t>利用者に対して、前年度の月平均で</a:t>
            </a:r>
            <a:r>
              <a:rPr lang="en-US" altLang="ja-JP" dirty="0"/>
              <a:t>30</a:t>
            </a:r>
            <a:r>
              <a:rPr lang="ja-JP" altLang="en-US" dirty="0"/>
              <a:t>人以上にサービス提供を行っていること。 </a:t>
            </a:r>
          </a:p>
          <a:p>
            <a:pPr marL="400050" lvl="1" indent="0">
              <a:buNone/>
            </a:pPr>
            <a:r>
              <a:rPr lang="ja-JP" altLang="en-US" dirty="0"/>
              <a:t>・ 当該住宅に居住する利用者に行ったサービスに対してのみ減算を行うこと。 </a:t>
            </a:r>
          </a:p>
          <a:p>
            <a:pPr marL="400050" lvl="1" indent="0">
              <a:buNone/>
            </a:pPr>
            <a:r>
              <a:rPr lang="ja-JP" altLang="en-US" dirty="0"/>
              <a:t>（</a:t>
            </a:r>
            <a:r>
              <a:rPr lang="en-US" altLang="ja-JP" dirty="0"/>
              <a:t>※</a:t>
            </a:r>
            <a:r>
              <a:rPr lang="ja-JP" altLang="en-US" dirty="0"/>
              <a:t>）養護老人ホーム、軽費老人ホーム、有料老人ホーム、サービス付き高齢者向け住宅、旧高齢者専用賃貸住宅 </a:t>
            </a:r>
          </a:p>
          <a:p>
            <a:pPr marL="0" indent="0">
              <a:buNone/>
            </a:pPr>
            <a:endParaRPr lang="en-US" altLang="ja-JP" dirty="0" smtClean="0"/>
          </a:p>
          <a:p>
            <a:pPr marL="0" indent="0">
              <a:buNone/>
            </a:pPr>
            <a:r>
              <a:rPr lang="ja-JP" altLang="en-US" dirty="0" smtClean="0"/>
              <a:t>（</a:t>
            </a:r>
            <a:r>
              <a:rPr lang="ja-JP" altLang="en-US" dirty="0"/>
              <a:t>注）介護予防訪問介護、（介護予防）訪問入浴介護、（介護予防）訪問看護、（介護予防）訪問リハビリテーション、夜間対応型訪問介護及び（介護予防）小規模多機能型居宅介護（前年度の月平均で、登録定員の</a:t>
            </a:r>
            <a:r>
              <a:rPr lang="en-US" altLang="ja-JP" dirty="0"/>
              <a:t>80</a:t>
            </a:r>
            <a:r>
              <a:rPr lang="ja-JP" altLang="en-US" dirty="0"/>
              <a:t>％以上にサービスを提供していること。）において同様の減算を創設する。 </a:t>
            </a:r>
            <a:endParaRPr kumimoji="1" lang="ja-JP" altLang="en-US" dirty="0"/>
          </a:p>
        </p:txBody>
      </p:sp>
    </p:spTree>
    <p:extLst>
      <p:ext uri="{BB962C8B-B14F-4D97-AF65-F5344CB8AC3E}">
        <p14:creationId xmlns:p14="http://schemas.microsoft.com/office/powerpoint/2010/main" val="23395215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同一建物減算</a:t>
            </a:r>
            <a:endParaRPr kumimoji="1" lang="ja-JP" altLang="en-US" dirty="0"/>
          </a:p>
        </p:txBody>
      </p:sp>
      <p:sp>
        <p:nvSpPr>
          <p:cNvPr id="3" name="コンテンツ プレースホルダー 2"/>
          <p:cNvSpPr>
            <a:spLocks noGrp="1"/>
          </p:cNvSpPr>
          <p:nvPr>
            <p:ph idx="1"/>
          </p:nvPr>
        </p:nvSpPr>
        <p:spPr>
          <a:xfrm>
            <a:off x="0" y="980728"/>
            <a:ext cx="9144000" cy="5115272"/>
          </a:xfrm>
        </p:spPr>
        <p:txBody>
          <a:bodyPr/>
          <a:lstStyle/>
          <a:p>
            <a:r>
              <a:rPr lang="ja-JP" altLang="en-US" sz="2800" dirty="0" smtClean="0"/>
              <a:t>同一建物の定義</a:t>
            </a:r>
            <a:endParaRPr lang="en-US" altLang="ja-JP" sz="2800" dirty="0" smtClean="0"/>
          </a:p>
          <a:p>
            <a:r>
              <a:rPr lang="ja-JP" altLang="en-US" sz="2800" dirty="0" smtClean="0"/>
              <a:t>注</a:t>
            </a:r>
            <a:r>
              <a:rPr lang="ja-JP" altLang="en-US" sz="2800" dirty="0"/>
              <a:t>７における「同一の建物」とは、</a:t>
            </a:r>
            <a:r>
              <a:rPr lang="ja-JP" altLang="en-US" sz="2800" b="1" u="sng" dirty="0">
                <a:solidFill>
                  <a:srgbClr val="FF0000"/>
                </a:solidFill>
              </a:rPr>
              <a:t>当該指定訪問介護</a:t>
            </a:r>
            <a:r>
              <a:rPr lang="ja-JP" altLang="en-US" sz="2800" b="1" u="sng" dirty="0" smtClean="0">
                <a:solidFill>
                  <a:srgbClr val="FF0000"/>
                </a:solidFill>
              </a:rPr>
              <a:t>事業所と</a:t>
            </a:r>
            <a:r>
              <a:rPr lang="ja-JP" altLang="en-US" sz="2800" b="1" u="sng" dirty="0">
                <a:solidFill>
                  <a:srgbClr val="FF0000"/>
                </a:solidFill>
              </a:rPr>
              <a:t>構造上又は外形上、一体的な建築物を指す</a:t>
            </a:r>
            <a:r>
              <a:rPr lang="ja-JP" altLang="en-US" sz="2800" dirty="0"/>
              <a:t>ものであり、</a:t>
            </a:r>
            <a:r>
              <a:rPr lang="ja-JP" altLang="en-US" sz="2800" dirty="0" smtClean="0"/>
              <a:t>具体的</a:t>
            </a:r>
            <a:r>
              <a:rPr lang="ja-JP" altLang="en-US" sz="2800" dirty="0"/>
              <a:t>には、</a:t>
            </a:r>
            <a:r>
              <a:rPr lang="ja-JP" altLang="en-US" sz="2800" b="1" u="sng" dirty="0">
                <a:solidFill>
                  <a:srgbClr val="FF0000"/>
                </a:solidFill>
              </a:rPr>
              <a:t>当該建物の一階部分に指定訪問介護事業所がある</a:t>
            </a:r>
            <a:r>
              <a:rPr lang="ja-JP" altLang="en-US" sz="2800" b="1" u="sng" dirty="0" smtClean="0">
                <a:solidFill>
                  <a:srgbClr val="FF0000"/>
                </a:solidFill>
              </a:rPr>
              <a:t>場合や</a:t>
            </a:r>
            <a:r>
              <a:rPr lang="ja-JP" altLang="en-US" sz="2800" b="1" u="sng" dirty="0">
                <a:solidFill>
                  <a:srgbClr val="FF0000"/>
                </a:solidFill>
              </a:rPr>
              <a:t>、当該建物と渡り廊下等で繋がっている場合が該当し、</a:t>
            </a:r>
            <a:r>
              <a:rPr lang="ja-JP" altLang="en-US" sz="2800" b="1" u="sng" dirty="0" smtClean="0">
                <a:solidFill>
                  <a:srgbClr val="FF0000"/>
                </a:solidFill>
              </a:rPr>
              <a:t>同一敷地内</a:t>
            </a:r>
            <a:r>
              <a:rPr lang="ja-JP" altLang="en-US" sz="2800" b="1" u="sng" dirty="0">
                <a:solidFill>
                  <a:srgbClr val="FF0000"/>
                </a:solidFill>
              </a:rPr>
              <a:t>にある別棟の建築物や道路を挟んで隣接する場合は</a:t>
            </a:r>
            <a:r>
              <a:rPr lang="ja-JP" altLang="en-US" sz="2800" b="1" u="sng" dirty="0" smtClean="0">
                <a:solidFill>
                  <a:srgbClr val="FF0000"/>
                </a:solidFill>
              </a:rPr>
              <a:t>該当しない</a:t>
            </a:r>
            <a:r>
              <a:rPr lang="ja-JP" altLang="en-US" sz="2800" dirty="0"/>
              <a:t>。</a:t>
            </a:r>
          </a:p>
          <a:p>
            <a:r>
              <a:rPr lang="ja-JP" altLang="en-US" sz="2800" dirty="0"/>
              <a:t>また、ここでいう同一の建物については、当該建築物の管理</a:t>
            </a:r>
            <a:r>
              <a:rPr lang="ja-JP" altLang="en-US" sz="2800" dirty="0" smtClean="0"/>
              <a:t>、運営</a:t>
            </a:r>
            <a:r>
              <a:rPr lang="ja-JP" altLang="en-US" sz="2800" dirty="0"/>
              <a:t>法人が当該指定訪問介護事業所の指定訪問介護事業者と</a:t>
            </a:r>
            <a:r>
              <a:rPr lang="ja-JP" altLang="en-US" sz="2800" dirty="0" smtClean="0"/>
              <a:t>異なる</a:t>
            </a:r>
            <a:r>
              <a:rPr lang="ja-JP" altLang="en-US" sz="2800" dirty="0"/>
              <a:t>場合であっても該当するものであること</a:t>
            </a:r>
            <a:r>
              <a:rPr lang="ja-JP" altLang="en-US" sz="2800" dirty="0" smtClean="0"/>
              <a:t>。</a:t>
            </a:r>
            <a:endParaRPr lang="ja-JP" altLang="en-US" sz="2800" dirty="0"/>
          </a:p>
        </p:txBody>
      </p:sp>
    </p:spTree>
    <p:extLst>
      <p:ext uri="{BB962C8B-B14F-4D97-AF65-F5344CB8AC3E}">
        <p14:creationId xmlns:p14="http://schemas.microsoft.com/office/powerpoint/2010/main" val="18681010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同一建物減算</a:t>
            </a:r>
            <a:endParaRPr kumimoji="1" lang="ja-JP" altLang="en-US" dirty="0"/>
          </a:p>
        </p:txBody>
      </p:sp>
      <p:sp>
        <p:nvSpPr>
          <p:cNvPr id="3" name="コンテンツ プレースホルダー 2"/>
          <p:cNvSpPr>
            <a:spLocks noGrp="1"/>
          </p:cNvSpPr>
          <p:nvPr>
            <p:ph idx="1"/>
          </p:nvPr>
        </p:nvSpPr>
        <p:spPr>
          <a:xfrm>
            <a:off x="0" y="1052736"/>
            <a:ext cx="9144000" cy="5043264"/>
          </a:xfrm>
        </p:spPr>
        <p:txBody>
          <a:bodyPr/>
          <a:lstStyle/>
          <a:p>
            <a:r>
              <a:rPr lang="ja-JP" altLang="en-US" sz="2400" dirty="0" smtClean="0"/>
              <a:t>② 「前年度の一月当たりの実利用者の数」の計算に当たっては、前年度（毎年四月一日に始まり翌年三月三十一日をもって終わる年度とする。以下同じ。）（三月を除く。）の各月の実利用者（月の末日において当該指定訪問介護事業所と同一の建物に居住しており、かつ、当月に当該事業所が指定訪問介護の提供を行った者をいう。）の実人数を合計し、指定訪問介護の事業を実施した月（指定訪問介護を提供した月に限る。）数で除した数（端数切り捨て）をいう。）とする。したがって、年度途中に事業を開始した事業所は当該事業開始年度には、三月に事業を開始した事業所は当該事業開始時の翌年度には、本減算は適用されないが、前年度（三月を除く。）の実績が一月以上ある事業所には本減算の適用があり得ること。</a:t>
            </a:r>
          </a:p>
        </p:txBody>
      </p:sp>
    </p:spTree>
    <p:extLst>
      <p:ext uri="{BB962C8B-B14F-4D97-AF65-F5344CB8AC3E}">
        <p14:creationId xmlns:p14="http://schemas.microsoft.com/office/powerpoint/2010/main" val="103657555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同一建物減算</a:t>
            </a:r>
            <a:endParaRPr kumimoji="1" lang="ja-JP" altLang="en-US" dirty="0"/>
          </a:p>
        </p:txBody>
      </p:sp>
      <p:sp>
        <p:nvSpPr>
          <p:cNvPr id="3" name="コンテンツ プレースホルダー 2"/>
          <p:cNvSpPr>
            <a:spLocks noGrp="1"/>
          </p:cNvSpPr>
          <p:nvPr>
            <p:ph idx="1"/>
          </p:nvPr>
        </p:nvSpPr>
        <p:spPr>
          <a:xfrm>
            <a:off x="107504" y="1676400"/>
            <a:ext cx="8928992" cy="4419600"/>
          </a:xfrm>
        </p:spPr>
        <p:txBody>
          <a:bodyPr/>
          <a:lstStyle/>
          <a:p>
            <a:r>
              <a:rPr lang="ja-JP" altLang="en-US" sz="2400" dirty="0" smtClean="0"/>
              <a:t>③ ②の実利用者については、当該指定訪問介護事業所が、指定介護予防訪問介護事業所と一体的な運営をしている場合、指定介護予防訪問介護の利用者を含めて計算すること。</a:t>
            </a:r>
          </a:p>
          <a:p>
            <a:r>
              <a:rPr lang="ja-JP" altLang="en-US" sz="2400" dirty="0" smtClean="0"/>
              <a:t>④ 本減算の対象となるのは、当該事業所と同一の建物に居住す</a:t>
            </a:r>
            <a:r>
              <a:rPr lang="ja-JP" altLang="en-US" sz="2400" dirty="0"/>
              <a:t>る利用者に限られることに留意すること。</a:t>
            </a:r>
            <a:endParaRPr kumimoji="1" lang="ja-JP" altLang="en-US" sz="2400" dirty="0"/>
          </a:p>
        </p:txBody>
      </p:sp>
    </p:spTree>
    <p:extLst>
      <p:ext uri="{BB962C8B-B14F-4D97-AF65-F5344CB8AC3E}">
        <p14:creationId xmlns:p14="http://schemas.microsoft.com/office/powerpoint/2010/main" val="8637905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④ 特定事業所</a:t>
            </a:r>
            <a:r>
              <a:rPr lang="ja-JP" altLang="en-US" dirty="0" smtClean="0"/>
              <a:t>加算</a:t>
            </a:r>
            <a:endParaRPr kumimoji="1" lang="ja-JP" altLang="en-US" dirty="0"/>
          </a:p>
        </p:txBody>
      </p:sp>
      <p:sp>
        <p:nvSpPr>
          <p:cNvPr id="3" name="コンテンツ プレースホルダー 2"/>
          <p:cNvSpPr>
            <a:spLocks noGrp="1"/>
          </p:cNvSpPr>
          <p:nvPr>
            <p:ph idx="1"/>
          </p:nvPr>
        </p:nvSpPr>
        <p:spPr>
          <a:xfrm>
            <a:off x="0" y="1196752"/>
            <a:ext cx="9144000" cy="4899248"/>
          </a:xfrm>
        </p:spPr>
        <p:txBody>
          <a:bodyPr>
            <a:normAutofit fontScale="85000" lnSpcReduction="20000"/>
          </a:bodyPr>
          <a:lstStyle/>
          <a:p>
            <a:pPr marL="0" indent="0">
              <a:buNone/>
            </a:pPr>
            <a:r>
              <a:rPr lang="ja-JP" altLang="en-US" dirty="0" smtClean="0"/>
              <a:t>社会</a:t>
            </a:r>
            <a:r>
              <a:rPr lang="ja-JP" altLang="en-US" dirty="0"/>
              <a:t>福祉士及び介護福祉士法の一部改正によって、介護福祉士及び研修を受けた介護職員等が、登録事業所の事業の一環として、医療関係者との連携等の条件の下にたんの吸引等を実施することが可能となったこと及び介護福祉士の養成課程における実務者研修が創設されることに伴い、特定事業所加算について、要件の見直しを行う。</a:t>
            </a:r>
          </a:p>
          <a:p>
            <a:pPr marL="0" indent="0">
              <a:buNone/>
            </a:pPr>
            <a:r>
              <a:rPr lang="en-US" altLang="ja-JP" dirty="0"/>
              <a:t>※</a:t>
            </a:r>
            <a:r>
              <a:rPr lang="ja-JP" altLang="en-US" dirty="0"/>
              <a:t>算定要件（変更点のみ）</a:t>
            </a:r>
          </a:p>
          <a:p>
            <a:pPr marL="457200" lvl="1" indent="0">
              <a:buNone/>
            </a:pPr>
            <a:r>
              <a:rPr lang="ja-JP" altLang="en-US" dirty="0"/>
              <a:t>・重度要介護者等対応要件に「たんの吸引等が必要な者（</a:t>
            </a:r>
            <a:r>
              <a:rPr lang="en-US" altLang="ja-JP" dirty="0"/>
              <a:t>※</a:t>
            </a:r>
            <a:r>
              <a:rPr lang="ja-JP" altLang="en-US" dirty="0"/>
              <a:t>）」を加えること。</a:t>
            </a:r>
          </a:p>
          <a:p>
            <a:pPr marL="457200" lvl="1" indent="0">
              <a:buNone/>
            </a:pPr>
            <a:r>
              <a:rPr lang="ja-JP" altLang="en-US" dirty="0"/>
              <a:t>・人材要件に「実務者研修修了者」を加えること。</a:t>
            </a:r>
          </a:p>
          <a:p>
            <a:pPr marL="457200" lvl="1" indent="0">
              <a:buNone/>
            </a:pPr>
            <a:r>
              <a:rPr lang="ja-JP" altLang="en-US" dirty="0"/>
              <a:t>（</a:t>
            </a:r>
            <a:r>
              <a:rPr lang="en-US" altLang="ja-JP" dirty="0"/>
              <a:t>※</a:t>
            </a:r>
            <a:r>
              <a:rPr lang="ja-JP" altLang="en-US" dirty="0"/>
              <a:t>）たんの吸引等</a:t>
            </a:r>
          </a:p>
          <a:p>
            <a:pPr marL="457200" lvl="1" indent="0">
              <a:buNone/>
            </a:pPr>
            <a:r>
              <a:rPr lang="ja-JP" altLang="en-US" dirty="0"/>
              <a:t>・ 口腔内の喀痰吸引、鼻腔内の喀痰吸引、気管カニューレ内部の喀痰吸引、胃ろう又は腸</a:t>
            </a:r>
            <a:r>
              <a:rPr lang="ja-JP" altLang="en-US" dirty="0" err="1"/>
              <a:t>ろうに</a:t>
            </a:r>
            <a:r>
              <a:rPr lang="ja-JP" altLang="en-US" dirty="0"/>
              <a:t>よる経管栄養及び経鼻経管栄養</a:t>
            </a:r>
            <a:endParaRPr kumimoji="1" lang="ja-JP" altLang="en-US" dirty="0"/>
          </a:p>
        </p:txBody>
      </p:sp>
    </p:spTree>
    <p:extLst>
      <p:ext uri="{BB962C8B-B14F-4D97-AF65-F5344CB8AC3E}">
        <p14:creationId xmlns:p14="http://schemas.microsoft.com/office/powerpoint/2010/main" val="3676026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特定事業所加算・</a:t>
            </a:r>
            <a:r>
              <a:rPr lang="zh-TW" altLang="en-US" sz="3200" dirty="0" smtClean="0"/>
              <a:t>重度</a:t>
            </a:r>
            <a:r>
              <a:rPr lang="zh-TW" altLang="en-US" sz="3200" dirty="0"/>
              <a:t>要介護者等対応</a:t>
            </a:r>
            <a:r>
              <a:rPr lang="zh-TW" altLang="en-US" sz="3200" dirty="0" smtClean="0"/>
              <a:t>要件</a:t>
            </a:r>
            <a:endParaRPr kumimoji="1" lang="ja-JP" altLang="en-US" dirty="0"/>
          </a:p>
        </p:txBody>
      </p:sp>
      <p:sp>
        <p:nvSpPr>
          <p:cNvPr id="3" name="コンテンツ プレースホルダー 2"/>
          <p:cNvSpPr>
            <a:spLocks noGrp="1"/>
          </p:cNvSpPr>
          <p:nvPr>
            <p:ph idx="1"/>
          </p:nvPr>
        </p:nvSpPr>
        <p:spPr>
          <a:xfrm>
            <a:off x="0" y="1124744"/>
            <a:ext cx="9144000" cy="4971256"/>
          </a:xfrm>
        </p:spPr>
        <p:txBody>
          <a:bodyPr/>
          <a:lstStyle/>
          <a:p>
            <a:r>
              <a:rPr lang="ja-JP" altLang="en-US" dirty="0" smtClean="0"/>
              <a:t>前年度</a:t>
            </a:r>
            <a:r>
              <a:rPr lang="ja-JP" altLang="en-US" dirty="0"/>
              <a:t>（</a:t>
            </a:r>
            <a:r>
              <a:rPr lang="ja-JP" altLang="en-US" dirty="0" smtClean="0"/>
              <a:t>三</a:t>
            </a:r>
            <a:r>
              <a:rPr lang="ja-JP" altLang="en-US" dirty="0"/>
              <a:t>月を除く。）又は届出日の属する月の前三月の一月当たりの</a:t>
            </a:r>
            <a:r>
              <a:rPr lang="ja-JP" altLang="en-US" dirty="0" smtClean="0"/>
              <a:t>実</a:t>
            </a:r>
            <a:r>
              <a:rPr lang="ja-JP" altLang="en-US" dirty="0"/>
              <a:t>績の平均について、</a:t>
            </a:r>
            <a:r>
              <a:rPr lang="ja-JP" altLang="en-US" b="1" u="sng" dirty="0">
                <a:solidFill>
                  <a:srgbClr val="FF0000"/>
                </a:solidFill>
              </a:rPr>
              <a:t>利用実人員又は訪問回数を用いて算定</a:t>
            </a:r>
            <a:r>
              <a:rPr lang="ja-JP" altLang="en-US" b="1" u="sng" dirty="0" smtClean="0">
                <a:solidFill>
                  <a:srgbClr val="FF0000"/>
                </a:solidFill>
              </a:rPr>
              <a:t>する</a:t>
            </a:r>
            <a:r>
              <a:rPr lang="ja-JP" altLang="en-US" dirty="0"/>
              <a:t>ものと</a:t>
            </a:r>
            <a:r>
              <a:rPr lang="ja-JP" altLang="en-US" dirty="0" smtClean="0"/>
              <a:t>する</a:t>
            </a:r>
            <a:endParaRPr lang="en-US" altLang="ja-JP" dirty="0" smtClean="0"/>
          </a:p>
        </p:txBody>
      </p:sp>
    </p:spTree>
    <p:extLst>
      <p:ext uri="{BB962C8B-B14F-4D97-AF65-F5344CB8AC3E}">
        <p14:creationId xmlns:p14="http://schemas.microsoft.com/office/powerpoint/2010/main" val="30662953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特定事業所加算・</a:t>
            </a:r>
            <a:r>
              <a:rPr lang="zh-TW" altLang="en-US" sz="3200" dirty="0"/>
              <a:t>重度要介護者等対応要件</a:t>
            </a:r>
            <a:endParaRPr kumimoji="1" lang="ja-JP" altLang="en-US" sz="3200" dirty="0"/>
          </a:p>
        </p:txBody>
      </p:sp>
      <p:sp>
        <p:nvSpPr>
          <p:cNvPr id="3" name="コンテンツ プレースホルダー 2"/>
          <p:cNvSpPr>
            <a:spLocks noGrp="1"/>
          </p:cNvSpPr>
          <p:nvPr>
            <p:ph idx="1"/>
          </p:nvPr>
        </p:nvSpPr>
        <p:spPr>
          <a:xfrm>
            <a:off x="0" y="980728"/>
            <a:ext cx="9144000" cy="5115272"/>
          </a:xfrm>
        </p:spPr>
        <p:txBody>
          <a:bodyPr/>
          <a:lstStyle/>
          <a:p>
            <a:r>
              <a:rPr lang="ja-JP" altLang="en-US" sz="2800" dirty="0" smtClean="0"/>
              <a:t>「社会福祉士及び介護福祉士法施行規則第一条各号に掲げる行為を必要とする者」とは、たんの吸引等（口腔内の喀痰吸引、鼻腔内の喀痰吸引、気管カニューレ内の喀痰吸引、胃ろう又は腸</a:t>
            </a:r>
            <a:r>
              <a:rPr lang="ja-JP" altLang="en-US" sz="2800" dirty="0" err="1" smtClean="0"/>
              <a:t>ろうに</a:t>
            </a:r>
            <a:r>
              <a:rPr lang="ja-JP" altLang="en-US" sz="2800" dirty="0" smtClean="0"/>
              <a:t>よる経管栄養又は経鼻経管栄養）の行為を必要とする利用者を指すものとする。</a:t>
            </a:r>
            <a:endParaRPr lang="en-US" altLang="ja-JP" sz="2800" dirty="0" smtClean="0"/>
          </a:p>
          <a:p>
            <a:r>
              <a:rPr lang="ja-JP" altLang="en-US" sz="2800" b="1" u="sng" dirty="0" smtClean="0">
                <a:solidFill>
                  <a:srgbClr val="FF0000"/>
                </a:solidFill>
              </a:rPr>
              <a:t>また、本要件に係る割合の計算において、たんの吸引等の行為を必要とする者を算入できる事業所は、社会福祉士及び介護福祉士法の規定に基づ</a:t>
            </a:r>
            <a:r>
              <a:rPr lang="ja-JP" altLang="en-US" sz="2800" b="1" u="sng" dirty="0">
                <a:solidFill>
                  <a:srgbClr val="FF0000"/>
                </a:solidFill>
              </a:rPr>
              <a:t>く、自らの事業又はその一環としてたんの吸引等の業務を</a:t>
            </a:r>
            <a:r>
              <a:rPr lang="ja-JP" altLang="en-US" sz="2800" b="1" u="sng" dirty="0" smtClean="0">
                <a:solidFill>
                  <a:srgbClr val="FF0000"/>
                </a:solidFill>
              </a:rPr>
              <a:t>行うため</a:t>
            </a:r>
            <a:r>
              <a:rPr lang="ja-JP" altLang="en-US" sz="2800" b="1" u="sng" dirty="0">
                <a:solidFill>
                  <a:srgbClr val="FF0000"/>
                </a:solidFill>
              </a:rPr>
              <a:t>の登録を受けているものに限られること。</a:t>
            </a:r>
            <a:endParaRPr kumimoji="1" lang="ja-JP" altLang="en-US" sz="2800" b="1" u="sng" dirty="0">
              <a:solidFill>
                <a:srgbClr val="FF0000"/>
              </a:solidFill>
            </a:endParaRPr>
          </a:p>
        </p:txBody>
      </p:sp>
    </p:spTree>
    <p:extLst>
      <p:ext uri="{BB962C8B-B14F-4D97-AF65-F5344CB8AC3E}">
        <p14:creationId xmlns:p14="http://schemas.microsoft.com/office/powerpoint/2010/main" val="3758577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① 生活機能向上連携</a:t>
            </a:r>
            <a:r>
              <a:rPr lang="ja-JP" altLang="en-US" dirty="0" smtClean="0"/>
              <a:t>加算</a:t>
            </a:r>
            <a:endParaRPr kumimoji="1" lang="ja-JP" altLang="en-US" dirty="0"/>
          </a:p>
        </p:txBody>
      </p:sp>
      <p:sp>
        <p:nvSpPr>
          <p:cNvPr id="3" name="コンテンツ プレースホルダー 2"/>
          <p:cNvSpPr>
            <a:spLocks noGrp="1"/>
          </p:cNvSpPr>
          <p:nvPr>
            <p:ph idx="1"/>
          </p:nvPr>
        </p:nvSpPr>
        <p:spPr>
          <a:xfrm>
            <a:off x="0" y="1124744"/>
            <a:ext cx="9144000" cy="5733256"/>
          </a:xfrm>
        </p:spPr>
        <p:txBody>
          <a:bodyPr>
            <a:normAutofit fontScale="77500" lnSpcReduction="20000"/>
          </a:bodyPr>
          <a:lstStyle/>
          <a:p>
            <a:pPr marL="0" indent="0">
              <a:buNone/>
            </a:pPr>
            <a:r>
              <a:rPr lang="ja-JP" altLang="en-US" dirty="0" smtClean="0"/>
              <a:t>自立</a:t>
            </a:r>
            <a:r>
              <a:rPr lang="ja-JP" altLang="en-US" dirty="0"/>
              <a:t>支援型のサービスの提供を促進し、利用者の在宅における生活機能向上を図る観点から、訪問リハビリテーション実施時にサービス提供責任者とリハビリテーション専門職が、同時に利用者宅を訪問し、両者の共同による訪問介護計画を作成することについての評価を行う。</a:t>
            </a:r>
          </a:p>
          <a:p>
            <a:pPr marL="0" indent="0">
              <a:buNone/>
            </a:pPr>
            <a:r>
              <a:rPr lang="ja-JP" altLang="en-US" b="1" u="sng" dirty="0">
                <a:solidFill>
                  <a:srgbClr val="FF0000"/>
                </a:solidFill>
              </a:rPr>
              <a:t>生活機能向上連携加算（新規） ⇒ </a:t>
            </a:r>
            <a:r>
              <a:rPr lang="en-US" altLang="ja-JP" b="1" u="sng" dirty="0">
                <a:solidFill>
                  <a:srgbClr val="FF0000"/>
                </a:solidFill>
              </a:rPr>
              <a:t>100</a:t>
            </a:r>
            <a:r>
              <a:rPr lang="ja-JP" altLang="en-US" b="1" u="sng" dirty="0">
                <a:solidFill>
                  <a:srgbClr val="FF0000"/>
                </a:solidFill>
              </a:rPr>
              <a:t>単位／月</a:t>
            </a:r>
          </a:p>
          <a:p>
            <a:pPr marL="0" indent="0">
              <a:buNone/>
            </a:pPr>
            <a:r>
              <a:rPr lang="en-US" altLang="ja-JP" dirty="0"/>
              <a:t>※</a:t>
            </a:r>
            <a:r>
              <a:rPr lang="ja-JP" altLang="en-US" dirty="0"/>
              <a:t>算定要件</a:t>
            </a:r>
          </a:p>
          <a:p>
            <a:pPr marL="0" indent="0">
              <a:buNone/>
            </a:pPr>
            <a:r>
              <a:rPr lang="ja-JP" altLang="en-US" dirty="0"/>
              <a:t>・サービス提供責任者が、訪問リハビリテーション事業所の理学療法士、作業療法士又は</a:t>
            </a:r>
            <a:r>
              <a:rPr lang="ja-JP" altLang="en-US" dirty="0" smtClean="0"/>
              <a:t>言語</a:t>
            </a:r>
            <a:r>
              <a:rPr lang="ja-JP" altLang="en-US" dirty="0"/>
              <a:t>聴覚士（以下「理学療法士等」という。）による訪問リハビリテーションに同行し、</a:t>
            </a:r>
            <a:r>
              <a:rPr lang="ja-JP" altLang="en-US" dirty="0" smtClean="0"/>
              <a:t>理学</a:t>
            </a:r>
            <a:r>
              <a:rPr lang="ja-JP" altLang="en-US" dirty="0"/>
              <a:t>療法士等と共同して行ったアセスメント結果に基づき訪問介護計画を作成している</a:t>
            </a:r>
            <a:r>
              <a:rPr lang="ja-JP" altLang="en-US" dirty="0" smtClean="0"/>
              <a:t>こと</a:t>
            </a:r>
            <a:r>
              <a:rPr lang="ja-JP" altLang="en-US" dirty="0"/>
              <a:t>。</a:t>
            </a:r>
          </a:p>
          <a:p>
            <a:pPr marL="0" indent="0">
              <a:buNone/>
            </a:pPr>
            <a:r>
              <a:rPr lang="ja-JP" altLang="en-US" dirty="0"/>
              <a:t>・当該理学療法士等と連携して訪問介護計画に基づくサービス提供を行っていること。</a:t>
            </a:r>
          </a:p>
          <a:p>
            <a:pPr marL="0" indent="0">
              <a:buNone/>
            </a:pPr>
            <a:r>
              <a:rPr lang="ja-JP" altLang="en-US" dirty="0"/>
              <a:t>・当該計画に基づく初回の訪問介護が行われた日から３ヶ月間、算定できること。</a:t>
            </a:r>
            <a:endParaRPr kumimoji="1" lang="ja-JP" altLang="en-US" dirty="0"/>
          </a:p>
        </p:txBody>
      </p:sp>
    </p:spTree>
    <p:extLst>
      <p:ext uri="{BB962C8B-B14F-4D97-AF65-F5344CB8AC3E}">
        <p14:creationId xmlns:p14="http://schemas.microsoft.com/office/powerpoint/2010/main" val="21246946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生活機能向上連携加算</a:t>
            </a:r>
            <a:endParaRPr kumimoji="1" lang="ja-JP" altLang="en-US" dirty="0"/>
          </a:p>
        </p:txBody>
      </p:sp>
      <p:sp>
        <p:nvSpPr>
          <p:cNvPr id="3" name="コンテンツ プレースホルダー 2"/>
          <p:cNvSpPr>
            <a:spLocks noGrp="1"/>
          </p:cNvSpPr>
          <p:nvPr>
            <p:ph idx="1"/>
          </p:nvPr>
        </p:nvSpPr>
        <p:spPr>
          <a:xfrm>
            <a:off x="0" y="1052736"/>
            <a:ext cx="9144000" cy="5043264"/>
          </a:xfrm>
        </p:spPr>
        <p:txBody>
          <a:bodyPr/>
          <a:lstStyle/>
          <a:p>
            <a:r>
              <a:rPr lang="ja-JP" altLang="en-US" dirty="0"/>
              <a:t>⒇ 生活機能向上連携加算について</a:t>
            </a:r>
          </a:p>
          <a:p>
            <a:r>
              <a:rPr lang="ja-JP" altLang="en-US" dirty="0"/>
              <a:t>① </a:t>
            </a:r>
            <a:r>
              <a:rPr lang="ja-JP" altLang="en-US" b="1" u="sng" dirty="0">
                <a:solidFill>
                  <a:srgbClr val="FF0000"/>
                </a:solidFill>
              </a:rPr>
              <a:t>「生活機能の向上を目的とした訪問介護計画」とは、</a:t>
            </a:r>
            <a:r>
              <a:rPr lang="ja-JP" altLang="en-US" dirty="0" smtClean="0"/>
              <a:t>利用者の</a:t>
            </a:r>
            <a:r>
              <a:rPr lang="ja-JP" altLang="en-US" dirty="0"/>
              <a:t>日常生活において介助等を必要とする行為について、単に</a:t>
            </a:r>
            <a:r>
              <a:rPr lang="ja-JP" altLang="en-US" dirty="0" smtClean="0"/>
              <a:t>訪問</a:t>
            </a:r>
            <a:r>
              <a:rPr lang="ja-JP" altLang="en-US" dirty="0"/>
              <a:t>介護員等が介助等を行うのみならず、利用者本人が、日々</a:t>
            </a:r>
            <a:r>
              <a:rPr lang="ja-JP" altLang="en-US" dirty="0" smtClean="0"/>
              <a:t>の暮らし</a:t>
            </a:r>
            <a:r>
              <a:rPr lang="ja-JP" altLang="en-US" dirty="0"/>
              <a:t>の中で当該行為を可能な限り自立して行うことが</a:t>
            </a:r>
            <a:r>
              <a:rPr lang="ja-JP" altLang="en-US" dirty="0" smtClean="0"/>
              <a:t>できるよう</a:t>
            </a:r>
            <a:r>
              <a:rPr lang="ja-JP" altLang="en-US" dirty="0"/>
              <a:t>、その有する能力及び改善可能性に応じた</a:t>
            </a:r>
            <a:r>
              <a:rPr lang="ja-JP" altLang="en-US" b="1" u="sng" dirty="0">
                <a:solidFill>
                  <a:srgbClr val="FF0000"/>
                </a:solidFill>
              </a:rPr>
              <a:t>具体的目標を</a:t>
            </a:r>
            <a:r>
              <a:rPr lang="ja-JP" altLang="en-US" b="1" u="sng" dirty="0" smtClean="0">
                <a:solidFill>
                  <a:srgbClr val="FF0000"/>
                </a:solidFill>
              </a:rPr>
              <a:t>定めた</a:t>
            </a:r>
            <a:r>
              <a:rPr lang="ja-JP" altLang="en-US" b="1" u="sng" dirty="0">
                <a:solidFill>
                  <a:srgbClr val="FF0000"/>
                </a:solidFill>
              </a:rPr>
              <a:t>上で、訪問介護員等が提供する指定訪問介護の内容を</a:t>
            </a:r>
            <a:r>
              <a:rPr lang="ja-JP" altLang="en-US" b="1" u="sng" dirty="0" smtClean="0">
                <a:solidFill>
                  <a:srgbClr val="FF0000"/>
                </a:solidFill>
              </a:rPr>
              <a:t>定めた</a:t>
            </a:r>
            <a:r>
              <a:rPr lang="ja-JP" altLang="en-US" b="1" u="sng" dirty="0">
                <a:solidFill>
                  <a:srgbClr val="FF0000"/>
                </a:solidFill>
              </a:rPr>
              <a:t>もの</a:t>
            </a:r>
            <a:r>
              <a:rPr lang="ja-JP" altLang="en-US" dirty="0"/>
              <a:t>でなければならない</a:t>
            </a:r>
            <a:r>
              <a:rPr lang="ja-JP" altLang="en-US" dirty="0" smtClean="0"/>
              <a:t>。</a:t>
            </a:r>
            <a:endParaRPr lang="en-US" altLang="ja-JP" dirty="0" smtClean="0"/>
          </a:p>
        </p:txBody>
      </p:sp>
    </p:spTree>
    <p:extLst>
      <p:ext uri="{BB962C8B-B14F-4D97-AF65-F5344CB8AC3E}">
        <p14:creationId xmlns:p14="http://schemas.microsoft.com/office/powerpoint/2010/main" val="28692899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生活機能向上連携加算</a:t>
            </a:r>
            <a:endParaRPr kumimoji="1" lang="ja-JP" altLang="en-US" dirty="0"/>
          </a:p>
        </p:txBody>
      </p:sp>
      <p:sp>
        <p:nvSpPr>
          <p:cNvPr id="3" name="コンテンツ プレースホルダー 2"/>
          <p:cNvSpPr>
            <a:spLocks noGrp="1"/>
          </p:cNvSpPr>
          <p:nvPr>
            <p:ph idx="1"/>
          </p:nvPr>
        </p:nvSpPr>
        <p:spPr>
          <a:xfrm>
            <a:off x="0" y="1052736"/>
            <a:ext cx="9144000" cy="5043264"/>
          </a:xfrm>
        </p:spPr>
        <p:txBody>
          <a:bodyPr/>
          <a:lstStyle/>
          <a:p>
            <a:r>
              <a:rPr lang="ja-JP" altLang="en-US" sz="2800" dirty="0" smtClean="0"/>
              <a:t>② ①の訪問介護計画の作成に当たっては、指定訪問リハビリテ</a:t>
            </a:r>
            <a:r>
              <a:rPr lang="ja-JP" altLang="en-US" sz="2800" dirty="0"/>
              <a:t>ーションを行う理学療法士、作業療法士及び言語聴覚士（</a:t>
            </a:r>
            <a:r>
              <a:rPr lang="ja-JP" altLang="en-US" sz="2800" dirty="0" smtClean="0"/>
              <a:t>以下この</a:t>
            </a:r>
            <a:r>
              <a:rPr lang="ja-JP" altLang="en-US" sz="2800" dirty="0"/>
              <a:t>号において「</a:t>
            </a:r>
            <a:r>
              <a:rPr lang="ja-JP" altLang="en-US" sz="2800" b="1" u="sng" dirty="0">
                <a:solidFill>
                  <a:srgbClr val="FF0000"/>
                </a:solidFill>
              </a:rPr>
              <a:t>理学療法士等</a:t>
            </a:r>
            <a:r>
              <a:rPr lang="ja-JP" altLang="en-US" sz="2800" dirty="0"/>
              <a:t>」という。）</a:t>
            </a:r>
            <a:r>
              <a:rPr lang="ja-JP" altLang="en-US" sz="2800" b="1" u="sng" dirty="0">
                <a:solidFill>
                  <a:srgbClr val="FF0000"/>
                </a:solidFill>
              </a:rPr>
              <a:t>にサービス提供</a:t>
            </a:r>
            <a:r>
              <a:rPr lang="ja-JP" altLang="en-US" sz="2800" b="1" u="sng" dirty="0" smtClean="0">
                <a:solidFill>
                  <a:srgbClr val="FF0000"/>
                </a:solidFill>
              </a:rPr>
              <a:t>責任者</a:t>
            </a:r>
            <a:r>
              <a:rPr lang="ja-JP" altLang="en-US" sz="2800" b="1" u="sng" dirty="0">
                <a:solidFill>
                  <a:srgbClr val="FF0000"/>
                </a:solidFill>
              </a:rPr>
              <a:t>が同行し、</a:t>
            </a:r>
            <a:r>
              <a:rPr lang="ja-JP" altLang="en-US" sz="2800" dirty="0"/>
              <a:t>当該利用者のＡＤＬ（寝返り、起き上がり、</a:t>
            </a:r>
            <a:r>
              <a:rPr lang="ja-JP" altLang="en-US" sz="2800" dirty="0" smtClean="0"/>
              <a:t>移乗</a:t>
            </a:r>
            <a:r>
              <a:rPr lang="ja-JP" altLang="en-US" sz="2800" dirty="0"/>
              <a:t>、歩行、着衣、入浴、排せつ等）及びＩＡＤＬ（調理、掃除</a:t>
            </a:r>
            <a:r>
              <a:rPr lang="ja-JP" altLang="en-US" sz="2800" dirty="0" smtClean="0"/>
              <a:t>、買物</a:t>
            </a:r>
            <a:r>
              <a:rPr lang="ja-JP" altLang="en-US" sz="2800" dirty="0"/>
              <a:t>、金銭管理、服薬状況等）に関する利用者の状況につき</a:t>
            </a:r>
            <a:r>
              <a:rPr lang="ja-JP" altLang="en-US" sz="2800" dirty="0" smtClean="0"/>
              <a:t>、</a:t>
            </a:r>
            <a:r>
              <a:rPr lang="ja-JP" altLang="en-US" sz="2800" b="1" u="sng" dirty="0" smtClean="0">
                <a:solidFill>
                  <a:srgbClr val="FF0000"/>
                </a:solidFill>
              </a:rPr>
              <a:t>理学</a:t>
            </a:r>
            <a:r>
              <a:rPr lang="ja-JP" altLang="en-US" sz="2800" b="1" u="sng" dirty="0">
                <a:solidFill>
                  <a:srgbClr val="FF0000"/>
                </a:solidFill>
              </a:rPr>
              <a:t>療法士等とサービス提供責任者が共同して、</a:t>
            </a:r>
            <a:r>
              <a:rPr lang="ja-JP" altLang="en-US" sz="2800" dirty="0"/>
              <a:t>現在の状況</a:t>
            </a:r>
            <a:r>
              <a:rPr lang="ja-JP" altLang="en-US" sz="2800" dirty="0" smtClean="0"/>
              <a:t>及び</a:t>
            </a:r>
            <a:r>
              <a:rPr lang="ja-JP" altLang="en-US" sz="2800" dirty="0"/>
              <a:t>その改善可能性の評価（以下「</a:t>
            </a:r>
            <a:r>
              <a:rPr lang="ja-JP" altLang="en-US" sz="2800" b="1" u="sng" dirty="0">
                <a:solidFill>
                  <a:srgbClr val="FF0000"/>
                </a:solidFill>
              </a:rPr>
              <a:t>生活機能アセスメント</a:t>
            </a:r>
            <a:r>
              <a:rPr lang="ja-JP" altLang="en-US" sz="2800" dirty="0"/>
              <a:t>」と</a:t>
            </a:r>
            <a:r>
              <a:rPr lang="ja-JP" altLang="en-US" sz="2800" dirty="0" smtClean="0"/>
              <a:t>いう</a:t>
            </a:r>
            <a:r>
              <a:rPr lang="ja-JP" altLang="en-US" sz="2800" dirty="0"/>
              <a:t>。）を</a:t>
            </a:r>
            <a:r>
              <a:rPr lang="ja-JP" altLang="en-US" sz="2800" b="1" u="sng" dirty="0">
                <a:solidFill>
                  <a:srgbClr val="FF0000"/>
                </a:solidFill>
              </a:rPr>
              <a:t>行う</a:t>
            </a:r>
            <a:r>
              <a:rPr lang="ja-JP" altLang="en-US" sz="2800" dirty="0"/>
              <a:t>ものとする。</a:t>
            </a:r>
            <a:endParaRPr kumimoji="1" lang="ja-JP" altLang="en-US" sz="2800" dirty="0"/>
          </a:p>
        </p:txBody>
      </p:sp>
    </p:spTree>
    <p:extLst>
      <p:ext uri="{BB962C8B-B14F-4D97-AF65-F5344CB8AC3E}">
        <p14:creationId xmlns:p14="http://schemas.microsoft.com/office/powerpoint/2010/main" val="2320853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リハビリテーションマネジメント加算</a:t>
            </a:r>
            <a:endParaRPr kumimoji="1" lang="ja-JP" altLang="en-US" sz="3600" dirty="0"/>
          </a:p>
        </p:txBody>
      </p:sp>
      <p:sp>
        <p:nvSpPr>
          <p:cNvPr id="3" name="コンテンツ プレースホルダー 2"/>
          <p:cNvSpPr>
            <a:spLocks noGrp="1"/>
          </p:cNvSpPr>
          <p:nvPr>
            <p:ph idx="1"/>
          </p:nvPr>
        </p:nvSpPr>
        <p:spPr>
          <a:xfrm>
            <a:off x="0" y="1196752"/>
            <a:ext cx="9144000" cy="5400600"/>
          </a:xfrm>
        </p:spPr>
        <p:txBody>
          <a:bodyPr/>
          <a:lstStyle/>
          <a:p>
            <a:r>
              <a:rPr lang="ja-JP" altLang="en-US" dirty="0" err="1" smtClean="0"/>
              <a:t>ヘ</a:t>
            </a:r>
            <a:r>
              <a:rPr lang="ja-JP" altLang="en-US" dirty="0" smtClean="0"/>
              <a:t>　</a:t>
            </a:r>
            <a:r>
              <a:rPr lang="ja-JP" altLang="en-US" b="1" u="sng" dirty="0" smtClean="0">
                <a:solidFill>
                  <a:srgbClr val="FF0000"/>
                </a:solidFill>
              </a:rPr>
              <a:t>新規</a:t>
            </a:r>
            <a:r>
              <a:rPr lang="ja-JP" altLang="en-US" dirty="0"/>
              <a:t>にリハビリテーション実施計画を作成した</a:t>
            </a:r>
            <a:r>
              <a:rPr lang="ja-JP" altLang="en-US" b="1" u="sng" dirty="0">
                <a:solidFill>
                  <a:srgbClr val="FF0000"/>
                </a:solidFill>
              </a:rPr>
              <a:t>利用者に</a:t>
            </a:r>
            <a:r>
              <a:rPr lang="ja-JP" altLang="en-US" b="1" u="sng" dirty="0" smtClean="0">
                <a:solidFill>
                  <a:srgbClr val="FF0000"/>
                </a:solidFill>
              </a:rPr>
              <a:t>対して</a:t>
            </a:r>
            <a:r>
              <a:rPr lang="ja-JP" altLang="en-US" dirty="0"/>
              <a:t>、医師又は医師の指示を受けた</a:t>
            </a:r>
            <a:r>
              <a:rPr lang="ja-JP" altLang="en-US" b="1" u="sng" dirty="0">
                <a:solidFill>
                  <a:srgbClr val="FF0000"/>
                </a:solidFill>
              </a:rPr>
              <a:t>理学療法士等が、通所</a:t>
            </a:r>
            <a:r>
              <a:rPr lang="ja-JP" altLang="en-US" b="1" u="sng" dirty="0" smtClean="0">
                <a:solidFill>
                  <a:srgbClr val="FF0000"/>
                </a:solidFill>
              </a:rPr>
              <a:t>開始</a:t>
            </a:r>
            <a:r>
              <a:rPr lang="ja-JP" altLang="en-US" b="1" u="sng" dirty="0">
                <a:solidFill>
                  <a:srgbClr val="FF0000"/>
                </a:solidFill>
              </a:rPr>
              <a:t>日から起算して一月以内に当該利用者の居宅を訪問し、</a:t>
            </a:r>
            <a:r>
              <a:rPr lang="ja-JP" altLang="en-US" dirty="0" smtClean="0"/>
              <a:t>利用者</a:t>
            </a:r>
            <a:r>
              <a:rPr lang="ja-JP" altLang="en-US" dirty="0"/>
              <a:t>の身体の状況、家屋の状況、家屋内におけるＡＤＬ等</a:t>
            </a:r>
            <a:r>
              <a:rPr lang="ja-JP" altLang="en-US" dirty="0" smtClean="0"/>
              <a:t>の評価</a:t>
            </a:r>
            <a:r>
              <a:rPr lang="ja-JP" altLang="en-US" dirty="0"/>
              <a:t>等を確認することを趣旨として</a:t>
            </a:r>
            <a:r>
              <a:rPr lang="ja-JP" altLang="en-US" b="1" u="sng" dirty="0">
                <a:solidFill>
                  <a:srgbClr val="FF0000"/>
                </a:solidFill>
              </a:rPr>
              <a:t>診察、運動機能検査、</a:t>
            </a:r>
            <a:r>
              <a:rPr lang="ja-JP" altLang="en-US" b="1" u="sng" dirty="0" smtClean="0">
                <a:solidFill>
                  <a:srgbClr val="FF0000"/>
                </a:solidFill>
              </a:rPr>
              <a:t>作業</a:t>
            </a:r>
            <a:r>
              <a:rPr lang="ja-JP" altLang="en-US" b="1" u="sng" dirty="0">
                <a:solidFill>
                  <a:srgbClr val="FF0000"/>
                </a:solidFill>
              </a:rPr>
              <a:t>能力検査等を実施する</a:t>
            </a:r>
            <a:r>
              <a:rPr lang="ja-JP" altLang="en-US" dirty="0"/>
              <a:t>こと。その際、必要に応じて居宅</a:t>
            </a:r>
            <a:r>
              <a:rPr lang="ja-JP" altLang="en-US" dirty="0" smtClean="0"/>
              <a:t>での</a:t>
            </a:r>
            <a:r>
              <a:rPr lang="ja-JP" altLang="en-US" dirty="0"/>
              <a:t>日常生活動作能力の維持・向上に資する</a:t>
            </a:r>
            <a:r>
              <a:rPr lang="ja-JP" altLang="en-US" dirty="0" smtClean="0"/>
              <a:t>リハビリテーション</a:t>
            </a:r>
            <a:r>
              <a:rPr lang="ja-JP" altLang="en-US" dirty="0"/>
              <a:t>計画を見直すこと。</a:t>
            </a:r>
            <a:endParaRPr kumimoji="1" lang="ja-JP" altLang="en-US" dirty="0"/>
          </a:p>
        </p:txBody>
      </p:sp>
    </p:spTree>
    <p:extLst>
      <p:ext uri="{BB962C8B-B14F-4D97-AF65-F5344CB8AC3E}">
        <p14:creationId xmlns:p14="http://schemas.microsoft.com/office/powerpoint/2010/main" val="426482785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生活機能向上連携加算</a:t>
            </a:r>
            <a:endParaRPr kumimoji="1" lang="ja-JP" altLang="en-US" dirty="0"/>
          </a:p>
        </p:txBody>
      </p:sp>
      <p:sp>
        <p:nvSpPr>
          <p:cNvPr id="3" name="コンテンツ プレースホルダー 2"/>
          <p:cNvSpPr>
            <a:spLocks noGrp="1"/>
          </p:cNvSpPr>
          <p:nvPr>
            <p:ph idx="1"/>
          </p:nvPr>
        </p:nvSpPr>
        <p:spPr>
          <a:xfrm>
            <a:off x="0" y="980728"/>
            <a:ext cx="9144000" cy="5115272"/>
          </a:xfrm>
        </p:spPr>
        <p:txBody>
          <a:bodyPr/>
          <a:lstStyle/>
          <a:p>
            <a:r>
              <a:rPr lang="ja-JP" altLang="en-US" sz="2800" dirty="0"/>
              <a:t>③ ①の訪問介護計画には、生活機能アセスメントの結果のほか</a:t>
            </a:r>
            <a:r>
              <a:rPr lang="ja-JP" altLang="en-US" sz="2800" dirty="0" smtClean="0"/>
              <a:t>、次</a:t>
            </a:r>
            <a:r>
              <a:rPr lang="ja-JP" altLang="en-US" sz="2800" dirty="0"/>
              <a:t>に掲げるその他の日々の暮らしの中で必要な機能の向上に</a:t>
            </a:r>
            <a:r>
              <a:rPr lang="ja-JP" altLang="en-US" sz="2800" dirty="0" smtClean="0"/>
              <a:t>資する</a:t>
            </a:r>
            <a:r>
              <a:rPr lang="ja-JP" altLang="en-US" sz="2800" dirty="0"/>
              <a:t>内容を記載しなければならない</a:t>
            </a:r>
            <a:r>
              <a:rPr lang="ja-JP" altLang="en-US" sz="2800" dirty="0" smtClean="0"/>
              <a:t>。</a:t>
            </a:r>
            <a:endParaRPr lang="en-US" altLang="ja-JP" sz="2800" dirty="0" smtClean="0"/>
          </a:p>
          <a:p>
            <a:r>
              <a:rPr lang="ja-JP" altLang="en-US" sz="2800" dirty="0" smtClean="0"/>
              <a:t>ア　利用者</a:t>
            </a:r>
            <a:r>
              <a:rPr lang="ja-JP" altLang="en-US" sz="2800" dirty="0"/>
              <a:t>が日々の暮らしの中で可能な限り自立して行おう</a:t>
            </a:r>
            <a:r>
              <a:rPr lang="ja-JP" altLang="en-US" sz="2800" dirty="0" smtClean="0"/>
              <a:t>とする</a:t>
            </a:r>
            <a:r>
              <a:rPr lang="ja-JP" altLang="en-US" sz="2800" dirty="0"/>
              <a:t>行為の内容</a:t>
            </a:r>
          </a:p>
          <a:p>
            <a:r>
              <a:rPr lang="ja-JP" altLang="en-US" sz="2800" dirty="0" smtClean="0"/>
              <a:t>イ　生活</a:t>
            </a:r>
            <a:r>
              <a:rPr lang="ja-JP" altLang="en-US" sz="2800" dirty="0"/>
              <a:t>機能アセスメントの結果に基づき、アの内容に</a:t>
            </a:r>
            <a:r>
              <a:rPr lang="ja-JP" altLang="en-US" sz="2800" dirty="0" smtClean="0"/>
              <a:t>ついて定めた</a:t>
            </a:r>
            <a:r>
              <a:rPr lang="ja-JP" altLang="en-US" sz="2800" dirty="0"/>
              <a:t>三月を目途とする達成目標</a:t>
            </a:r>
          </a:p>
          <a:p>
            <a:r>
              <a:rPr lang="ja-JP" altLang="en-US" sz="2800" dirty="0" smtClean="0"/>
              <a:t>ウ　イ</a:t>
            </a:r>
            <a:r>
              <a:rPr lang="ja-JP" altLang="en-US" sz="2800" dirty="0"/>
              <a:t>の目標を達成するために経過的に達成すべき各月の目標</a:t>
            </a:r>
          </a:p>
          <a:p>
            <a:r>
              <a:rPr lang="ja-JP" altLang="en-US" sz="2800" dirty="0" smtClean="0"/>
              <a:t>エ　イ</a:t>
            </a:r>
            <a:r>
              <a:rPr lang="ja-JP" altLang="en-US" sz="2800" dirty="0"/>
              <a:t>及びウの目標を達成するために訪問介護員等が行う</a:t>
            </a:r>
            <a:r>
              <a:rPr lang="ja-JP" altLang="en-US" sz="2800" dirty="0" smtClean="0"/>
              <a:t>介助等</a:t>
            </a:r>
            <a:r>
              <a:rPr lang="ja-JP" altLang="en-US" sz="2800" dirty="0"/>
              <a:t>の内容</a:t>
            </a:r>
            <a:endParaRPr kumimoji="1" lang="ja-JP" altLang="en-US" sz="2800" dirty="0"/>
          </a:p>
        </p:txBody>
      </p:sp>
    </p:spTree>
    <p:extLst>
      <p:ext uri="{BB962C8B-B14F-4D97-AF65-F5344CB8AC3E}">
        <p14:creationId xmlns:p14="http://schemas.microsoft.com/office/powerpoint/2010/main" val="3362362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生活機能向上連携加算</a:t>
            </a:r>
            <a:endParaRPr kumimoji="1" lang="ja-JP" altLang="en-US" dirty="0"/>
          </a:p>
        </p:txBody>
      </p:sp>
      <p:sp>
        <p:nvSpPr>
          <p:cNvPr id="3" name="コンテンツ プレースホルダー 2"/>
          <p:cNvSpPr>
            <a:spLocks noGrp="1"/>
          </p:cNvSpPr>
          <p:nvPr>
            <p:ph idx="1"/>
          </p:nvPr>
        </p:nvSpPr>
        <p:spPr>
          <a:xfrm>
            <a:off x="0" y="980728"/>
            <a:ext cx="9144000" cy="5115272"/>
          </a:xfrm>
        </p:spPr>
        <p:txBody>
          <a:bodyPr/>
          <a:lstStyle/>
          <a:p>
            <a:r>
              <a:rPr lang="ja-JP" altLang="en-US" sz="2800" dirty="0"/>
              <a:t>④ ③のイ及びウの</a:t>
            </a:r>
            <a:r>
              <a:rPr lang="ja-JP" altLang="en-US" sz="2800" b="1" u="sng" dirty="0">
                <a:solidFill>
                  <a:srgbClr val="FF0000"/>
                </a:solidFill>
              </a:rPr>
              <a:t>達成目標については、利用者の意向及び</a:t>
            </a:r>
            <a:r>
              <a:rPr lang="ja-JP" altLang="en-US" sz="2800" b="1" u="sng" dirty="0" smtClean="0">
                <a:solidFill>
                  <a:srgbClr val="FF0000"/>
                </a:solidFill>
              </a:rPr>
              <a:t>利用者</a:t>
            </a:r>
            <a:r>
              <a:rPr lang="ja-JP" altLang="en-US" sz="2800" b="1" u="sng" dirty="0">
                <a:solidFill>
                  <a:srgbClr val="FF0000"/>
                </a:solidFill>
              </a:rPr>
              <a:t>を担当する介護支援専門員の意見も踏まえ策定する</a:t>
            </a:r>
            <a:r>
              <a:rPr lang="ja-JP" altLang="en-US" sz="2800" dirty="0"/>
              <a:t>とともに</a:t>
            </a:r>
            <a:r>
              <a:rPr lang="ja-JP" altLang="en-US" sz="2800" dirty="0" smtClean="0"/>
              <a:t>、利用者</a:t>
            </a:r>
            <a:r>
              <a:rPr lang="ja-JP" altLang="en-US" sz="2800" dirty="0"/>
              <a:t>自身がその達成度合いを客観視でき、当該利用者の</a:t>
            </a:r>
            <a:r>
              <a:rPr lang="ja-JP" altLang="en-US" sz="2800" dirty="0" smtClean="0"/>
              <a:t>意欲の</a:t>
            </a:r>
            <a:r>
              <a:rPr lang="ja-JP" altLang="en-US" sz="2800" dirty="0"/>
              <a:t>向上につながるよう、例えば当該目標に係る生活行為の</a:t>
            </a:r>
            <a:r>
              <a:rPr lang="ja-JP" altLang="en-US" sz="2800" dirty="0" smtClean="0"/>
              <a:t>回数や</a:t>
            </a:r>
            <a:r>
              <a:rPr lang="ja-JP" altLang="en-US" sz="2800" dirty="0"/>
              <a:t>当該生活行為を行うために必要となる基本的な動作（立位</a:t>
            </a:r>
            <a:r>
              <a:rPr lang="ja-JP" altLang="en-US" sz="2800" dirty="0" smtClean="0"/>
              <a:t>又は</a:t>
            </a:r>
            <a:r>
              <a:rPr lang="ja-JP" altLang="en-US" sz="2800" dirty="0"/>
              <a:t>座位の保持等）の時間数といった</a:t>
            </a:r>
            <a:r>
              <a:rPr lang="ja-JP" altLang="en-US" sz="2800" b="1" u="sng" dirty="0">
                <a:solidFill>
                  <a:srgbClr val="FF0000"/>
                </a:solidFill>
              </a:rPr>
              <a:t>数値を用いる等、可能な</a:t>
            </a:r>
            <a:r>
              <a:rPr lang="ja-JP" altLang="en-US" sz="2800" b="1" u="sng" dirty="0" smtClean="0">
                <a:solidFill>
                  <a:srgbClr val="FF0000"/>
                </a:solidFill>
              </a:rPr>
              <a:t>限り</a:t>
            </a:r>
            <a:r>
              <a:rPr lang="ja-JP" altLang="en-US" sz="2800" b="1" u="sng" dirty="0">
                <a:solidFill>
                  <a:srgbClr val="FF0000"/>
                </a:solidFill>
              </a:rPr>
              <a:t>具体的かつ客観的な指標を用いて設定する</a:t>
            </a:r>
            <a:r>
              <a:rPr lang="ja-JP" altLang="en-US" sz="2800" dirty="0"/>
              <a:t>こと。</a:t>
            </a:r>
            <a:endParaRPr kumimoji="1" lang="ja-JP" altLang="en-US" sz="2800" dirty="0"/>
          </a:p>
        </p:txBody>
      </p:sp>
    </p:spTree>
    <p:extLst>
      <p:ext uri="{BB962C8B-B14F-4D97-AF65-F5344CB8AC3E}">
        <p14:creationId xmlns:p14="http://schemas.microsoft.com/office/powerpoint/2010/main" val="9203656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生活機能向上連携加算</a:t>
            </a:r>
            <a:endParaRPr kumimoji="1" lang="ja-JP" altLang="en-US" dirty="0"/>
          </a:p>
        </p:txBody>
      </p:sp>
      <p:sp>
        <p:nvSpPr>
          <p:cNvPr id="3" name="コンテンツ プレースホルダー 2"/>
          <p:cNvSpPr>
            <a:spLocks noGrp="1"/>
          </p:cNvSpPr>
          <p:nvPr>
            <p:ph idx="1"/>
          </p:nvPr>
        </p:nvSpPr>
        <p:spPr>
          <a:xfrm>
            <a:off x="0" y="908720"/>
            <a:ext cx="9144000" cy="5187280"/>
          </a:xfrm>
        </p:spPr>
        <p:txBody>
          <a:bodyPr/>
          <a:lstStyle/>
          <a:p>
            <a:r>
              <a:rPr lang="ja-JP" altLang="en-US" sz="2400" dirty="0"/>
              <a:t>⑤ ①の訪問介護計画及び当該計画に基づく訪問介護員等が</a:t>
            </a:r>
            <a:r>
              <a:rPr lang="ja-JP" altLang="en-US" sz="2400" dirty="0" smtClean="0"/>
              <a:t>行う指定</a:t>
            </a:r>
            <a:r>
              <a:rPr lang="ja-JP" altLang="en-US" sz="2400" dirty="0"/>
              <a:t>訪問介護の内容としては、例えば次のようなものが</a:t>
            </a:r>
            <a:r>
              <a:rPr lang="ja-JP" altLang="en-US" sz="2400" dirty="0" smtClean="0"/>
              <a:t>考えられる</a:t>
            </a:r>
            <a:r>
              <a:rPr lang="ja-JP" altLang="en-US" sz="2400" dirty="0"/>
              <a:t>こと。</a:t>
            </a:r>
          </a:p>
          <a:p>
            <a:r>
              <a:rPr lang="ja-JP" altLang="en-US" sz="2400" dirty="0"/>
              <a:t>達成目標として「自宅のポータブルトイレ利用回数一日</a:t>
            </a:r>
            <a:r>
              <a:rPr lang="ja-JP" altLang="en-US" sz="2400" dirty="0" smtClean="0"/>
              <a:t>一回以上</a:t>
            </a:r>
            <a:r>
              <a:rPr lang="ja-JP" altLang="en-US" sz="2400" dirty="0"/>
              <a:t>利用（一月目、二月目の目標として座位の保持時間）」</a:t>
            </a:r>
            <a:r>
              <a:rPr lang="ja-JP" altLang="en-US" sz="2400" dirty="0" smtClean="0"/>
              <a:t>を設定</a:t>
            </a:r>
            <a:r>
              <a:rPr lang="ja-JP" altLang="en-US" sz="2400" dirty="0"/>
              <a:t>。</a:t>
            </a:r>
          </a:p>
          <a:p>
            <a:r>
              <a:rPr lang="ja-JP" altLang="en-US" sz="2400" dirty="0"/>
              <a:t>（一月目）訪問介護員等は週二回の訪問の際、ベッド上で</a:t>
            </a:r>
            <a:r>
              <a:rPr lang="ja-JP" altLang="en-US" sz="2400" dirty="0" smtClean="0"/>
              <a:t>体を</a:t>
            </a:r>
            <a:r>
              <a:rPr lang="ja-JP" altLang="en-US" sz="2400" dirty="0"/>
              <a:t>起こす介助を行い、利用者が五分間の座位を保持して</a:t>
            </a:r>
            <a:r>
              <a:rPr lang="ja-JP" altLang="en-US" sz="2400" dirty="0" smtClean="0"/>
              <a:t>いる</a:t>
            </a:r>
            <a:r>
              <a:rPr lang="ja-JP" altLang="en-US" sz="2400" dirty="0"/>
              <a:t>間、ベッド周辺の整理を行いながら安全確保のための</a:t>
            </a:r>
            <a:r>
              <a:rPr lang="ja-JP" altLang="en-US" sz="2400" dirty="0" smtClean="0"/>
              <a:t>見守り</a:t>
            </a:r>
            <a:r>
              <a:rPr lang="ja-JP" altLang="en-US" sz="2400" dirty="0"/>
              <a:t>及び付き添いを行う</a:t>
            </a:r>
            <a:r>
              <a:rPr lang="ja-JP" altLang="en-US" sz="2400" dirty="0" smtClean="0"/>
              <a:t>。</a:t>
            </a:r>
            <a:endParaRPr lang="en-US" altLang="ja-JP" sz="2400" dirty="0" smtClean="0"/>
          </a:p>
          <a:p>
            <a:r>
              <a:rPr lang="ja-JP" altLang="en-US" sz="2400" dirty="0" smtClean="0"/>
              <a:t>（</a:t>
            </a:r>
            <a:r>
              <a:rPr lang="ja-JP" altLang="en-US" sz="2400" dirty="0"/>
              <a:t>二月目）ベッド上からポータブルトイレへの移動の介助</a:t>
            </a:r>
            <a:r>
              <a:rPr lang="ja-JP" altLang="en-US" sz="2400" dirty="0" smtClean="0"/>
              <a:t>を行い</a:t>
            </a:r>
            <a:r>
              <a:rPr lang="ja-JP" altLang="en-US" sz="2400" dirty="0"/>
              <a:t>、利用者の体を支えながら、排泄の介助を行う。</a:t>
            </a:r>
          </a:p>
          <a:p>
            <a:r>
              <a:rPr lang="ja-JP" altLang="en-US" sz="2400" dirty="0"/>
              <a:t>（三月目）ベッド上からポータブルトイレへ利用者が移動</a:t>
            </a:r>
            <a:r>
              <a:rPr lang="ja-JP" altLang="en-US" sz="2400" dirty="0" smtClean="0"/>
              <a:t>する</a:t>
            </a:r>
            <a:r>
              <a:rPr lang="ja-JP" altLang="en-US" sz="2400" dirty="0"/>
              <a:t>際に、転倒等の防止のため付き添い、必要に応じて</a:t>
            </a:r>
            <a:r>
              <a:rPr lang="ja-JP" altLang="en-US" sz="2400" dirty="0" smtClean="0"/>
              <a:t>介助を</a:t>
            </a:r>
            <a:r>
              <a:rPr lang="ja-JP" altLang="en-US" sz="2400" dirty="0"/>
              <a:t>行う（訪問介護員等は、指定訪問介護提供時以外の</a:t>
            </a:r>
            <a:r>
              <a:rPr lang="ja-JP" altLang="en-US" sz="2400" dirty="0" smtClean="0"/>
              <a:t>ポータブルトイレ</a:t>
            </a:r>
            <a:r>
              <a:rPr lang="ja-JP" altLang="en-US" sz="2400" dirty="0"/>
              <a:t>の利用状況等について確認を行う。）。</a:t>
            </a:r>
            <a:endParaRPr kumimoji="1" lang="ja-JP" altLang="en-US" sz="2400" dirty="0"/>
          </a:p>
        </p:txBody>
      </p:sp>
    </p:spTree>
    <p:extLst>
      <p:ext uri="{BB962C8B-B14F-4D97-AF65-F5344CB8AC3E}">
        <p14:creationId xmlns:p14="http://schemas.microsoft.com/office/powerpoint/2010/main" val="149697921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私案ですが・・・</a:t>
            </a:r>
            <a:endParaRPr kumimoji="1" lang="ja-JP" altLang="en-US" dirty="0"/>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5736" y="1052736"/>
            <a:ext cx="3821917" cy="5544616"/>
          </a:xfrm>
          <a:prstGeom prst="rect">
            <a:avLst/>
          </a:prstGeom>
          <a:solidFill>
            <a:schemeClr val="bg1"/>
          </a:solidFill>
          <a:ln>
            <a:noFill/>
          </a:ln>
          <a:effectLst/>
        </p:spPr>
      </p:pic>
    </p:spTree>
    <p:extLst>
      <p:ext uri="{BB962C8B-B14F-4D97-AF65-F5344CB8AC3E}">
        <p14:creationId xmlns:p14="http://schemas.microsoft.com/office/powerpoint/2010/main" val="391129130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生活機能向上連携加算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⑥ 本加算は②の評価に基づき、①の訪問介護計画に基づき</a:t>
            </a:r>
            <a:r>
              <a:rPr lang="ja-JP" altLang="en-US" sz="2800" dirty="0" smtClean="0"/>
              <a:t>提供された</a:t>
            </a:r>
            <a:r>
              <a:rPr lang="ja-JP" altLang="en-US" sz="2800" dirty="0"/>
              <a:t>初回の指定訪問介護の提供日が属する月以降三月を</a:t>
            </a:r>
            <a:r>
              <a:rPr lang="ja-JP" altLang="en-US" sz="2800" dirty="0" smtClean="0"/>
              <a:t>限度と</a:t>
            </a:r>
            <a:r>
              <a:rPr lang="ja-JP" altLang="en-US" sz="2800" dirty="0"/>
              <a:t>して算定されるものであり、三月を超えて本加算を算定</a:t>
            </a:r>
            <a:r>
              <a:rPr lang="ja-JP" altLang="en-US" sz="2800" dirty="0" smtClean="0"/>
              <a:t>しよう</a:t>
            </a:r>
            <a:r>
              <a:rPr lang="ja-JP" altLang="en-US" sz="2800" dirty="0"/>
              <a:t>とする場合は、再度②の評価に基づき訪問介護計画を</a:t>
            </a:r>
            <a:r>
              <a:rPr lang="ja-JP" altLang="en-US" sz="2800" dirty="0" smtClean="0"/>
              <a:t>見直す必要</a:t>
            </a:r>
            <a:r>
              <a:rPr lang="ja-JP" altLang="en-US" sz="2800" dirty="0"/>
              <a:t>があること。なお、当該三月の間に利用者に対する指定</a:t>
            </a:r>
            <a:r>
              <a:rPr lang="ja-JP" altLang="en-US" sz="2800" dirty="0" smtClean="0"/>
              <a:t>訪問</a:t>
            </a:r>
            <a:r>
              <a:rPr lang="ja-JP" altLang="en-US" sz="2800" dirty="0"/>
              <a:t>リハビリテーションの提供が終了した場合であっても、</a:t>
            </a:r>
            <a:r>
              <a:rPr lang="ja-JP" altLang="en-US" sz="2800" dirty="0" smtClean="0"/>
              <a:t>三月間</a:t>
            </a:r>
            <a:r>
              <a:rPr lang="ja-JP" altLang="en-US" sz="2800" dirty="0"/>
              <a:t>は本加算の算定が可能であること。</a:t>
            </a:r>
            <a:endParaRPr kumimoji="1" lang="ja-JP" altLang="en-US" sz="2800" dirty="0"/>
          </a:p>
        </p:txBody>
      </p:sp>
    </p:spTree>
    <p:extLst>
      <p:ext uri="{BB962C8B-B14F-4D97-AF65-F5344CB8AC3E}">
        <p14:creationId xmlns:p14="http://schemas.microsoft.com/office/powerpoint/2010/main" val="6171458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生活機能向上連携加算</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800" dirty="0"/>
              <a:t>⑦ 本加算を算定する期間中は、各月における目標の達成</a:t>
            </a:r>
            <a:r>
              <a:rPr lang="ja-JP" altLang="en-US" sz="2800" dirty="0" smtClean="0"/>
              <a:t>度合いに</a:t>
            </a:r>
            <a:r>
              <a:rPr lang="ja-JP" altLang="en-US" sz="2800" dirty="0"/>
              <a:t>つき、利用者及び指定訪問リハビリテーションの理学</a:t>
            </a:r>
            <a:r>
              <a:rPr lang="ja-JP" altLang="en-US" sz="2800" dirty="0" smtClean="0"/>
              <a:t>療法士等</a:t>
            </a:r>
            <a:r>
              <a:rPr lang="ja-JP" altLang="en-US" sz="2800" dirty="0"/>
              <a:t>に報告し、必要に応じて利用者の意向を確認し、当該理学</a:t>
            </a:r>
            <a:r>
              <a:rPr lang="ja-JP" altLang="en-US" sz="2800" dirty="0" smtClean="0"/>
              <a:t>療法士</a:t>
            </a:r>
            <a:r>
              <a:rPr lang="ja-JP" altLang="en-US" sz="2800" dirty="0"/>
              <a:t>等から必要な助言を得た上で、利用者のＡＤＬ及び</a:t>
            </a:r>
            <a:r>
              <a:rPr lang="ja-JP" altLang="en-US" sz="2800" dirty="0" smtClean="0"/>
              <a:t>ＩＡＤＬ</a:t>
            </a:r>
            <a:r>
              <a:rPr lang="ja-JP" altLang="en-US" sz="2800" dirty="0"/>
              <a:t>の改善状況及び③のイの達成目標を踏まえた適切な対応を</a:t>
            </a:r>
            <a:r>
              <a:rPr lang="ja-JP" altLang="en-US" sz="2800" dirty="0" smtClean="0"/>
              <a:t>行う</a:t>
            </a:r>
            <a:r>
              <a:rPr lang="ja-JP" altLang="en-US" sz="2800" dirty="0"/>
              <a:t>こと。</a:t>
            </a:r>
            <a:endParaRPr kumimoji="1" lang="ja-JP" altLang="en-US" sz="2800" dirty="0"/>
          </a:p>
        </p:txBody>
      </p:sp>
    </p:spTree>
    <p:extLst>
      <p:ext uri="{BB962C8B-B14F-4D97-AF65-F5344CB8AC3E}">
        <p14:creationId xmlns:p14="http://schemas.microsoft.com/office/powerpoint/2010/main" val="26016034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これも私案ですが・・・</a:t>
            </a:r>
            <a:endParaRPr kumimoji="1" lang="ja-JP" alt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91680" y="1196752"/>
            <a:ext cx="4896544" cy="5514826"/>
          </a:xfrm>
          <a:prstGeom prst="rect">
            <a:avLst/>
          </a:prstGeom>
          <a:solidFill>
            <a:schemeClr val="bg1"/>
          </a:solidFill>
          <a:ln>
            <a:noFill/>
          </a:ln>
          <a:effectLst/>
        </p:spPr>
      </p:pic>
    </p:spTree>
    <p:extLst>
      <p:ext uri="{BB962C8B-B14F-4D97-AF65-F5344CB8AC3E}">
        <p14:creationId xmlns:p14="http://schemas.microsoft.com/office/powerpoint/2010/main" val="23318637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運営基準の改正</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0" indent="0">
              <a:buNone/>
            </a:pPr>
            <a:r>
              <a:rPr lang="ja-JP" altLang="en-US" dirty="0"/>
              <a:t>１ 訪問介護（介護予防訪問介護についても同様）</a:t>
            </a:r>
          </a:p>
          <a:p>
            <a:pPr marL="0" indent="0">
              <a:buNone/>
            </a:pPr>
            <a:r>
              <a:rPr lang="ja-JP" altLang="en-US" dirty="0"/>
              <a:t>○ サービス提供責任者の配置に関する規定を以下のとおり改正する。</a:t>
            </a:r>
          </a:p>
          <a:p>
            <a:pPr marL="0" indent="0">
              <a:buNone/>
            </a:pPr>
            <a:r>
              <a:rPr lang="ja-JP" altLang="en-US" dirty="0"/>
              <a:t>・常勤の訪問介護員等のうち、</a:t>
            </a:r>
            <a:r>
              <a:rPr lang="ja-JP" altLang="en-US" u="sng" dirty="0">
                <a:solidFill>
                  <a:srgbClr val="FF0000"/>
                </a:solidFill>
              </a:rPr>
              <a:t>利用者（前３月の平均値（新規指定の場合は推定数））が４０人又はその端数を増す毎に１人以上の者をサービス提供責任者としなければならない</a:t>
            </a:r>
            <a:r>
              <a:rPr lang="ja-JP" altLang="en-US" dirty="0"/>
              <a:t>こと（平成</a:t>
            </a:r>
            <a:r>
              <a:rPr lang="en-US" altLang="ja-JP" dirty="0"/>
              <a:t>25</a:t>
            </a:r>
            <a:r>
              <a:rPr lang="ja-JP" altLang="en-US" dirty="0"/>
              <a:t>年</a:t>
            </a:r>
            <a:r>
              <a:rPr lang="en-US" altLang="ja-JP" dirty="0"/>
              <a:t>3</a:t>
            </a:r>
            <a:r>
              <a:rPr lang="ja-JP" altLang="en-US" dirty="0"/>
              <a:t>月末までは従前の配置で可）。</a:t>
            </a:r>
          </a:p>
          <a:p>
            <a:pPr marL="0" indent="0">
              <a:buNone/>
            </a:pPr>
            <a:r>
              <a:rPr lang="ja-JP" altLang="en-US" dirty="0"/>
              <a:t>・サービス提供責任者は、介護福祉士、実務者研修修了者、介護職員基礎研修課程修了者、訪問介護員１級課程修了者又は訪問介護員２級課程修了者（介護等の業務に３年以上従事した者に限る。）であって、専ら指定訪問介護の職務に従事するもの（原則、常勤の者）を充てなければならないこと。</a:t>
            </a:r>
            <a:endParaRPr kumimoji="1" lang="ja-JP" altLang="en-US" dirty="0"/>
          </a:p>
        </p:txBody>
      </p:sp>
    </p:spTree>
    <p:extLst>
      <p:ext uri="{BB962C8B-B14F-4D97-AF65-F5344CB8AC3E}">
        <p14:creationId xmlns:p14="http://schemas.microsoft.com/office/powerpoint/2010/main" val="284793108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t>⑵ サービス提供</a:t>
            </a:r>
            <a:r>
              <a:rPr lang="ja-JP" altLang="en-US" sz="2800" dirty="0" smtClean="0"/>
              <a:t>責任者</a:t>
            </a:r>
            <a:r>
              <a:rPr lang="en-US" altLang="ja-JP" sz="2800" dirty="0" smtClean="0"/>
              <a:t/>
            </a:r>
            <a:br>
              <a:rPr lang="en-US" altLang="ja-JP" sz="2800" dirty="0" smtClean="0"/>
            </a:br>
            <a:r>
              <a:rPr lang="ja-JP" altLang="en-US" sz="2800" dirty="0" smtClean="0"/>
              <a:t>（</a:t>
            </a:r>
            <a:r>
              <a:rPr lang="ja-JP" altLang="en-US" sz="2800" dirty="0"/>
              <a:t>居宅基準第五条第二項）</a:t>
            </a:r>
            <a:endParaRPr kumimoji="1" lang="ja-JP" altLang="en-US" sz="2800"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400" dirty="0"/>
              <a:t>① 利用者の数が四十人又はその端数を増すごとに一人以上の</a:t>
            </a:r>
            <a:r>
              <a:rPr lang="ja-JP" altLang="en-US" sz="2400" dirty="0" smtClean="0"/>
              <a:t>者</a:t>
            </a:r>
            <a:r>
              <a:rPr lang="ja-JP" altLang="en-US" sz="2400" dirty="0"/>
              <a:t>をサービス提供責任者としなければならないこととされたが</a:t>
            </a:r>
            <a:r>
              <a:rPr lang="ja-JP" altLang="en-US" sz="2400" dirty="0" smtClean="0"/>
              <a:t>、</a:t>
            </a:r>
            <a:r>
              <a:rPr lang="ja-JP" altLang="en-US" sz="2400" dirty="0"/>
              <a:t>その具体的取扱は次のとおりとする。なお、</a:t>
            </a:r>
            <a:r>
              <a:rPr lang="ja-JP" altLang="en-US" sz="2400" b="1" u="sng" dirty="0">
                <a:solidFill>
                  <a:srgbClr val="FF0000"/>
                </a:solidFill>
              </a:rPr>
              <a:t>これについては</a:t>
            </a:r>
            <a:r>
              <a:rPr lang="ja-JP" altLang="en-US" sz="2400" b="1" u="sng" dirty="0" smtClean="0">
                <a:solidFill>
                  <a:srgbClr val="FF0000"/>
                </a:solidFill>
              </a:rPr>
              <a:t>、</a:t>
            </a:r>
            <a:r>
              <a:rPr lang="ja-JP" altLang="en-US" sz="2400" b="1" u="sng" dirty="0">
                <a:solidFill>
                  <a:srgbClr val="FF0000"/>
                </a:solidFill>
              </a:rPr>
              <a:t>指定訪問介護事業所ごとに最小限必要な員数として</a:t>
            </a:r>
            <a:r>
              <a:rPr lang="ja-JP" altLang="en-US" sz="2400" b="1" u="sng" dirty="0" smtClean="0">
                <a:solidFill>
                  <a:srgbClr val="FF0000"/>
                </a:solidFill>
              </a:rPr>
              <a:t>定められた</a:t>
            </a:r>
            <a:r>
              <a:rPr lang="ja-JP" altLang="en-US" sz="2400" b="1" u="sng" dirty="0">
                <a:solidFill>
                  <a:srgbClr val="FF0000"/>
                </a:solidFill>
              </a:rPr>
              <a:t>ものであり、一人のサービス提供責任者が担当する利用者の</a:t>
            </a:r>
            <a:r>
              <a:rPr lang="ja-JP" altLang="en-US" sz="2400" b="1" u="sng" dirty="0" smtClean="0">
                <a:solidFill>
                  <a:srgbClr val="FF0000"/>
                </a:solidFill>
              </a:rPr>
              <a:t>数の</a:t>
            </a:r>
            <a:r>
              <a:rPr lang="ja-JP" altLang="en-US" sz="2400" b="1" u="sng" dirty="0">
                <a:solidFill>
                  <a:srgbClr val="FF0000"/>
                </a:solidFill>
              </a:rPr>
              <a:t>上限を定めたものではない</a:t>
            </a:r>
            <a:r>
              <a:rPr lang="ja-JP" altLang="en-US" sz="2400" dirty="0"/>
              <a:t>ことに留意するとともに、業務</a:t>
            </a:r>
            <a:r>
              <a:rPr lang="ja-JP" altLang="en-US" sz="2400" dirty="0" smtClean="0"/>
              <a:t>の実態</a:t>
            </a:r>
            <a:r>
              <a:rPr lang="ja-JP" altLang="en-US" sz="2400" dirty="0"/>
              <a:t>に応じて必要な員数を配置するものとする。</a:t>
            </a:r>
            <a:endParaRPr kumimoji="1" lang="ja-JP" altLang="en-US" sz="2400" dirty="0"/>
          </a:p>
        </p:txBody>
      </p:sp>
    </p:spTree>
    <p:extLst>
      <p:ext uri="{BB962C8B-B14F-4D97-AF65-F5344CB8AC3E}">
        <p14:creationId xmlns:p14="http://schemas.microsoft.com/office/powerpoint/2010/main" val="358639701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1196752"/>
            <a:ext cx="9144000" cy="4899248"/>
          </a:xfrm>
        </p:spPr>
        <p:txBody>
          <a:bodyPr/>
          <a:lstStyle/>
          <a:p>
            <a:r>
              <a:rPr lang="ja-JP" altLang="en-US" sz="2800" dirty="0"/>
              <a:t>ロ利用者の数については、前三月の平均値を用いる。この</a:t>
            </a:r>
            <a:r>
              <a:rPr lang="ja-JP" altLang="en-US" sz="2800" dirty="0" smtClean="0"/>
              <a:t>場</a:t>
            </a:r>
            <a:r>
              <a:rPr lang="ja-JP" altLang="en-US" sz="2800" dirty="0"/>
              <a:t>合、前三月の平均値は、</a:t>
            </a:r>
            <a:r>
              <a:rPr lang="ja-JP" altLang="en-US" sz="2800" b="1" u="sng" dirty="0">
                <a:solidFill>
                  <a:srgbClr val="FF0000"/>
                </a:solidFill>
              </a:rPr>
              <a:t>暦月ごとの実利用者の数を合算し</a:t>
            </a:r>
            <a:r>
              <a:rPr lang="ja-JP" altLang="en-US" sz="2800" b="1" u="sng" dirty="0" smtClean="0">
                <a:solidFill>
                  <a:srgbClr val="FF0000"/>
                </a:solidFill>
              </a:rPr>
              <a:t>、</a:t>
            </a:r>
            <a:r>
              <a:rPr lang="ja-JP" altLang="en-US" sz="2800" b="1" u="sng" dirty="0">
                <a:solidFill>
                  <a:srgbClr val="FF0000"/>
                </a:solidFill>
              </a:rPr>
              <a:t>三で除して得た数とする。</a:t>
            </a:r>
            <a:r>
              <a:rPr lang="ja-JP" altLang="en-US" sz="2800" dirty="0"/>
              <a:t>なお、新たに事業を開始し、又</a:t>
            </a:r>
            <a:r>
              <a:rPr lang="ja-JP" altLang="en-US" sz="2800" dirty="0" smtClean="0"/>
              <a:t>は</a:t>
            </a:r>
            <a:r>
              <a:rPr lang="ja-JP" altLang="en-US" sz="2800" dirty="0"/>
              <a:t>再開した事業所においては、適切な方法により利用者の数</a:t>
            </a:r>
            <a:r>
              <a:rPr lang="ja-JP" altLang="en-US" sz="2800" dirty="0" smtClean="0"/>
              <a:t>を</a:t>
            </a:r>
            <a:r>
              <a:rPr lang="ja-JP" altLang="en-US" sz="2800" dirty="0"/>
              <a:t>推定するものとする</a:t>
            </a:r>
            <a:r>
              <a:rPr lang="ja-JP" altLang="en-US" sz="2800" dirty="0" smtClean="0"/>
              <a:t>。</a:t>
            </a:r>
            <a:endParaRPr lang="en-US" altLang="ja-JP" sz="2800" dirty="0" smtClean="0"/>
          </a:p>
          <a:p>
            <a:r>
              <a:rPr lang="ja-JP" altLang="en-US" sz="2800" dirty="0"/>
              <a:t>ハ当該指定訪問介護事業所が提供する指定訪問介護のうち</a:t>
            </a:r>
            <a:r>
              <a:rPr lang="ja-JP" altLang="en-US" sz="2800" dirty="0" smtClean="0"/>
              <a:t>、</a:t>
            </a:r>
            <a:r>
              <a:rPr lang="ja-JP" altLang="en-US" sz="2800" b="1" u="sng" dirty="0">
                <a:solidFill>
                  <a:srgbClr val="FF0000"/>
                </a:solidFill>
              </a:rPr>
              <a:t>通院等乗降介助に該当するもののみを利用した者の当該月</a:t>
            </a:r>
            <a:r>
              <a:rPr lang="ja-JP" altLang="en-US" sz="2800" b="1" u="sng" dirty="0" smtClean="0">
                <a:solidFill>
                  <a:srgbClr val="FF0000"/>
                </a:solidFill>
              </a:rPr>
              <a:t>に</a:t>
            </a:r>
            <a:r>
              <a:rPr lang="ja-JP" altLang="en-US" sz="2800" b="1" u="sng" dirty="0">
                <a:solidFill>
                  <a:srgbClr val="FF0000"/>
                </a:solidFill>
              </a:rPr>
              <a:t>おける利用者の数については、○・一人として計算する</a:t>
            </a:r>
            <a:r>
              <a:rPr lang="ja-JP" altLang="en-US" sz="2800" dirty="0"/>
              <a:t>こと。</a:t>
            </a:r>
            <a:endParaRPr kumimoji="1" lang="ja-JP" altLang="en-US" sz="2800" dirty="0"/>
          </a:p>
        </p:txBody>
      </p:sp>
    </p:spTree>
    <p:extLst>
      <p:ext uri="{BB962C8B-B14F-4D97-AF65-F5344CB8AC3E}">
        <p14:creationId xmlns:p14="http://schemas.microsoft.com/office/powerpoint/2010/main" val="685294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② 重度療養管理</a:t>
            </a:r>
            <a:r>
              <a:rPr lang="ja-JP" altLang="en-US" dirty="0" smtClean="0"/>
              <a:t>加算</a:t>
            </a:r>
            <a:endParaRPr kumimoji="1" lang="ja-JP" altLang="en-US" dirty="0"/>
          </a:p>
        </p:txBody>
      </p:sp>
      <p:sp>
        <p:nvSpPr>
          <p:cNvPr id="3" name="コンテンツ プレースホルダー 2"/>
          <p:cNvSpPr>
            <a:spLocks noGrp="1"/>
          </p:cNvSpPr>
          <p:nvPr>
            <p:ph idx="1"/>
          </p:nvPr>
        </p:nvSpPr>
        <p:spPr>
          <a:xfrm>
            <a:off x="179512" y="980728"/>
            <a:ext cx="8856984" cy="5616624"/>
          </a:xfrm>
        </p:spPr>
        <p:txBody>
          <a:bodyPr>
            <a:normAutofit fontScale="55000" lnSpcReduction="20000"/>
          </a:bodyPr>
          <a:lstStyle/>
          <a:p>
            <a:pPr marL="0" indent="0">
              <a:buNone/>
            </a:pPr>
            <a:r>
              <a:rPr lang="ja-JP" altLang="en-US" dirty="0" smtClean="0"/>
              <a:t>手厚い</a:t>
            </a:r>
            <a:r>
              <a:rPr lang="ja-JP" altLang="en-US" dirty="0"/>
              <a:t>医療が必要な利用者に対するリハビリテーションの提供を促進する観点から、要介護度４又は５であって、手厚い医療が必要な状態である利用者の受入れを評価する見直しを行う。</a:t>
            </a:r>
          </a:p>
          <a:p>
            <a:pPr marL="0" indent="0">
              <a:buNone/>
            </a:pPr>
            <a:r>
              <a:rPr lang="ja-JP" altLang="en-US" b="1" u="sng" dirty="0">
                <a:solidFill>
                  <a:srgbClr val="FF0000"/>
                </a:solidFill>
              </a:rPr>
              <a:t>重度療養管理加算（新規） ⇒ </a:t>
            </a:r>
            <a:r>
              <a:rPr lang="en-US" altLang="ja-JP" b="1" u="sng" dirty="0">
                <a:solidFill>
                  <a:srgbClr val="FF0000"/>
                </a:solidFill>
              </a:rPr>
              <a:t>100</a:t>
            </a:r>
            <a:r>
              <a:rPr lang="ja-JP" altLang="en-US" b="1" u="sng" dirty="0">
                <a:solidFill>
                  <a:srgbClr val="FF0000"/>
                </a:solidFill>
              </a:rPr>
              <a:t>単位／日</a:t>
            </a:r>
          </a:p>
          <a:p>
            <a:pPr marL="0" indent="0">
              <a:buNone/>
            </a:pPr>
            <a:endParaRPr lang="en-US" altLang="ja-JP" dirty="0" smtClean="0"/>
          </a:p>
          <a:p>
            <a:pPr marL="0" indent="0">
              <a:buNone/>
            </a:pPr>
            <a:r>
              <a:rPr lang="en-US" altLang="ja-JP" dirty="0" smtClean="0"/>
              <a:t>※</a:t>
            </a:r>
            <a:r>
              <a:rPr lang="ja-JP" altLang="en-US" dirty="0"/>
              <a:t>算定要件</a:t>
            </a:r>
          </a:p>
          <a:p>
            <a:pPr marL="0" indent="0">
              <a:buNone/>
            </a:pPr>
            <a:r>
              <a:rPr lang="ja-JP" altLang="en-US" dirty="0"/>
              <a:t>所要時間</a:t>
            </a:r>
            <a:r>
              <a:rPr lang="en-US" altLang="ja-JP" dirty="0"/>
              <a:t>1</a:t>
            </a:r>
            <a:r>
              <a:rPr lang="ja-JP" altLang="en-US" dirty="0"/>
              <a:t>時間以上</a:t>
            </a:r>
            <a:r>
              <a:rPr lang="en-US" altLang="ja-JP" dirty="0"/>
              <a:t>2</a:t>
            </a:r>
            <a:r>
              <a:rPr lang="ja-JP" altLang="en-US" dirty="0"/>
              <a:t>時間未満の利用者以外の者であり、要介護４又は５であって、別に厚生労働大臣が定める状態であるものに対して、医学的管理のもと、通所リハビリテーションを行った場合。</a:t>
            </a:r>
          </a:p>
          <a:p>
            <a:pPr marL="0" indent="0">
              <a:buNone/>
            </a:pPr>
            <a:r>
              <a:rPr lang="ja-JP" altLang="en-US" dirty="0"/>
              <a:t>（注）別に厚生労働大臣が定める状態（イ～リのいずれかに該当する状態）</a:t>
            </a:r>
          </a:p>
          <a:p>
            <a:pPr marL="0" indent="0">
              <a:buNone/>
            </a:pPr>
            <a:r>
              <a:rPr lang="ja-JP" altLang="en-US" dirty="0"/>
              <a:t>イ 常時頻回の喀痰吸引を実施している状態</a:t>
            </a:r>
          </a:p>
          <a:p>
            <a:pPr marL="0" indent="0">
              <a:buNone/>
            </a:pPr>
            <a:r>
              <a:rPr lang="ja-JP" altLang="en-US" dirty="0"/>
              <a:t>ロ 呼吸障害等により人工呼吸器を使用している状態</a:t>
            </a:r>
          </a:p>
          <a:p>
            <a:pPr marL="0" indent="0">
              <a:buNone/>
            </a:pPr>
            <a:r>
              <a:rPr lang="ja-JP" altLang="en-US" dirty="0"/>
              <a:t>ハ 中心静脈注射を実施している状態</a:t>
            </a:r>
          </a:p>
          <a:p>
            <a:pPr marL="0" indent="0">
              <a:buNone/>
            </a:pPr>
            <a:r>
              <a:rPr lang="ja-JP" altLang="en-US" dirty="0"/>
              <a:t>二 人工腎臓を実施しており、かつ、重篤な合併症を有する状態</a:t>
            </a:r>
          </a:p>
          <a:p>
            <a:pPr marL="0" indent="0">
              <a:buNone/>
            </a:pPr>
            <a:r>
              <a:rPr lang="ja-JP" altLang="en-US" dirty="0"/>
              <a:t>ホ 重篤な心機能障害、呼吸障害等により常時モニター測定を実施している状態</a:t>
            </a:r>
          </a:p>
          <a:p>
            <a:pPr marL="0" indent="0">
              <a:buNone/>
            </a:pPr>
            <a:r>
              <a:rPr lang="ja-JP" altLang="en-US" dirty="0" err="1"/>
              <a:t>ヘ</a:t>
            </a:r>
            <a:r>
              <a:rPr lang="ja-JP" altLang="en-US" dirty="0"/>
              <a:t> 膀胱又は直腸の機能障害の程度が身体障害者障害程度等級表の</a:t>
            </a:r>
            <a:r>
              <a:rPr lang="en-US" altLang="ja-JP" dirty="0"/>
              <a:t>4</a:t>
            </a:r>
            <a:r>
              <a:rPr lang="ja-JP" altLang="en-US" dirty="0"/>
              <a:t>級以上であり、ストーマの処置を実施している状態</a:t>
            </a:r>
          </a:p>
          <a:p>
            <a:pPr marL="0" indent="0">
              <a:buNone/>
            </a:pPr>
            <a:r>
              <a:rPr lang="ja-JP" altLang="en-US" dirty="0"/>
              <a:t>ト 経鼻胃管や胃瘻等の経腸栄養が行われている状態</a:t>
            </a:r>
          </a:p>
          <a:p>
            <a:pPr marL="0" indent="0">
              <a:buNone/>
            </a:pPr>
            <a:r>
              <a:rPr lang="ja-JP" altLang="en-US" dirty="0"/>
              <a:t>チ 褥瘡に対する治療を実施している状態</a:t>
            </a:r>
          </a:p>
          <a:p>
            <a:pPr marL="0" indent="0">
              <a:buNone/>
            </a:pPr>
            <a:r>
              <a:rPr lang="ja-JP" altLang="en-US" dirty="0"/>
              <a:t>リ 気管切開が行われている状態</a:t>
            </a:r>
            <a:endParaRPr kumimoji="1" lang="ja-JP" altLang="en-US" dirty="0"/>
          </a:p>
        </p:txBody>
      </p:sp>
    </p:spTree>
    <p:extLst>
      <p:ext uri="{BB962C8B-B14F-4D97-AF65-F5344CB8AC3E}">
        <p14:creationId xmlns:p14="http://schemas.microsoft.com/office/powerpoint/2010/main" val="282417647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1268760"/>
            <a:ext cx="9144000" cy="4827240"/>
          </a:xfrm>
        </p:spPr>
        <p:txBody>
          <a:bodyPr/>
          <a:lstStyle/>
          <a:p>
            <a:r>
              <a:rPr lang="ja-JP" altLang="en-US" sz="2800" dirty="0"/>
              <a:t>② 利用者の数に応じて常勤換算方法によることができること</a:t>
            </a:r>
            <a:r>
              <a:rPr lang="ja-JP" altLang="en-US" sz="2800" dirty="0" smtClean="0"/>
              <a:t>と</a:t>
            </a:r>
            <a:r>
              <a:rPr lang="ja-JP" altLang="en-US" sz="2800" dirty="0"/>
              <a:t>されたが、その具体的取扱は次のとおりとする。なお、</a:t>
            </a:r>
            <a:r>
              <a:rPr lang="ja-JP" altLang="en-US" sz="2800" b="1" u="sng" dirty="0" smtClean="0">
                <a:solidFill>
                  <a:srgbClr val="FF0000"/>
                </a:solidFill>
              </a:rPr>
              <a:t>サービ</a:t>
            </a:r>
            <a:r>
              <a:rPr lang="ja-JP" altLang="en-US" sz="2800" b="1" u="sng" dirty="0">
                <a:solidFill>
                  <a:srgbClr val="FF0000"/>
                </a:solidFill>
              </a:rPr>
              <a:t>ス提供責任者として配置することができる非常勤職員に</a:t>
            </a:r>
            <a:r>
              <a:rPr lang="ja-JP" altLang="en-US" sz="2800" b="1" u="sng" dirty="0" smtClean="0">
                <a:solidFill>
                  <a:srgbClr val="FF0000"/>
                </a:solidFill>
              </a:rPr>
              <a:t>ついて</a:t>
            </a:r>
            <a:r>
              <a:rPr lang="ja-JP" altLang="en-US" sz="2800" b="1" u="sng" dirty="0">
                <a:solidFill>
                  <a:srgbClr val="FF0000"/>
                </a:solidFill>
              </a:rPr>
              <a:t>は、</a:t>
            </a:r>
            <a:r>
              <a:rPr lang="ja-JP" altLang="en-US" sz="2800" dirty="0"/>
              <a:t>当該事業所における</a:t>
            </a:r>
            <a:r>
              <a:rPr lang="ja-JP" altLang="en-US" sz="2800" b="1" u="sng" dirty="0">
                <a:solidFill>
                  <a:srgbClr val="FF0000"/>
                </a:solidFill>
              </a:rPr>
              <a:t>勤務時間が</a:t>
            </a:r>
            <a:r>
              <a:rPr lang="ja-JP" altLang="en-US" sz="2800" dirty="0"/>
              <a:t>、当該事業所において</a:t>
            </a:r>
            <a:r>
              <a:rPr lang="ja-JP" altLang="en-US" sz="2800" dirty="0" smtClean="0"/>
              <a:t>定め</a:t>
            </a:r>
            <a:r>
              <a:rPr lang="ja-JP" altLang="en-US" sz="2800" dirty="0"/>
              <a:t>られている常勤の訪問介護員等が勤務すべき時間数（</a:t>
            </a:r>
            <a:r>
              <a:rPr lang="ja-JP" altLang="en-US" sz="2800" dirty="0" smtClean="0"/>
              <a:t>三十二時</a:t>
            </a:r>
            <a:r>
              <a:rPr lang="ja-JP" altLang="en-US" sz="2800" dirty="0"/>
              <a:t>間を下回る場合は三十二時間を基本とする。）の</a:t>
            </a:r>
            <a:r>
              <a:rPr lang="ja-JP" altLang="en-US" sz="2800" b="1" u="sng" dirty="0">
                <a:solidFill>
                  <a:srgbClr val="FF0000"/>
                </a:solidFill>
              </a:rPr>
              <a:t>二分の一</a:t>
            </a:r>
            <a:r>
              <a:rPr lang="ja-JP" altLang="en-US" sz="2800" b="1" u="sng" dirty="0" smtClean="0">
                <a:solidFill>
                  <a:srgbClr val="FF0000"/>
                </a:solidFill>
              </a:rPr>
              <a:t>以上</a:t>
            </a:r>
            <a:r>
              <a:rPr lang="ja-JP" altLang="en-US" sz="2800" b="1" u="sng" dirty="0">
                <a:solidFill>
                  <a:srgbClr val="FF0000"/>
                </a:solidFill>
              </a:rPr>
              <a:t>に達している者でなければならない。</a:t>
            </a:r>
            <a:endParaRPr kumimoji="1" lang="ja-JP" altLang="en-US" sz="2800" b="1" u="sng" dirty="0">
              <a:solidFill>
                <a:srgbClr val="FF0000"/>
              </a:solidFill>
            </a:endParaRPr>
          </a:p>
        </p:txBody>
      </p:sp>
    </p:spTree>
    <p:extLst>
      <p:ext uri="{BB962C8B-B14F-4D97-AF65-F5344CB8AC3E}">
        <p14:creationId xmlns:p14="http://schemas.microsoft.com/office/powerpoint/2010/main" val="4154579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0" y="980728"/>
            <a:ext cx="9144000" cy="5877272"/>
          </a:xfrm>
        </p:spPr>
        <p:txBody>
          <a:bodyPr/>
          <a:lstStyle/>
          <a:p>
            <a:r>
              <a:rPr lang="ja-JP" altLang="en-US" sz="2200" dirty="0" smtClean="0"/>
              <a:t>イ　利用者</a:t>
            </a:r>
            <a:r>
              <a:rPr lang="ja-JP" altLang="en-US" sz="2200" dirty="0"/>
              <a:t>の数が四十人を超える事業所については、常勤</a:t>
            </a:r>
            <a:r>
              <a:rPr lang="ja-JP" altLang="en-US" sz="2200" dirty="0" smtClean="0"/>
              <a:t>換算</a:t>
            </a:r>
            <a:r>
              <a:rPr lang="ja-JP" altLang="en-US" sz="2200" dirty="0"/>
              <a:t>方法とすることができる。この場合において、配置すべき</a:t>
            </a:r>
            <a:r>
              <a:rPr lang="ja-JP" altLang="en-US" sz="2200" dirty="0" smtClean="0"/>
              <a:t>サ</a:t>
            </a:r>
            <a:r>
              <a:rPr lang="ja-JP" altLang="en-US" sz="2200" dirty="0"/>
              <a:t>ービス提供責任者の員数は、利用者の数を四十で除して</a:t>
            </a:r>
            <a:r>
              <a:rPr lang="ja-JP" altLang="en-US" sz="2200" dirty="0" smtClean="0"/>
              <a:t>得ら</a:t>
            </a:r>
            <a:r>
              <a:rPr lang="ja-JP" altLang="en-US" sz="2200" dirty="0"/>
              <a:t>れた数（小数第一位に切り上げた数）以上とする</a:t>
            </a:r>
            <a:r>
              <a:rPr lang="ja-JP" altLang="en-US" sz="2200" dirty="0" smtClean="0"/>
              <a:t>。</a:t>
            </a:r>
            <a:endParaRPr lang="en-US" altLang="ja-JP" sz="2200" dirty="0" smtClean="0"/>
          </a:p>
          <a:p>
            <a:r>
              <a:rPr lang="ja-JP" altLang="en-US" sz="2200" dirty="0" smtClean="0"/>
              <a:t>ロ　イ</a:t>
            </a:r>
            <a:r>
              <a:rPr lang="ja-JP" altLang="en-US" sz="2200" dirty="0"/>
              <a:t>に基づき、常勤換算方法とする事業所については、</a:t>
            </a:r>
            <a:r>
              <a:rPr lang="ja-JP" altLang="en-US" sz="2200" dirty="0" smtClean="0"/>
              <a:t>以下</a:t>
            </a:r>
            <a:r>
              <a:rPr lang="ja-JP" altLang="en-US" sz="2200" dirty="0"/>
              <a:t>に掲げる員数以上の常勤のサービス提供責任者を配置する</a:t>
            </a:r>
            <a:r>
              <a:rPr lang="ja-JP" altLang="en-US" sz="2200" dirty="0" smtClean="0"/>
              <a:t>も</a:t>
            </a:r>
            <a:r>
              <a:rPr lang="ja-JP" altLang="en-US" sz="2200" dirty="0"/>
              <a:t>のとする</a:t>
            </a:r>
            <a:r>
              <a:rPr lang="ja-JP" altLang="en-US" sz="2200" dirty="0" smtClean="0"/>
              <a:t>。</a:t>
            </a:r>
            <a:endParaRPr lang="en-US" altLang="ja-JP" sz="2200" dirty="0" smtClean="0"/>
          </a:p>
          <a:p>
            <a:r>
              <a:rPr lang="ja-JP" altLang="en-US" sz="2200" dirty="0"/>
              <a:t>ａ 利用者の数が四十人超二百人以下の</a:t>
            </a:r>
            <a:r>
              <a:rPr lang="ja-JP" altLang="en-US" sz="2200" dirty="0" smtClean="0"/>
              <a:t>事業所</a:t>
            </a:r>
            <a:endParaRPr lang="en-US" altLang="ja-JP" sz="2200" dirty="0" smtClean="0"/>
          </a:p>
          <a:p>
            <a:r>
              <a:rPr lang="ja-JP" altLang="en-US" sz="2200" dirty="0"/>
              <a:t>常勤換算方法としない場合に必要となるサービス提供</a:t>
            </a:r>
            <a:r>
              <a:rPr lang="ja-JP" altLang="en-US" sz="2200" dirty="0" smtClean="0"/>
              <a:t>責</a:t>
            </a:r>
            <a:r>
              <a:rPr lang="ja-JP" altLang="en-US" sz="2200" dirty="0"/>
              <a:t>任者の員数から一を減じて得られる数</a:t>
            </a:r>
            <a:r>
              <a:rPr lang="ja-JP" altLang="en-US" sz="2200" dirty="0" smtClean="0"/>
              <a:t>以上</a:t>
            </a:r>
            <a:endParaRPr lang="en-US" altLang="ja-JP" sz="2200" dirty="0" smtClean="0"/>
          </a:p>
          <a:p>
            <a:r>
              <a:rPr lang="ja-JP" altLang="en-US" sz="2200" dirty="0"/>
              <a:t>ｂ 利用者の数が二百人超の</a:t>
            </a:r>
            <a:r>
              <a:rPr lang="ja-JP" altLang="en-US" sz="2200" dirty="0" smtClean="0"/>
              <a:t>事業所</a:t>
            </a:r>
            <a:endParaRPr lang="en-US" altLang="ja-JP" sz="2200" dirty="0" smtClean="0"/>
          </a:p>
          <a:p>
            <a:r>
              <a:rPr lang="ja-JP" altLang="en-US" sz="2200" dirty="0"/>
              <a:t>常勤換算方法としない場合に必要となるサービス提供</a:t>
            </a:r>
            <a:r>
              <a:rPr lang="ja-JP" altLang="en-US" sz="2200" dirty="0" smtClean="0"/>
              <a:t>責</a:t>
            </a:r>
            <a:r>
              <a:rPr lang="ja-JP" altLang="en-US" sz="2200" dirty="0"/>
              <a:t>任者の員数に二を乗じて三で除して得られた数（一の位</a:t>
            </a:r>
            <a:r>
              <a:rPr lang="ja-JP" altLang="en-US" sz="2200" dirty="0" smtClean="0"/>
              <a:t>に</a:t>
            </a:r>
            <a:r>
              <a:rPr lang="ja-JP" altLang="en-US" sz="2200" dirty="0"/>
              <a:t>切り上げた数）</a:t>
            </a:r>
            <a:r>
              <a:rPr lang="ja-JP" altLang="en-US" sz="2200" dirty="0" smtClean="0"/>
              <a:t>以上</a:t>
            </a:r>
            <a:endParaRPr lang="en-US" altLang="ja-JP" sz="2200" dirty="0" smtClean="0"/>
          </a:p>
          <a:p>
            <a:r>
              <a:rPr lang="ja-JP" altLang="en-US" sz="2200" dirty="0" smtClean="0"/>
              <a:t>従って</a:t>
            </a:r>
            <a:r>
              <a:rPr lang="ja-JP" altLang="en-US" sz="2200" dirty="0"/>
              <a:t>、具体例を示すと別表一に示す常勤換算方法を</a:t>
            </a:r>
            <a:r>
              <a:rPr lang="ja-JP" altLang="en-US" sz="2200" dirty="0" smtClean="0"/>
              <a:t>採用する</a:t>
            </a:r>
            <a:r>
              <a:rPr lang="ja-JP" altLang="en-US" sz="2200" dirty="0"/>
              <a:t>事業所で必要となる常勤のサービス提供責任者数以上</a:t>
            </a:r>
            <a:r>
              <a:rPr lang="ja-JP" altLang="en-US" sz="2200" dirty="0" smtClean="0"/>
              <a:t>の</a:t>
            </a:r>
            <a:r>
              <a:rPr lang="ja-JP" altLang="en-US" sz="2200" dirty="0"/>
              <a:t>常勤のサービス提供責任者を配置するものとする。</a:t>
            </a:r>
            <a:endParaRPr kumimoji="1" lang="ja-JP" altLang="en-US" sz="2200" dirty="0"/>
          </a:p>
        </p:txBody>
      </p:sp>
    </p:spTree>
    <p:extLst>
      <p:ext uri="{BB962C8B-B14F-4D97-AF65-F5344CB8AC3E}">
        <p14:creationId xmlns:p14="http://schemas.microsoft.com/office/powerpoint/2010/main" val="420677061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エクセルを作りましたので・・・</a:t>
            </a:r>
            <a:endParaRPr kumimoji="1" lang="ja-JP" altLang="en-US" dirty="0"/>
          </a:p>
        </p:txBody>
      </p:sp>
      <p:graphicFrame>
        <p:nvGraphicFramePr>
          <p:cNvPr id="7" name="コンテンツ プレースホルダー 6"/>
          <p:cNvGraphicFramePr>
            <a:graphicFrameLocks noGrp="1"/>
          </p:cNvGraphicFramePr>
          <p:nvPr>
            <p:ph idx="1"/>
          </p:nvPr>
        </p:nvGraphicFramePr>
        <p:xfrm>
          <a:off x="685800" y="2480403"/>
          <a:ext cx="7772400" cy="2811593"/>
        </p:xfrm>
        <a:graphic>
          <a:graphicData uri="http://schemas.openxmlformats.org/drawingml/2006/table">
            <a:tbl>
              <a:tblPr/>
              <a:tblGrid>
                <a:gridCol w="3235480"/>
                <a:gridCol w="1036692"/>
                <a:gridCol w="1036692"/>
                <a:gridCol w="1036692"/>
                <a:gridCol w="1426844"/>
              </a:tblGrid>
              <a:tr h="155559">
                <a:tc>
                  <a:txBody>
                    <a:bodyPr/>
                    <a:lstStyle/>
                    <a:p>
                      <a:pPr algn="l" fontAlgn="ctr"/>
                      <a:endParaRPr lang="ja-JP" altLang="en-US" sz="1000" b="0" i="0" u="none" strike="noStrike" dirty="0">
                        <a:solidFill>
                          <a:srgbClr val="000000"/>
                        </a:solidFill>
                        <a:effectLst/>
                        <a:latin typeface="ＭＳ Ｐゴシック"/>
                      </a:endParaRPr>
                    </a:p>
                  </a:txBody>
                  <a:tcPr marL="8363" marR="8363" marT="8363"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Ｐゴシック"/>
                      </a:endParaRPr>
                    </a:p>
                  </a:txBody>
                  <a:tcPr marL="8363" marR="8363" marT="8363"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Ｐゴシック"/>
                      </a:endParaRPr>
                    </a:p>
                  </a:txBody>
                  <a:tcPr marL="8363" marR="8363" marT="8363"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Ｐゴシック"/>
                      </a:endParaRPr>
                    </a:p>
                  </a:txBody>
                  <a:tcPr marL="8363" marR="8363" marT="8363"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Ｐゴシック"/>
                      </a:endParaRPr>
                    </a:p>
                  </a:txBody>
                  <a:tcPr marL="8363" marR="8363" marT="8363" marB="0" anchor="ctr">
                    <a:lnL>
                      <a:noFill/>
                    </a:lnL>
                    <a:lnR>
                      <a:noFill/>
                    </a:lnR>
                    <a:lnT>
                      <a:noFill/>
                    </a:lnT>
                    <a:lnB>
                      <a:noFill/>
                    </a:lnB>
                  </a:tcPr>
                </a:tc>
              </a:tr>
              <a:tr h="302756">
                <a:tc>
                  <a:txBody>
                    <a:bodyPr/>
                    <a:lstStyle/>
                    <a:p>
                      <a:pPr algn="l" fontAlgn="ctr"/>
                      <a:endParaRPr lang="ja-JP" altLang="en-US" sz="1000" b="0" i="0" u="none" strike="noStrike">
                        <a:solidFill>
                          <a:srgbClr val="000000"/>
                        </a:solidFill>
                        <a:effectLst/>
                        <a:latin typeface="ＭＳ Ｐゴシック"/>
                      </a:endParaRPr>
                    </a:p>
                  </a:txBody>
                  <a:tcPr marL="8363" marR="8363" marT="83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363" marR="8363" marT="83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363" marR="8363" marT="83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363" marR="8363" marT="83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a:solidFill>
                            <a:srgbClr val="000000"/>
                          </a:solidFill>
                          <a:effectLst/>
                          <a:latin typeface="ＭＳ Ｐゴシック"/>
                        </a:rPr>
                        <a:t>平均利用者数は、切り上げを採用</a:t>
                      </a:r>
                    </a:p>
                  </a:txBody>
                  <a:tcPr marL="8363" marR="8363" marT="8363" marB="0" anchor="ctr">
                    <a:lnL>
                      <a:noFill/>
                    </a:lnL>
                    <a:lnR>
                      <a:noFill/>
                    </a:lnR>
                    <a:lnT>
                      <a:noFill/>
                    </a:lnT>
                    <a:lnB w="12700" cap="flat" cmpd="sng" algn="ctr">
                      <a:solidFill>
                        <a:srgbClr val="000000"/>
                      </a:solidFill>
                      <a:prstDash val="solid"/>
                      <a:round/>
                      <a:headEnd type="none" w="med" len="med"/>
                      <a:tailEnd type="none" w="med" len="med"/>
                    </a:lnB>
                  </a:tcPr>
                </a:tc>
              </a:tr>
              <a:tr h="222467">
                <a:tc>
                  <a:txBody>
                    <a:bodyPr/>
                    <a:lstStyle/>
                    <a:p>
                      <a:pPr algn="ctr" fontAlgn="ctr"/>
                      <a:r>
                        <a:rPr lang="zh-CN" altLang="en-US" sz="1400" b="0" i="0" u="none" strike="noStrike">
                          <a:solidFill>
                            <a:srgbClr val="000000"/>
                          </a:solidFill>
                          <a:effectLst/>
                          <a:latin typeface="ＭＳ Ｐゴシック"/>
                        </a:rPr>
                        <a:t>平均利用者数算出</a:t>
                      </a:r>
                    </a:p>
                  </a:txBody>
                  <a:tcPr marL="8363" marR="8363" marT="836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ＭＳ Ｐゴシック"/>
                        </a:rPr>
                        <a:t>3</a:t>
                      </a:r>
                      <a:r>
                        <a:rPr lang="ja-JP" altLang="en-US" sz="1400" b="0" i="0" u="none" strike="noStrike">
                          <a:solidFill>
                            <a:srgbClr val="000000"/>
                          </a:solidFill>
                          <a:effectLst/>
                          <a:latin typeface="ＭＳ Ｐゴシック"/>
                        </a:rPr>
                        <a:t>か月前</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c>
                  <a:txBody>
                    <a:bodyPr/>
                    <a:lstStyle/>
                    <a:p>
                      <a:pPr algn="ctr" fontAlgn="ctr"/>
                      <a:r>
                        <a:rPr lang="ja-JP" altLang="en-US" sz="1400" b="0" i="0" u="none" strike="noStrike">
                          <a:solidFill>
                            <a:srgbClr val="000000"/>
                          </a:solidFill>
                          <a:effectLst/>
                          <a:latin typeface="ＭＳ Ｐゴシック"/>
                        </a:rPr>
                        <a:t>前々月</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c>
                  <a:txBody>
                    <a:bodyPr/>
                    <a:lstStyle/>
                    <a:p>
                      <a:pPr algn="ctr" fontAlgn="ctr"/>
                      <a:r>
                        <a:rPr lang="ja-JP" altLang="en-US" sz="1400" b="0" i="0" u="none" strike="noStrike">
                          <a:solidFill>
                            <a:srgbClr val="000000"/>
                          </a:solidFill>
                          <a:effectLst/>
                          <a:latin typeface="ＭＳ Ｐゴシック"/>
                        </a:rPr>
                        <a:t>前月</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c>
                  <a:txBody>
                    <a:bodyPr/>
                    <a:lstStyle/>
                    <a:p>
                      <a:pPr algn="ctr" fontAlgn="ctr"/>
                      <a:r>
                        <a:rPr lang="zh-CN" altLang="en-US" sz="1400" b="0" i="0" u="none" strike="noStrike">
                          <a:solidFill>
                            <a:srgbClr val="000000"/>
                          </a:solidFill>
                          <a:effectLst/>
                          <a:latin typeface="ＭＳ Ｐゴシック"/>
                        </a:rPr>
                        <a:t>平均利用者数</a:t>
                      </a:r>
                    </a:p>
                  </a:txBody>
                  <a:tcPr marL="8363" marR="8363" marT="836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r>
              <a:tr h="426534">
                <a:tc>
                  <a:txBody>
                    <a:bodyPr/>
                    <a:lstStyle/>
                    <a:p>
                      <a:pPr algn="l" fontAlgn="ctr"/>
                      <a:r>
                        <a:rPr lang="ja-JP" altLang="en-US" sz="1400" b="0" i="0" u="none" strike="noStrike" dirty="0">
                          <a:solidFill>
                            <a:srgbClr val="000000"/>
                          </a:solidFill>
                          <a:effectLst/>
                          <a:latin typeface="ＭＳ Ｐゴシック"/>
                        </a:rPr>
                        <a:t>利用者数（乗降介助のみを除く）</a:t>
                      </a:r>
                    </a:p>
                  </a:txBody>
                  <a:tcPr marL="8363" marR="8363" marT="836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c>
                  <a:txBody>
                    <a:bodyPr/>
                    <a:lstStyle/>
                    <a:p>
                      <a:pPr algn="r" fontAlgn="ctr"/>
                      <a:r>
                        <a:rPr lang="en-US" altLang="ja-JP" sz="1600" b="0" i="0" u="none" strike="noStrike" dirty="0">
                          <a:solidFill>
                            <a:srgbClr val="000000"/>
                          </a:solidFill>
                          <a:effectLst/>
                          <a:latin typeface="ＭＳ Ｐゴシック"/>
                        </a:rPr>
                        <a:t>50</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solidFill>
                            <a:srgbClr val="000000"/>
                          </a:solidFill>
                          <a:effectLst/>
                          <a:latin typeface="ＭＳ Ｐゴシック"/>
                        </a:rPr>
                        <a:t>50</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solidFill>
                            <a:srgbClr val="000000"/>
                          </a:solidFill>
                          <a:effectLst/>
                          <a:latin typeface="ＭＳ Ｐゴシック"/>
                        </a:rPr>
                        <a:t>50</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r" fontAlgn="ctr"/>
                      <a:r>
                        <a:rPr lang="en-US" altLang="ja-JP" sz="1600" b="0" i="0" u="none" strike="noStrike">
                          <a:solidFill>
                            <a:srgbClr val="000000"/>
                          </a:solidFill>
                          <a:effectLst/>
                          <a:latin typeface="ＭＳ Ｐゴシック"/>
                        </a:rPr>
                        <a:t>51</a:t>
                      </a:r>
                    </a:p>
                  </a:txBody>
                  <a:tcPr marL="8363" marR="8363" marT="836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r>
              <a:tr h="501805">
                <a:tc>
                  <a:txBody>
                    <a:bodyPr/>
                    <a:lstStyle/>
                    <a:p>
                      <a:pPr algn="l" fontAlgn="ctr"/>
                      <a:r>
                        <a:rPr lang="ja-JP" altLang="en-US" sz="1400" b="0" i="0" u="none" strike="noStrike" dirty="0">
                          <a:solidFill>
                            <a:srgbClr val="000000"/>
                          </a:solidFill>
                          <a:effectLst/>
                          <a:latin typeface="ＭＳ Ｐゴシック"/>
                        </a:rPr>
                        <a:t>利用者数（乗降介助のみ）</a:t>
                      </a:r>
                    </a:p>
                  </a:txBody>
                  <a:tcPr marL="8363" marR="8363" marT="836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c>
                  <a:txBody>
                    <a:bodyPr/>
                    <a:lstStyle/>
                    <a:p>
                      <a:pPr algn="r" fontAlgn="ctr"/>
                      <a:r>
                        <a:rPr lang="en-US" altLang="ja-JP" sz="1600" b="0" i="0" u="none" strike="noStrike">
                          <a:solidFill>
                            <a:srgbClr val="000000"/>
                          </a:solidFill>
                          <a:effectLst/>
                          <a:latin typeface="ＭＳ Ｐゴシック"/>
                        </a:rPr>
                        <a:t>5</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solidFill>
                            <a:srgbClr val="000000"/>
                          </a:solidFill>
                          <a:effectLst/>
                          <a:latin typeface="ＭＳ Ｐゴシック"/>
                        </a:rPr>
                        <a:t>5</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solidFill>
                            <a:srgbClr val="000000"/>
                          </a:solidFill>
                          <a:effectLst/>
                          <a:latin typeface="ＭＳ Ｐゴシック"/>
                        </a:rPr>
                        <a:t>5</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tc>
              </a:tr>
              <a:tr h="459988">
                <a:tc>
                  <a:txBody>
                    <a:bodyPr/>
                    <a:lstStyle/>
                    <a:p>
                      <a:pPr algn="l" fontAlgn="ctr"/>
                      <a:r>
                        <a:rPr lang="zh-CN" altLang="en-US" sz="1400" b="0" i="0" u="none" strike="noStrike">
                          <a:solidFill>
                            <a:srgbClr val="000000"/>
                          </a:solidFill>
                          <a:effectLst/>
                          <a:latin typeface="ＭＳ Ｐゴシック"/>
                        </a:rPr>
                        <a:t>算定利用者数</a:t>
                      </a:r>
                    </a:p>
                  </a:txBody>
                  <a:tcPr marL="8363" marR="8363" marT="836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altLang="ja-JP" sz="1600" b="0" i="0" u="none" strike="noStrike">
                          <a:solidFill>
                            <a:srgbClr val="000000"/>
                          </a:solidFill>
                          <a:effectLst/>
                          <a:latin typeface="ＭＳ Ｐゴシック"/>
                        </a:rPr>
                        <a:t>50.5</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altLang="ja-JP" sz="1600" b="0" i="0" u="none" strike="noStrike">
                          <a:solidFill>
                            <a:srgbClr val="000000"/>
                          </a:solidFill>
                          <a:effectLst/>
                          <a:latin typeface="ＭＳ Ｐゴシック"/>
                        </a:rPr>
                        <a:t>50.5</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altLang="ja-JP" sz="1600" b="0" i="0" u="none" strike="noStrike">
                          <a:solidFill>
                            <a:srgbClr val="000000"/>
                          </a:solidFill>
                          <a:effectLst/>
                          <a:latin typeface="ＭＳ Ｐゴシック"/>
                        </a:rPr>
                        <a:t>50.5</a:t>
                      </a:r>
                    </a:p>
                  </a:txBody>
                  <a:tcPr marL="8363" marR="8363" marT="8363"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altLang="ja-JP" sz="1600" b="0" i="0" u="none" strike="noStrike">
                          <a:solidFill>
                            <a:srgbClr val="000000"/>
                          </a:solidFill>
                          <a:effectLst/>
                          <a:latin typeface="ＭＳ Ｐゴシック"/>
                        </a:rPr>
                        <a:t>151.5 </a:t>
                      </a:r>
                    </a:p>
                  </a:txBody>
                  <a:tcPr marL="8363" marR="8363" marT="836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222467">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a:noFill/>
                    </a:lnL>
                    <a:lnR>
                      <a:noFill/>
                    </a:lnR>
                    <a:lnT w="12700" cap="flat" cmpd="sng" algn="ctr">
                      <a:solidFill>
                        <a:srgbClr val="000000"/>
                      </a:solidFill>
                      <a:prstDash val="solid"/>
                      <a:round/>
                      <a:headEnd type="none" w="med" len="med"/>
                      <a:tailEnd type="none" w="med" len="med"/>
                    </a:lnT>
                    <a:lnB>
                      <a:noFill/>
                    </a:lnB>
                  </a:tcPr>
                </a:tc>
              </a:tr>
              <a:tr h="249230">
                <a:tc>
                  <a:txBody>
                    <a:bodyPr/>
                    <a:lstStyle/>
                    <a:p>
                      <a:pPr algn="l" fontAlgn="ctr"/>
                      <a:r>
                        <a:rPr lang="ja-JP" altLang="en-US" sz="1400" b="0" i="0" u="none" strike="noStrike">
                          <a:solidFill>
                            <a:srgbClr val="000000"/>
                          </a:solidFill>
                          <a:effectLst/>
                          <a:latin typeface="ＭＳ Ｐゴシック"/>
                        </a:rPr>
                        <a:t>サービス提供責任者の員数（常勤換算）</a:t>
                      </a:r>
                    </a:p>
                  </a:txBody>
                  <a:tcPr marL="8363" marR="8363" marT="836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c>
                  <a:txBody>
                    <a:bodyPr/>
                    <a:lstStyle/>
                    <a:p>
                      <a:pPr algn="r" fontAlgn="ctr"/>
                      <a:r>
                        <a:rPr lang="en-US" altLang="ja-JP" sz="1600" b="0" i="0" u="none" strike="noStrike">
                          <a:solidFill>
                            <a:srgbClr val="000000"/>
                          </a:solidFill>
                          <a:effectLst/>
                          <a:latin typeface="ＭＳ Ｐゴシック"/>
                        </a:rPr>
                        <a:t>1.3</a:t>
                      </a:r>
                    </a:p>
                  </a:txBody>
                  <a:tcPr marL="8363" marR="8363" marT="836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a:noFill/>
                    </a:lnL>
                    <a:lnR>
                      <a:noFill/>
                    </a:lnR>
                    <a:lnT>
                      <a:noFill/>
                    </a:lnT>
                    <a:lnB>
                      <a:noFill/>
                    </a:lnB>
                  </a:tcPr>
                </a:tc>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a:noFill/>
                    </a:lnL>
                    <a:lnR>
                      <a:noFill/>
                    </a:lnR>
                    <a:lnT>
                      <a:noFill/>
                    </a:lnT>
                    <a:lnB>
                      <a:noFill/>
                    </a:lnB>
                  </a:tcPr>
                </a:tc>
              </a:tr>
              <a:tr h="249230">
                <a:tc>
                  <a:txBody>
                    <a:bodyPr/>
                    <a:lstStyle/>
                    <a:p>
                      <a:pPr algn="l" fontAlgn="ctr"/>
                      <a:r>
                        <a:rPr lang="ja-JP" altLang="en-US" sz="1400" b="0" i="0" u="none" strike="noStrike">
                          <a:solidFill>
                            <a:srgbClr val="000000"/>
                          </a:solidFill>
                          <a:effectLst/>
                          <a:latin typeface="ＭＳ Ｐゴシック"/>
                        </a:rPr>
                        <a:t>上記のうち、常勤すべき員数</a:t>
                      </a:r>
                    </a:p>
                  </a:txBody>
                  <a:tcPr marL="8363" marR="8363" marT="836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altLang="ja-JP" sz="1600" b="0" i="0" u="none" strike="noStrike">
                          <a:solidFill>
                            <a:srgbClr val="000000"/>
                          </a:solidFill>
                          <a:effectLst/>
                          <a:latin typeface="ＭＳ Ｐゴシック"/>
                        </a:rPr>
                        <a:t>1</a:t>
                      </a:r>
                    </a:p>
                  </a:txBody>
                  <a:tcPr marL="8363" marR="8363" marT="836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solidFill>
                          <a:srgbClr val="000000"/>
                        </a:solidFill>
                        <a:effectLst/>
                        <a:latin typeface="ＭＳ Ｐゴシック"/>
                      </a:endParaRPr>
                    </a:p>
                  </a:txBody>
                  <a:tcPr marL="8363" marR="8363" marT="8363"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ＭＳ Ｐゴシック"/>
                      </a:endParaRPr>
                    </a:p>
                  </a:txBody>
                  <a:tcPr marL="8363" marR="8363" marT="8363" marB="0" anchor="ctr">
                    <a:lnL>
                      <a:noFill/>
                    </a:lnL>
                    <a:lnR>
                      <a:noFill/>
                    </a:lnR>
                    <a:lnT>
                      <a:noFill/>
                    </a:lnT>
                    <a:lnB>
                      <a:noFill/>
                    </a:lnB>
                  </a:tcPr>
                </a:tc>
              </a:tr>
            </a:tbl>
          </a:graphicData>
        </a:graphic>
      </p:graphicFrame>
    </p:spTree>
    <p:extLst>
      <p:ext uri="{BB962C8B-B14F-4D97-AF65-F5344CB8AC3E}">
        <p14:creationId xmlns:p14="http://schemas.microsoft.com/office/powerpoint/2010/main" val="37374473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喀痰吸引等は派遣は不可</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sz="2400" dirty="0"/>
              <a:t>なお、社会福祉士及び介護福祉士法の規定に</a:t>
            </a:r>
            <a:r>
              <a:rPr lang="ja-JP" altLang="en-US" sz="2400" dirty="0" smtClean="0"/>
              <a:t>基づき</a:t>
            </a:r>
            <a:r>
              <a:rPr lang="ja-JP" altLang="en-US" sz="2400" dirty="0"/>
              <a:t>、同法施行規則（昭和六十一年厚生省令第四十九号）</a:t>
            </a:r>
            <a:r>
              <a:rPr lang="ja-JP" altLang="en-US" sz="2400" dirty="0" smtClean="0"/>
              <a:t>第一条各号に規定する</a:t>
            </a:r>
            <a:r>
              <a:rPr lang="ja-JP" altLang="en-US" sz="2400" b="1" u="sng" dirty="0" smtClean="0">
                <a:solidFill>
                  <a:srgbClr val="FF0000"/>
                </a:solidFill>
              </a:rPr>
              <a:t>口腔内の喀痰吸引その他の行為を業として行う</a:t>
            </a:r>
            <a:r>
              <a:rPr lang="ja-JP" altLang="en-US" sz="2400" b="1" u="sng" dirty="0">
                <a:solidFill>
                  <a:srgbClr val="FF0000"/>
                </a:solidFill>
              </a:rPr>
              <a:t>訪問介護員等については、労働者派遣法に基づく派遣</a:t>
            </a:r>
            <a:r>
              <a:rPr lang="ja-JP" altLang="en-US" sz="2400" b="1" u="sng" dirty="0" smtClean="0">
                <a:solidFill>
                  <a:srgbClr val="FF0000"/>
                </a:solidFill>
              </a:rPr>
              <a:t>労働者</a:t>
            </a:r>
            <a:r>
              <a:rPr lang="ja-JP" altLang="en-US" sz="2400" dirty="0" smtClean="0"/>
              <a:t>（</a:t>
            </a:r>
            <a:r>
              <a:rPr lang="ja-JP" altLang="en-US" sz="2400" dirty="0"/>
              <a:t>同法に規定する紹介予定派遣又は同法第四十条の二第一項</a:t>
            </a:r>
            <a:r>
              <a:rPr lang="ja-JP" altLang="en-US" sz="2400" dirty="0" smtClean="0"/>
              <a:t>第三号</a:t>
            </a:r>
            <a:r>
              <a:rPr lang="ja-JP" altLang="en-US" sz="2400" dirty="0"/>
              <a:t>又は第四号に該当する場合を除く。）</a:t>
            </a:r>
            <a:r>
              <a:rPr lang="ja-JP" altLang="en-US" sz="2400" b="1" u="sng" dirty="0">
                <a:solidFill>
                  <a:srgbClr val="FF0000"/>
                </a:solidFill>
              </a:rPr>
              <a:t>であっては</a:t>
            </a:r>
            <a:r>
              <a:rPr lang="ja-JP" altLang="en-US" sz="2400" b="1" u="sng" dirty="0" smtClean="0">
                <a:solidFill>
                  <a:srgbClr val="FF0000"/>
                </a:solidFill>
              </a:rPr>
              <a:t>ならないこと</a:t>
            </a:r>
            <a:r>
              <a:rPr lang="ja-JP" altLang="en-US" sz="2400" b="1" u="sng" dirty="0">
                <a:solidFill>
                  <a:srgbClr val="FF0000"/>
                </a:solidFill>
              </a:rPr>
              <a:t>に留意すること。</a:t>
            </a:r>
            <a:endParaRPr kumimoji="1" lang="ja-JP" altLang="en-US" sz="2400" b="1" u="sng" dirty="0">
              <a:solidFill>
                <a:srgbClr val="FF0000"/>
              </a:solidFill>
            </a:endParaRPr>
          </a:p>
        </p:txBody>
      </p:sp>
    </p:spTree>
    <p:extLst>
      <p:ext uri="{BB962C8B-B14F-4D97-AF65-F5344CB8AC3E}">
        <p14:creationId xmlns:p14="http://schemas.microsoft.com/office/powerpoint/2010/main" val="100562400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通所介護</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88872149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事業所区分の求め方</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34123779"/>
              </p:ext>
            </p:extLst>
          </p:nvPr>
        </p:nvGraphicFramePr>
        <p:xfrm>
          <a:off x="685800" y="1676400"/>
          <a:ext cx="7054552" cy="3078480"/>
        </p:xfrm>
        <a:graphic>
          <a:graphicData uri="http://schemas.openxmlformats.org/drawingml/2006/table">
            <a:tbl>
              <a:tblPr firstRow="1" bandRow="1">
                <a:tableStyleId>{5C22544A-7EE6-4342-B048-85BDC9FD1C3A}</a:tableStyleId>
              </a:tblPr>
              <a:tblGrid>
                <a:gridCol w="3094112"/>
                <a:gridCol w="3960440"/>
              </a:tblGrid>
              <a:tr h="370840">
                <a:tc>
                  <a:txBody>
                    <a:bodyPr/>
                    <a:lstStyle/>
                    <a:p>
                      <a:pPr algn="ctr"/>
                      <a:r>
                        <a:rPr kumimoji="1" lang="ja-JP" altLang="en-US" sz="2800" dirty="0" smtClean="0"/>
                        <a:t>提供時間</a:t>
                      </a:r>
                      <a:endParaRPr kumimoji="1" lang="ja-JP" altLang="en-US" sz="2800" dirty="0"/>
                    </a:p>
                  </a:txBody>
                  <a:tcPr/>
                </a:tc>
                <a:tc>
                  <a:txBody>
                    <a:bodyPr/>
                    <a:lstStyle/>
                    <a:p>
                      <a:pPr algn="ctr"/>
                      <a:r>
                        <a:rPr kumimoji="1" lang="ja-JP" altLang="en-US" sz="2800" dirty="0" smtClean="0"/>
                        <a:t>利用者数に掛ける割合</a:t>
                      </a:r>
                      <a:endParaRPr kumimoji="1" lang="ja-JP" altLang="en-US" sz="2800" dirty="0"/>
                    </a:p>
                  </a:txBody>
                  <a:tcPr/>
                </a:tc>
              </a:tr>
              <a:tr h="370840">
                <a:tc>
                  <a:txBody>
                    <a:bodyPr/>
                    <a:lstStyle/>
                    <a:p>
                      <a:pPr algn="ctr"/>
                      <a:r>
                        <a:rPr kumimoji="1" lang="ja-JP" altLang="en-US" sz="3600" dirty="0" smtClean="0"/>
                        <a:t>２～３</a:t>
                      </a:r>
                      <a:endParaRPr kumimoji="1" lang="ja-JP" altLang="en-US" sz="3600" dirty="0"/>
                    </a:p>
                  </a:txBody>
                  <a:tcPr/>
                </a:tc>
                <a:tc>
                  <a:txBody>
                    <a:bodyPr/>
                    <a:lstStyle/>
                    <a:p>
                      <a:pPr algn="ctr"/>
                      <a:r>
                        <a:rPr kumimoji="1" lang="en-US" altLang="ja-JP" sz="3600" dirty="0" smtClean="0"/>
                        <a:t>1/2</a:t>
                      </a:r>
                      <a:endParaRPr kumimoji="1" lang="ja-JP" altLang="en-US" sz="3600" dirty="0"/>
                    </a:p>
                  </a:txBody>
                  <a:tcPr/>
                </a:tc>
              </a:tr>
              <a:tr h="370840">
                <a:tc>
                  <a:txBody>
                    <a:bodyPr/>
                    <a:lstStyle/>
                    <a:p>
                      <a:pPr algn="ctr"/>
                      <a:r>
                        <a:rPr kumimoji="1" lang="ja-JP" altLang="en-US" sz="3600" dirty="0" smtClean="0"/>
                        <a:t>３～５</a:t>
                      </a:r>
                      <a:endParaRPr kumimoji="1" lang="ja-JP" altLang="en-US" sz="3600" dirty="0"/>
                    </a:p>
                  </a:txBody>
                  <a:tcPr/>
                </a:tc>
                <a:tc>
                  <a:txBody>
                    <a:bodyPr/>
                    <a:lstStyle/>
                    <a:p>
                      <a:pPr algn="ctr"/>
                      <a:r>
                        <a:rPr kumimoji="1" lang="en-US" altLang="ja-JP" sz="3600" dirty="0" smtClean="0"/>
                        <a:t>1/2</a:t>
                      </a:r>
                      <a:endParaRPr kumimoji="1" lang="ja-JP" altLang="en-US" sz="3600" dirty="0"/>
                    </a:p>
                  </a:txBody>
                  <a:tcPr/>
                </a:tc>
              </a:tr>
              <a:tr h="370840">
                <a:tc>
                  <a:txBody>
                    <a:bodyPr/>
                    <a:lstStyle/>
                    <a:p>
                      <a:pPr algn="ctr"/>
                      <a:r>
                        <a:rPr kumimoji="1" lang="ja-JP" altLang="en-US" sz="3600" dirty="0" smtClean="0"/>
                        <a:t>５～７</a:t>
                      </a:r>
                      <a:endParaRPr kumimoji="1" lang="ja-JP" altLang="en-US" sz="3600" dirty="0"/>
                    </a:p>
                  </a:txBody>
                  <a:tcPr/>
                </a:tc>
                <a:tc>
                  <a:txBody>
                    <a:bodyPr/>
                    <a:lstStyle/>
                    <a:p>
                      <a:pPr algn="ctr"/>
                      <a:r>
                        <a:rPr kumimoji="1" lang="en-US" altLang="ja-JP" sz="3600" dirty="0" smtClean="0"/>
                        <a:t>3/4</a:t>
                      </a:r>
                      <a:endParaRPr kumimoji="1" lang="ja-JP" altLang="en-US" sz="3600" dirty="0"/>
                    </a:p>
                  </a:txBody>
                  <a:tcPr/>
                </a:tc>
              </a:tr>
              <a:tr h="370840">
                <a:tc>
                  <a:txBody>
                    <a:bodyPr/>
                    <a:lstStyle/>
                    <a:p>
                      <a:pPr algn="ctr"/>
                      <a:r>
                        <a:rPr kumimoji="1" lang="ja-JP" altLang="en-US" sz="3600" dirty="0" smtClean="0"/>
                        <a:t>７～９</a:t>
                      </a:r>
                      <a:endParaRPr kumimoji="1" lang="ja-JP" altLang="en-US" sz="3600" dirty="0"/>
                    </a:p>
                  </a:txBody>
                  <a:tcPr/>
                </a:tc>
                <a:tc>
                  <a:txBody>
                    <a:bodyPr/>
                    <a:lstStyle/>
                    <a:p>
                      <a:pPr algn="ctr"/>
                      <a:r>
                        <a:rPr kumimoji="1" lang="en-US" altLang="ja-JP" sz="3600" dirty="0" smtClean="0"/>
                        <a:t>1</a:t>
                      </a:r>
                      <a:endParaRPr kumimoji="1" lang="ja-JP" altLang="en-US" sz="3600" dirty="0"/>
                    </a:p>
                  </a:txBody>
                  <a:tcPr/>
                </a:tc>
              </a:tr>
            </a:tbl>
          </a:graphicData>
        </a:graphic>
      </p:graphicFrame>
      <p:sp>
        <p:nvSpPr>
          <p:cNvPr id="5" name="テキスト ボックス 4"/>
          <p:cNvSpPr txBox="1"/>
          <p:nvPr/>
        </p:nvSpPr>
        <p:spPr>
          <a:xfrm>
            <a:off x="1187624" y="4869160"/>
            <a:ext cx="6696744" cy="584775"/>
          </a:xfrm>
          <a:prstGeom prst="rect">
            <a:avLst/>
          </a:prstGeom>
          <a:noFill/>
        </p:spPr>
        <p:txBody>
          <a:bodyPr wrap="square" rtlCol="0">
            <a:spAutoFit/>
          </a:bodyPr>
          <a:lstStyle/>
          <a:p>
            <a:r>
              <a:rPr lang="ja-JP" altLang="en-US" sz="3200" dirty="0" smtClean="0"/>
              <a:t>週７日営業は、６／７とする</a:t>
            </a:r>
            <a:endParaRPr kumimoji="1" lang="ja-JP" altLang="en-US" sz="3200" dirty="0"/>
          </a:p>
        </p:txBody>
      </p:sp>
      <p:sp>
        <p:nvSpPr>
          <p:cNvPr id="6" name="テキスト ボックス 5"/>
          <p:cNvSpPr txBox="1"/>
          <p:nvPr/>
        </p:nvSpPr>
        <p:spPr>
          <a:xfrm>
            <a:off x="293564" y="5805264"/>
            <a:ext cx="8424936" cy="584775"/>
          </a:xfrm>
          <a:prstGeom prst="rect">
            <a:avLst/>
          </a:prstGeom>
          <a:noFill/>
        </p:spPr>
        <p:txBody>
          <a:bodyPr wrap="square" rtlCol="0">
            <a:spAutoFit/>
          </a:bodyPr>
          <a:lstStyle/>
          <a:p>
            <a:r>
              <a:rPr kumimoji="1" lang="ja-JP" altLang="en-US" sz="3200" dirty="0" smtClean="0"/>
              <a:t>平成２４年については、従来通りの計算で算出</a:t>
            </a:r>
            <a:endParaRPr kumimoji="1" lang="ja-JP" altLang="en-US" sz="3200" dirty="0"/>
          </a:p>
        </p:txBody>
      </p:sp>
    </p:spTree>
    <p:extLst>
      <p:ext uri="{BB962C8B-B14F-4D97-AF65-F5344CB8AC3E}">
        <p14:creationId xmlns:p14="http://schemas.microsoft.com/office/powerpoint/2010/main" val="346801964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76561047"/>
              </p:ext>
            </p:extLst>
          </p:nvPr>
        </p:nvGraphicFramePr>
        <p:xfrm>
          <a:off x="683568" y="1484784"/>
          <a:ext cx="5976664" cy="4032448"/>
        </p:xfrm>
        <a:graphic>
          <a:graphicData uri="http://schemas.openxmlformats.org/drawingml/2006/table">
            <a:tbl>
              <a:tblPr>
                <a:tableStyleId>{5C22544A-7EE6-4342-B048-85BDC9FD1C3A}</a:tableStyleId>
              </a:tblPr>
              <a:tblGrid>
                <a:gridCol w="5976664"/>
              </a:tblGrid>
              <a:tr h="247420">
                <a:tc>
                  <a:txBody>
                    <a:bodyPr/>
                    <a:lstStyle/>
                    <a:p>
                      <a:pPr algn="l" fontAlgn="ctr"/>
                      <a:r>
                        <a:rPr lang="zh-TW" altLang="en-US" sz="2400" u="none" strike="noStrike" dirty="0">
                          <a:effectLst/>
                        </a:rPr>
                        <a:t>延長加算９時間以上</a:t>
                      </a:r>
                      <a:r>
                        <a:rPr lang="en-US" altLang="zh-TW" sz="2400" u="none" strike="noStrike" dirty="0">
                          <a:effectLst/>
                        </a:rPr>
                        <a:t>10</a:t>
                      </a:r>
                      <a:r>
                        <a:rPr lang="zh-TW" altLang="en-US" sz="2400" u="none" strike="noStrike" dirty="0">
                          <a:effectLst/>
                        </a:rPr>
                        <a:t>時間未満</a:t>
                      </a:r>
                      <a:endParaRPr lang="zh-TW" altLang="en-US" sz="2400" b="0" i="0" u="none" strike="noStrike" dirty="0">
                        <a:effectLst/>
                        <a:latin typeface="HG丸ｺﾞｼｯｸM-PRO"/>
                      </a:endParaRPr>
                    </a:p>
                  </a:txBody>
                  <a:tcPr marL="4851" marR="4851" marT="4851" marB="0" anchor="ctr"/>
                </a:tc>
              </a:tr>
              <a:tr h="247420">
                <a:tc>
                  <a:txBody>
                    <a:bodyPr/>
                    <a:lstStyle/>
                    <a:p>
                      <a:pPr algn="l" fontAlgn="ctr"/>
                      <a:r>
                        <a:rPr lang="zh-TW" altLang="en-US" sz="2400" u="none" strike="noStrike">
                          <a:effectLst/>
                        </a:rPr>
                        <a:t>延長加算１０時間以上１</a:t>
                      </a:r>
                      <a:r>
                        <a:rPr lang="en-US" altLang="zh-TW" sz="2400" u="none" strike="noStrike">
                          <a:effectLst/>
                        </a:rPr>
                        <a:t>1</a:t>
                      </a:r>
                      <a:r>
                        <a:rPr lang="zh-TW" altLang="en-US" sz="2400" u="none" strike="noStrike">
                          <a:effectLst/>
                        </a:rPr>
                        <a:t>時間未満</a:t>
                      </a:r>
                      <a:endParaRPr lang="zh-TW" altLang="en-US" sz="2400" b="0" i="0" u="none" strike="noStrike">
                        <a:effectLst/>
                        <a:latin typeface="HG丸ｺﾞｼｯｸM-PRO"/>
                      </a:endParaRPr>
                    </a:p>
                  </a:txBody>
                  <a:tcPr marL="4851" marR="4851" marT="4851" marB="0" anchor="ctr"/>
                </a:tc>
              </a:tr>
              <a:tr h="247420">
                <a:tc>
                  <a:txBody>
                    <a:bodyPr/>
                    <a:lstStyle/>
                    <a:p>
                      <a:pPr algn="l" fontAlgn="ctr"/>
                      <a:r>
                        <a:rPr lang="zh-TW" altLang="en-US" sz="2400" u="none" strike="noStrike">
                          <a:effectLst/>
                        </a:rPr>
                        <a:t>延長加算１</a:t>
                      </a:r>
                      <a:r>
                        <a:rPr lang="en-US" altLang="zh-TW" sz="2400" u="none" strike="noStrike">
                          <a:effectLst/>
                        </a:rPr>
                        <a:t>1</a:t>
                      </a:r>
                      <a:r>
                        <a:rPr lang="zh-TW" altLang="en-US" sz="2400" u="none" strike="noStrike">
                          <a:effectLst/>
                        </a:rPr>
                        <a:t>時間以上１</a:t>
                      </a:r>
                      <a:r>
                        <a:rPr lang="en-US" altLang="zh-TW" sz="2400" u="none" strike="noStrike">
                          <a:effectLst/>
                        </a:rPr>
                        <a:t>2</a:t>
                      </a:r>
                      <a:r>
                        <a:rPr lang="zh-TW" altLang="en-US" sz="2400" u="none" strike="noStrike">
                          <a:effectLst/>
                        </a:rPr>
                        <a:t>時間未満</a:t>
                      </a:r>
                      <a:endParaRPr lang="zh-TW" altLang="en-US" sz="2400" b="0" i="0" u="none" strike="noStrike">
                        <a:effectLst/>
                        <a:latin typeface="HG丸ｺﾞｼｯｸM-PRO"/>
                      </a:endParaRPr>
                    </a:p>
                  </a:txBody>
                  <a:tcPr marL="4851" marR="4851" marT="4851" marB="0" anchor="ctr"/>
                </a:tc>
              </a:tr>
              <a:tr h="247420">
                <a:tc>
                  <a:txBody>
                    <a:bodyPr/>
                    <a:lstStyle/>
                    <a:p>
                      <a:pPr algn="l" fontAlgn="ctr"/>
                      <a:r>
                        <a:rPr lang="ja-JP" altLang="en-US" sz="2400" u="none" strike="noStrike">
                          <a:effectLst/>
                        </a:rPr>
                        <a:t>入浴加算</a:t>
                      </a:r>
                      <a:endParaRPr lang="ja-JP" altLang="en-US" sz="2400" b="0" i="0" u="none" strike="noStrike">
                        <a:effectLst/>
                        <a:latin typeface="HG丸ｺﾞｼｯｸM-PRO"/>
                      </a:endParaRPr>
                    </a:p>
                  </a:txBody>
                  <a:tcPr marL="4851" marR="4851" marT="4851" marB="0" anchor="ctr"/>
                </a:tc>
              </a:tr>
              <a:tr h="306464">
                <a:tc>
                  <a:txBody>
                    <a:bodyPr/>
                    <a:lstStyle/>
                    <a:p>
                      <a:pPr algn="l" fontAlgn="ctr"/>
                      <a:r>
                        <a:rPr lang="zh-TW" altLang="en-US" sz="2400" b="1" u="sng" strike="noStrike" dirty="0">
                          <a:solidFill>
                            <a:srgbClr val="FF0000"/>
                          </a:solidFill>
                          <a:effectLst/>
                        </a:rPr>
                        <a:t>個別機能訓練</a:t>
                      </a:r>
                      <a:r>
                        <a:rPr lang="en-US" altLang="zh-TW" sz="2400" b="1" u="sng" strike="noStrike" dirty="0">
                          <a:solidFill>
                            <a:srgbClr val="FF0000"/>
                          </a:solidFill>
                          <a:effectLst/>
                        </a:rPr>
                        <a:t>Ⅰ</a:t>
                      </a:r>
                      <a:endParaRPr lang="en-US" altLang="zh-TW" sz="2400" b="1" i="0" u="sng" strike="noStrike" dirty="0">
                        <a:solidFill>
                          <a:srgbClr val="FF0000"/>
                        </a:solidFill>
                        <a:effectLst/>
                        <a:latin typeface="HG丸ｺﾞｼｯｸM-PRO"/>
                      </a:endParaRPr>
                    </a:p>
                  </a:txBody>
                  <a:tcPr marL="4851" marR="4851" marT="4851" marB="0" anchor="ctr"/>
                </a:tc>
              </a:tr>
              <a:tr h="267718">
                <a:tc>
                  <a:txBody>
                    <a:bodyPr/>
                    <a:lstStyle/>
                    <a:p>
                      <a:pPr algn="l" fontAlgn="ctr"/>
                      <a:r>
                        <a:rPr lang="zh-TW" altLang="en-US" sz="2400" b="1" u="sng" strike="noStrike" dirty="0">
                          <a:solidFill>
                            <a:srgbClr val="FF0000"/>
                          </a:solidFill>
                          <a:effectLst/>
                        </a:rPr>
                        <a:t>個別機能訓練</a:t>
                      </a:r>
                      <a:r>
                        <a:rPr lang="en-US" altLang="zh-TW" sz="2400" b="1" u="sng" strike="noStrike" dirty="0">
                          <a:solidFill>
                            <a:srgbClr val="FF0000"/>
                          </a:solidFill>
                          <a:effectLst/>
                        </a:rPr>
                        <a:t>Ⅱ</a:t>
                      </a:r>
                      <a:endParaRPr lang="en-US" altLang="zh-TW" sz="2400" b="1" i="0" u="sng" strike="noStrike" dirty="0">
                        <a:solidFill>
                          <a:srgbClr val="FF0000"/>
                        </a:solidFill>
                        <a:effectLst/>
                        <a:latin typeface="HG丸ｺﾞｼｯｸM-PRO"/>
                      </a:endParaRPr>
                    </a:p>
                  </a:txBody>
                  <a:tcPr marL="4851" marR="4851" marT="4851" marB="0" anchor="ctr"/>
                </a:tc>
              </a:tr>
              <a:tr h="247420">
                <a:tc>
                  <a:txBody>
                    <a:bodyPr/>
                    <a:lstStyle/>
                    <a:p>
                      <a:pPr algn="l" fontAlgn="ctr"/>
                      <a:r>
                        <a:rPr lang="zh-TW" altLang="en-US" sz="2400" u="none" strike="noStrike">
                          <a:effectLst/>
                        </a:rPr>
                        <a:t>若年性認知症受入加算</a:t>
                      </a:r>
                      <a:endParaRPr lang="zh-TW" altLang="en-US" sz="2400" b="0" i="0" u="none" strike="noStrike">
                        <a:effectLst/>
                        <a:latin typeface="HG丸ｺﾞｼｯｸM-PRO"/>
                      </a:endParaRPr>
                    </a:p>
                  </a:txBody>
                  <a:tcPr marL="4851" marR="4851" marT="4851" marB="0" anchor="ctr"/>
                </a:tc>
              </a:tr>
              <a:tr h="247420">
                <a:tc>
                  <a:txBody>
                    <a:bodyPr/>
                    <a:lstStyle/>
                    <a:p>
                      <a:pPr algn="l" fontAlgn="ctr"/>
                      <a:r>
                        <a:rPr lang="zh-TW" altLang="en-US" sz="2400" u="none" strike="noStrike">
                          <a:effectLst/>
                        </a:rPr>
                        <a:t>栄養改善加算（月２回限度）</a:t>
                      </a:r>
                      <a:endParaRPr lang="zh-TW" altLang="en-US" sz="2400" b="0" i="0" u="none" strike="noStrike">
                        <a:effectLst/>
                        <a:latin typeface="HG丸ｺﾞｼｯｸM-PRO"/>
                      </a:endParaRPr>
                    </a:p>
                  </a:txBody>
                  <a:tcPr marL="4851" marR="4851" marT="4851" marB="0" anchor="ctr"/>
                </a:tc>
              </a:tr>
              <a:tr h="247420">
                <a:tc>
                  <a:txBody>
                    <a:bodyPr/>
                    <a:lstStyle/>
                    <a:p>
                      <a:pPr algn="l" fontAlgn="ctr"/>
                      <a:r>
                        <a:rPr lang="zh-TW" altLang="en-US" sz="2400" u="none" strike="noStrike">
                          <a:effectLst/>
                        </a:rPr>
                        <a:t>口腔機能向上加算（月２回限度）</a:t>
                      </a:r>
                      <a:endParaRPr lang="zh-TW" altLang="en-US" sz="2400" b="0" i="0" u="none" strike="noStrike">
                        <a:effectLst/>
                        <a:latin typeface="HG丸ｺﾞｼｯｸM-PRO"/>
                      </a:endParaRPr>
                    </a:p>
                  </a:txBody>
                  <a:tcPr marL="4851" marR="4851" marT="4851" marB="0" anchor="ctr"/>
                </a:tc>
              </a:tr>
              <a:tr h="696949">
                <a:tc>
                  <a:txBody>
                    <a:bodyPr/>
                    <a:lstStyle/>
                    <a:p>
                      <a:pPr algn="l" fontAlgn="ctr"/>
                      <a:r>
                        <a:rPr lang="zh-TW" altLang="en-US" sz="2400" u="none" strike="noStrike" dirty="0">
                          <a:effectLst/>
                        </a:rPr>
                        <a:t>同一所在地減算</a:t>
                      </a:r>
                      <a:endParaRPr lang="zh-TW" altLang="en-US" sz="2400" b="0" i="0" u="none" strike="noStrike" dirty="0">
                        <a:effectLst/>
                        <a:latin typeface="HG丸ｺﾞｼｯｸM-PRO"/>
                      </a:endParaRPr>
                    </a:p>
                  </a:txBody>
                  <a:tcPr marL="4851" marR="4851" marT="4851" marB="0" anchor="ctr"/>
                </a:tc>
              </a:tr>
            </a:tbl>
          </a:graphicData>
        </a:graphic>
      </p:graphicFrame>
    </p:spTree>
    <p:extLst>
      <p:ext uri="{BB962C8B-B14F-4D97-AF65-F5344CB8AC3E}">
        <p14:creationId xmlns:p14="http://schemas.microsoft.com/office/powerpoint/2010/main" val="166688519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762000"/>
          </a:xfrm>
        </p:spPr>
        <p:txBody>
          <a:bodyPr>
            <a:normAutofit fontScale="90000"/>
          </a:bodyPr>
          <a:lstStyle/>
          <a:p>
            <a:r>
              <a:rPr lang="ja-JP" altLang="en-US" dirty="0"/>
              <a:t>機能訓練の体制やサービスの提供方法に着目した</a:t>
            </a:r>
            <a:r>
              <a:rPr lang="ja-JP" altLang="en-US" dirty="0" smtClean="0"/>
              <a:t>評価</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ja-JP" altLang="en-US" dirty="0"/>
              <a:t>① 機能訓練の体制やサービスの提供方法に着目した評価</a:t>
            </a:r>
          </a:p>
          <a:p>
            <a:r>
              <a:rPr lang="ja-JP" altLang="en-US" dirty="0"/>
              <a:t>利用者の自立支援を促進する観点から、利用者個別の心身の状況を重視した機能訓練（生活機能向上を目的とした訓練）を適切な体制で実施した場合の評価を行う。</a:t>
            </a:r>
          </a:p>
          <a:p>
            <a:r>
              <a:rPr lang="ja-JP" altLang="en-US" b="1" u="sng" dirty="0">
                <a:solidFill>
                  <a:srgbClr val="FF0000"/>
                </a:solidFill>
              </a:rPr>
              <a:t>個別機能訓練加算（</a:t>
            </a:r>
            <a:r>
              <a:rPr lang="en-US" altLang="ja-JP" b="1" u="sng" dirty="0">
                <a:solidFill>
                  <a:srgbClr val="FF0000"/>
                </a:solidFill>
              </a:rPr>
              <a:t>Ⅱ</a:t>
            </a:r>
            <a:r>
              <a:rPr lang="ja-JP" altLang="en-US" b="1" u="sng" dirty="0">
                <a:solidFill>
                  <a:srgbClr val="FF0000"/>
                </a:solidFill>
              </a:rPr>
              <a:t>）（新規） ⇒ </a:t>
            </a:r>
            <a:r>
              <a:rPr lang="en-US" altLang="ja-JP" b="1" u="sng" dirty="0">
                <a:solidFill>
                  <a:srgbClr val="FF0000"/>
                </a:solidFill>
              </a:rPr>
              <a:t>50</a:t>
            </a:r>
            <a:r>
              <a:rPr lang="ja-JP" altLang="en-US" b="1" u="sng" dirty="0">
                <a:solidFill>
                  <a:srgbClr val="FF0000"/>
                </a:solidFill>
              </a:rPr>
              <a:t>単位／日</a:t>
            </a:r>
          </a:p>
          <a:p>
            <a:r>
              <a:rPr lang="en-US" altLang="ja-JP" dirty="0"/>
              <a:t>※</a:t>
            </a:r>
            <a:r>
              <a:rPr lang="ja-JP" altLang="en-US" dirty="0"/>
              <a:t>算定要件（個別機能訓練加算</a:t>
            </a:r>
            <a:r>
              <a:rPr lang="en-US" altLang="ja-JP" dirty="0"/>
              <a:t>Ⅱ</a:t>
            </a:r>
            <a:r>
              <a:rPr lang="ja-JP" altLang="en-US" dirty="0"/>
              <a:t>）</a:t>
            </a:r>
          </a:p>
          <a:p>
            <a:r>
              <a:rPr lang="ja-JP" altLang="en-US" dirty="0"/>
              <a:t>・ 専ら機能訓練指導員の職務に従事する理学療法士、作業療法士又は言語聴覚士等</a:t>
            </a:r>
            <a:r>
              <a:rPr lang="ja-JP" altLang="en-US" dirty="0" smtClean="0"/>
              <a:t>を１名</a:t>
            </a:r>
            <a:r>
              <a:rPr lang="ja-JP" altLang="en-US" dirty="0"/>
              <a:t>以上配置していること。</a:t>
            </a:r>
          </a:p>
          <a:p>
            <a:r>
              <a:rPr lang="ja-JP" altLang="en-US" dirty="0"/>
              <a:t>・ 機能訓練指導員、看護職員、介護職員、生活相談員等が共同して、利用者ごとの</a:t>
            </a:r>
            <a:r>
              <a:rPr lang="ja-JP" altLang="en-US" dirty="0" smtClean="0"/>
              <a:t>心身の</a:t>
            </a:r>
            <a:r>
              <a:rPr lang="ja-JP" altLang="en-US" dirty="0"/>
              <a:t>状況を重視した、個別機能訓練計画を作成していること。</a:t>
            </a:r>
          </a:p>
          <a:p>
            <a:r>
              <a:rPr lang="ja-JP" altLang="en-US" dirty="0"/>
              <a:t>・ 個別機能訓練計画に基づき、機能訓練の項目を準備し、理学療法士等が利用者の</a:t>
            </a:r>
            <a:r>
              <a:rPr lang="ja-JP" altLang="en-US" dirty="0" smtClean="0"/>
              <a:t>心身の</a:t>
            </a:r>
            <a:r>
              <a:rPr lang="ja-JP" altLang="en-US" dirty="0"/>
              <a:t>状況に応じた機能訓練を適切に行っていること。</a:t>
            </a:r>
          </a:p>
          <a:p>
            <a:r>
              <a:rPr lang="ja-JP" altLang="en-US" dirty="0"/>
              <a:t>（注）現行の個別機能訓練加算（</a:t>
            </a:r>
            <a:r>
              <a:rPr lang="en-US" altLang="ja-JP" dirty="0"/>
              <a:t>Ⅰ</a:t>
            </a:r>
            <a:r>
              <a:rPr lang="ja-JP" altLang="en-US" dirty="0"/>
              <a:t>）は基本報酬に包括化、現行の個別機能訓練加算（</a:t>
            </a:r>
            <a:r>
              <a:rPr lang="en-US" altLang="ja-JP" dirty="0"/>
              <a:t>Ⅱ</a:t>
            </a:r>
            <a:r>
              <a:rPr lang="ja-JP" altLang="en-US" dirty="0"/>
              <a:t>）は個別機能訓練加算（</a:t>
            </a:r>
            <a:r>
              <a:rPr lang="en-US" altLang="ja-JP" dirty="0"/>
              <a:t>Ⅰ</a:t>
            </a:r>
            <a:r>
              <a:rPr lang="ja-JP" altLang="en-US" dirty="0"/>
              <a:t>）に名称を変更。</a:t>
            </a:r>
            <a:endParaRPr kumimoji="1" lang="ja-JP" altLang="en-US" dirty="0"/>
          </a:p>
        </p:txBody>
      </p:sp>
    </p:spTree>
    <p:extLst>
      <p:ext uri="{BB962C8B-B14F-4D97-AF65-F5344CB8AC3E}">
        <p14:creationId xmlns:p14="http://schemas.microsoft.com/office/powerpoint/2010/main" val="223894055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548680"/>
            <a:ext cx="9036496" cy="6120680"/>
          </a:xfrm>
        </p:spPr>
        <p:txBody>
          <a:bodyPr>
            <a:noAutofit/>
          </a:bodyPr>
          <a:lstStyle/>
          <a:p>
            <a:pPr marL="0" indent="0">
              <a:buNone/>
            </a:pPr>
            <a:r>
              <a:rPr lang="ja-JP" altLang="en-US" sz="1800" dirty="0" smtClean="0"/>
              <a:t>イ</a:t>
            </a:r>
            <a:r>
              <a:rPr lang="ja-JP" altLang="en-US" sz="1800" dirty="0"/>
              <a:t>個別機能訓練加算</a:t>
            </a:r>
            <a:r>
              <a:rPr lang="en-US" altLang="ja-JP" sz="1800" dirty="0"/>
              <a:t>(Ⅰ)</a:t>
            </a:r>
          </a:p>
          <a:p>
            <a:pPr marL="0" indent="0">
              <a:buNone/>
            </a:pPr>
            <a:r>
              <a:rPr lang="ja-JP" altLang="en-US" sz="1800" dirty="0"/>
              <a:t>次に掲げる基準のいずれにも適合すること。</a:t>
            </a:r>
          </a:p>
          <a:p>
            <a:pPr marL="0" indent="0">
              <a:buNone/>
            </a:pPr>
            <a:r>
              <a:rPr lang="ja-JP" altLang="en-US" sz="1800" dirty="0"/>
              <a:t>⑴ 指定通所介護を行う時間帯を通じて、</a:t>
            </a:r>
            <a:r>
              <a:rPr lang="ja-JP" altLang="en-US" sz="1800" u="sng" dirty="0">
                <a:solidFill>
                  <a:srgbClr val="FF0000"/>
                </a:solidFill>
              </a:rPr>
              <a:t>専ら機能訓練指導員</a:t>
            </a:r>
            <a:r>
              <a:rPr lang="ja-JP" altLang="en-US" sz="1800" u="sng" dirty="0" smtClean="0">
                <a:solidFill>
                  <a:srgbClr val="FF0000"/>
                </a:solidFill>
              </a:rPr>
              <a:t>の職務</a:t>
            </a:r>
            <a:r>
              <a:rPr lang="ja-JP" altLang="en-US" sz="1800" u="sng" dirty="0">
                <a:solidFill>
                  <a:srgbClr val="FF0000"/>
                </a:solidFill>
              </a:rPr>
              <a:t>に従事する常勤の</a:t>
            </a:r>
            <a:r>
              <a:rPr lang="ja-JP" altLang="en-US" sz="1800" dirty="0"/>
              <a:t>理学療法士、作業療法士、言語聴覚士</a:t>
            </a:r>
            <a:r>
              <a:rPr lang="ja-JP" altLang="en-US" sz="1800" dirty="0" smtClean="0"/>
              <a:t>、看護</a:t>
            </a:r>
            <a:r>
              <a:rPr lang="ja-JP" altLang="en-US" sz="1800" dirty="0"/>
              <a:t>職員、柔道整復師又はあん摩マッサージ指圧師（以下</a:t>
            </a:r>
            <a:r>
              <a:rPr lang="ja-JP" altLang="en-US" sz="1800" dirty="0" smtClean="0"/>
              <a:t>この号</a:t>
            </a:r>
            <a:r>
              <a:rPr lang="ja-JP" altLang="en-US" sz="1800" dirty="0"/>
              <a:t>において「</a:t>
            </a:r>
            <a:r>
              <a:rPr lang="ja-JP" altLang="en-US" sz="1800" b="1" u="sng" dirty="0">
                <a:solidFill>
                  <a:srgbClr val="FF0000"/>
                </a:solidFill>
              </a:rPr>
              <a:t>理学療法士等</a:t>
            </a:r>
            <a:r>
              <a:rPr lang="ja-JP" altLang="en-US" sz="1800" dirty="0"/>
              <a:t>」という。）</a:t>
            </a:r>
            <a:r>
              <a:rPr lang="ja-JP" altLang="en-US" sz="1800" b="1" u="sng" dirty="0">
                <a:solidFill>
                  <a:srgbClr val="FF0000"/>
                </a:solidFill>
              </a:rPr>
              <a:t>を</a:t>
            </a:r>
            <a:r>
              <a:rPr lang="ja-JP" altLang="en-US" sz="1800" u="sng" dirty="0">
                <a:solidFill>
                  <a:srgbClr val="FF0000"/>
                </a:solidFill>
              </a:rPr>
              <a:t>一名以上配置</a:t>
            </a:r>
            <a:r>
              <a:rPr lang="ja-JP" altLang="en-US" sz="1800" dirty="0"/>
              <a:t>して</a:t>
            </a:r>
            <a:r>
              <a:rPr lang="ja-JP" altLang="en-US" sz="1800" dirty="0" smtClean="0"/>
              <a:t>いる</a:t>
            </a:r>
            <a:r>
              <a:rPr lang="ja-JP" altLang="en-US" sz="1800" dirty="0"/>
              <a:t>こと</a:t>
            </a:r>
            <a:r>
              <a:rPr lang="ja-JP" altLang="en-US" sz="1800" dirty="0" smtClean="0"/>
              <a:t>。</a:t>
            </a:r>
            <a:endParaRPr lang="en-US" altLang="ja-JP" sz="1800" dirty="0"/>
          </a:p>
          <a:p>
            <a:pPr marL="0" indent="0">
              <a:buNone/>
            </a:pPr>
            <a:r>
              <a:rPr lang="en-US" altLang="ja-JP" sz="1800" dirty="0"/>
              <a:t>⑵ </a:t>
            </a:r>
            <a:r>
              <a:rPr lang="ja-JP" altLang="en-US" sz="1800" dirty="0"/>
              <a:t>個別機能訓練計画の作成及び実施において利用者の自立の</a:t>
            </a:r>
            <a:r>
              <a:rPr lang="ja-JP" altLang="en-US" sz="1800" dirty="0" smtClean="0"/>
              <a:t>支援</a:t>
            </a:r>
            <a:r>
              <a:rPr lang="ja-JP" altLang="en-US" sz="1800" dirty="0"/>
              <a:t>と日常生活の充実に資するよう</a:t>
            </a:r>
            <a:r>
              <a:rPr lang="ja-JP" altLang="en-US" sz="1800" u="sng" dirty="0">
                <a:solidFill>
                  <a:srgbClr val="FF0000"/>
                </a:solidFill>
              </a:rPr>
              <a:t>複数の種類の機能訓練の</a:t>
            </a:r>
            <a:r>
              <a:rPr lang="ja-JP" altLang="en-US" sz="1800" u="sng" dirty="0" smtClean="0">
                <a:solidFill>
                  <a:srgbClr val="FF0000"/>
                </a:solidFill>
              </a:rPr>
              <a:t>項目を</a:t>
            </a:r>
            <a:r>
              <a:rPr lang="ja-JP" altLang="en-US" sz="1800" u="sng" dirty="0">
                <a:solidFill>
                  <a:srgbClr val="FF0000"/>
                </a:solidFill>
              </a:rPr>
              <a:t>準備</a:t>
            </a:r>
            <a:r>
              <a:rPr lang="ja-JP" altLang="en-US" sz="1800" dirty="0"/>
              <a:t>し、その項目の選択に当たっては、利用者の生活意欲</a:t>
            </a:r>
            <a:r>
              <a:rPr lang="ja-JP" altLang="en-US" sz="1800" dirty="0" smtClean="0"/>
              <a:t>が増進</a:t>
            </a:r>
            <a:r>
              <a:rPr lang="ja-JP" altLang="en-US" sz="1800" dirty="0"/>
              <a:t>されるよう利用者を援助し、心身の状況に応じた機能</a:t>
            </a:r>
            <a:r>
              <a:rPr lang="ja-JP" altLang="en-US" sz="1800" dirty="0" smtClean="0"/>
              <a:t>訓練を</a:t>
            </a:r>
            <a:r>
              <a:rPr lang="ja-JP" altLang="en-US" sz="1800" dirty="0"/>
              <a:t>適切に行っていること。</a:t>
            </a:r>
          </a:p>
          <a:p>
            <a:pPr marL="0" indent="0">
              <a:buNone/>
            </a:pPr>
            <a:r>
              <a:rPr lang="ja-JP" altLang="en-US" sz="1800" dirty="0"/>
              <a:t>⑶ 機能訓練指導員、看護職員、介護職員、生活相談員その他</a:t>
            </a:r>
            <a:r>
              <a:rPr lang="ja-JP" altLang="en-US" sz="1800" dirty="0" smtClean="0"/>
              <a:t>の職種</a:t>
            </a:r>
            <a:r>
              <a:rPr lang="ja-JP" altLang="en-US" sz="1800" dirty="0"/>
              <a:t>の者が共同して、利用者ごとに</a:t>
            </a:r>
            <a:r>
              <a:rPr lang="ja-JP" altLang="en-US" sz="1800" u="sng" dirty="0">
                <a:solidFill>
                  <a:srgbClr val="FF0000"/>
                </a:solidFill>
              </a:rPr>
              <a:t>個別機能訓練計画を作成し</a:t>
            </a:r>
            <a:r>
              <a:rPr lang="ja-JP" altLang="en-US" sz="1800" u="sng" dirty="0" smtClean="0">
                <a:solidFill>
                  <a:srgbClr val="FF0000"/>
                </a:solidFill>
              </a:rPr>
              <a:t>、当該</a:t>
            </a:r>
            <a:r>
              <a:rPr lang="ja-JP" altLang="en-US" sz="1800" u="sng" dirty="0">
                <a:solidFill>
                  <a:srgbClr val="FF0000"/>
                </a:solidFill>
              </a:rPr>
              <a:t>計画に基づき、計画的に機能訓練を行っている</a:t>
            </a:r>
            <a:r>
              <a:rPr lang="ja-JP" altLang="en-US" sz="1800" dirty="0"/>
              <a:t>こと。</a:t>
            </a:r>
          </a:p>
          <a:p>
            <a:pPr marL="0" indent="0">
              <a:buNone/>
            </a:pPr>
            <a:r>
              <a:rPr lang="ja-JP" altLang="en-US" sz="1800" dirty="0"/>
              <a:t>ロ個別機能訓練加算</a:t>
            </a:r>
            <a:r>
              <a:rPr lang="en-US" altLang="ja-JP" sz="1800" dirty="0"/>
              <a:t>(Ⅱ)</a:t>
            </a:r>
          </a:p>
          <a:p>
            <a:pPr marL="0" indent="0">
              <a:buNone/>
            </a:pPr>
            <a:r>
              <a:rPr lang="ja-JP" altLang="en-US" sz="1800" dirty="0"/>
              <a:t>次に掲げる基準のいずれにも適合すること。</a:t>
            </a:r>
          </a:p>
          <a:p>
            <a:pPr marL="0" indent="0">
              <a:buNone/>
            </a:pPr>
            <a:r>
              <a:rPr lang="ja-JP" altLang="en-US" sz="1800" dirty="0"/>
              <a:t>⑴ 専ら機能訓練指導員の職務に従事する理学療法士等を一名</a:t>
            </a:r>
            <a:r>
              <a:rPr lang="ja-JP" altLang="en-US" sz="1800" dirty="0" smtClean="0"/>
              <a:t>以上</a:t>
            </a:r>
            <a:r>
              <a:rPr lang="ja-JP" altLang="en-US" sz="1800" dirty="0"/>
              <a:t>配置していること。</a:t>
            </a:r>
          </a:p>
          <a:p>
            <a:pPr marL="0" indent="0">
              <a:buNone/>
            </a:pPr>
            <a:r>
              <a:rPr lang="ja-JP" altLang="en-US" sz="1800" dirty="0"/>
              <a:t>⑵ 機能訓練指導員、看護職員、介護職員、生活相談員その他</a:t>
            </a:r>
            <a:r>
              <a:rPr lang="ja-JP" altLang="en-US" sz="1800" dirty="0" smtClean="0"/>
              <a:t>の職種</a:t>
            </a:r>
            <a:r>
              <a:rPr lang="ja-JP" altLang="en-US" sz="1800" dirty="0"/>
              <a:t>の者が共同して、利用者の生活機能向上に資するよう</a:t>
            </a:r>
            <a:r>
              <a:rPr lang="ja-JP" altLang="en-US" sz="1800" dirty="0" smtClean="0"/>
              <a:t>利用者</a:t>
            </a:r>
            <a:r>
              <a:rPr lang="ja-JP" altLang="en-US" sz="1800" dirty="0"/>
              <a:t>ごとの心身の状況を重視した個別機能訓練計画を作成して</a:t>
            </a:r>
            <a:r>
              <a:rPr lang="ja-JP" altLang="en-US" sz="1800" dirty="0" smtClean="0"/>
              <a:t>いる</a:t>
            </a:r>
            <a:r>
              <a:rPr lang="ja-JP" altLang="en-US" sz="1800" dirty="0"/>
              <a:t>こと。</a:t>
            </a:r>
          </a:p>
          <a:p>
            <a:pPr marL="0" indent="0">
              <a:buNone/>
            </a:pPr>
            <a:r>
              <a:rPr lang="ja-JP" altLang="en-US" sz="1800" dirty="0"/>
              <a:t>⑶ 個別機能訓練計画に基づき、利用者の生活機能向上を目的</a:t>
            </a:r>
            <a:r>
              <a:rPr lang="ja-JP" altLang="en-US" sz="1800" dirty="0" smtClean="0"/>
              <a:t>とする</a:t>
            </a:r>
            <a:r>
              <a:rPr lang="ja-JP" altLang="en-US" sz="1800" dirty="0"/>
              <a:t>機能訓練の項目を準備し</a:t>
            </a:r>
            <a:r>
              <a:rPr lang="ja-JP" altLang="en-US" sz="1800" dirty="0">
                <a:solidFill>
                  <a:srgbClr val="FF0000"/>
                </a:solidFill>
              </a:rPr>
              <a:t>、</a:t>
            </a:r>
            <a:r>
              <a:rPr lang="ja-JP" altLang="en-US" sz="1800" u="sng" dirty="0">
                <a:solidFill>
                  <a:srgbClr val="FF0000"/>
                </a:solidFill>
              </a:rPr>
              <a:t>理学療法士等が、</a:t>
            </a:r>
            <a:r>
              <a:rPr lang="ja-JP" altLang="en-US" sz="1800" dirty="0"/>
              <a:t>利用者の</a:t>
            </a:r>
            <a:r>
              <a:rPr lang="ja-JP" altLang="en-US" sz="1800" dirty="0" smtClean="0"/>
              <a:t>心身の</a:t>
            </a:r>
            <a:r>
              <a:rPr lang="ja-JP" altLang="en-US" sz="1800" dirty="0"/>
              <a:t>状況に応じた</a:t>
            </a:r>
            <a:r>
              <a:rPr lang="ja-JP" altLang="en-US" sz="1800" u="sng" dirty="0">
                <a:solidFill>
                  <a:srgbClr val="FF0000"/>
                </a:solidFill>
              </a:rPr>
              <a:t>機能訓練を適切に行っている</a:t>
            </a:r>
            <a:r>
              <a:rPr lang="ja-JP" altLang="en-US" sz="1800" dirty="0"/>
              <a:t>こと。</a:t>
            </a:r>
            <a:endParaRPr kumimoji="1" lang="ja-JP" altLang="en-US" sz="1800" dirty="0"/>
          </a:p>
        </p:txBody>
      </p:sp>
    </p:spTree>
    <p:extLst>
      <p:ext uri="{BB962C8B-B14F-4D97-AF65-F5344CB8AC3E}">
        <p14:creationId xmlns:p14="http://schemas.microsoft.com/office/powerpoint/2010/main" val="15261850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個別機能訓練加算について</a:t>
            </a:r>
            <a:endParaRPr kumimoji="1" lang="ja-JP" altLang="en-US" dirty="0"/>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① 個別機能訓練加算は、理学療法士、作業療法士、言語聴覚士</a:t>
            </a:r>
            <a:r>
              <a:rPr lang="ja-JP" altLang="en-US" dirty="0" smtClean="0"/>
              <a:t>、</a:t>
            </a:r>
            <a:r>
              <a:rPr lang="ja-JP" altLang="en-US" dirty="0"/>
              <a:t>看護職員、柔道整復師又はあん摩マッサージ指圧師（以下７</a:t>
            </a:r>
            <a:r>
              <a:rPr lang="ja-JP" altLang="en-US" dirty="0" smtClean="0"/>
              <a:t>に</a:t>
            </a:r>
            <a:r>
              <a:rPr lang="ja-JP" altLang="en-US" dirty="0"/>
              <a:t>おいて「</a:t>
            </a:r>
            <a:r>
              <a:rPr lang="ja-JP" altLang="en-US" b="1" u="sng" dirty="0">
                <a:solidFill>
                  <a:srgbClr val="FF0000"/>
                </a:solidFill>
              </a:rPr>
              <a:t>理学療法士等</a:t>
            </a:r>
            <a:r>
              <a:rPr lang="ja-JP" altLang="en-US" dirty="0"/>
              <a:t>」という。）</a:t>
            </a:r>
            <a:r>
              <a:rPr lang="ja-JP" altLang="en-US" b="1" u="sng" dirty="0">
                <a:solidFill>
                  <a:srgbClr val="FF0000"/>
                </a:solidFill>
              </a:rPr>
              <a:t>が個別機能訓練計画に</a:t>
            </a:r>
            <a:r>
              <a:rPr lang="ja-JP" altLang="en-US" b="1" u="sng" dirty="0" smtClean="0">
                <a:solidFill>
                  <a:srgbClr val="FF0000"/>
                </a:solidFill>
              </a:rPr>
              <a:t>基づ</a:t>
            </a:r>
            <a:r>
              <a:rPr lang="ja-JP" altLang="en-US" b="1" u="sng" dirty="0">
                <a:solidFill>
                  <a:srgbClr val="FF0000"/>
                </a:solidFill>
              </a:rPr>
              <a:t>き、計画的に行った機能訓練</a:t>
            </a:r>
            <a:r>
              <a:rPr lang="ja-JP" altLang="en-US" dirty="0"/>
              <a:t>（以下「個別機能訓練」という。</a:t>
            </a:r>
            <a:r>
              <a:rPr lang="ja-JP" altLang="en-US" dirty="0" smtClean="0"/>
              <a:t>）</a:t>
            </a:r>
            <a:r>
              <a:rPr lang="ja-JP" altLang="en-US" b="1" u="sng" dirty="0" smtClean="0">
                <a:solidFill>
                  <a:srgbClr val="FF0000"/>
                </a:solidFill>
              </a:rPr>
              <a:t>に</a:t>
            </a:r>
            <a:r>
              <a:rPr lang="ja-JP" altLang="en-US" b="1" u="sng" dirty="0">
                <a:solidFill>
                  <a:srgbClr val="FF0000"/>
                </a:solidFill>
              </a:rPr>
              <a:t>ついて算定する。</a:t>
            </a:r>
            <a:endParaRPr kumimoji="1" lang="ja-JP" altLang="en-US" b="1" u="sng" dirty="0">
              <a:solidFill>
                <a:srgbClr val="FF0000"/>
              </a:solidFill>
            </a:endParaRPr>
          </a:p>
        </p:txBody>
      </p:sp>
    </p:spTree>
    <p:extLst>
      <p:ext uri="{BB962C8B-B14F-4D97-AF65-F5344CB8AC3E}">
        <p14:creationId xmlns:p14="http://schemas.microsoft.com/office/powerpoint/2010/main" val="3484801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⒃ 重度療養管理加算について</a:t>
            </a:r>
            <a:endParaRPr kumimoji="1" lang="ja-JP" altLang="en-US" dirty="0"/>
          </a:p>
        </p:txBody>
      </p:sp>
      <p:sp>
        <p:nvSpPr>
          <p:cNvPr id="3" name="コンテンツ プレースホルダー 2"/>
          <p:cNvSpPr>
            <a:spLocks noGrp="1"/>
          </p:cNvSpPr>
          <p:nvPr>
            <p:ph idx="1"/>
          </p:nvPr>
        </p:nvSpPr>
        <p:spPr>
          <a:xfrm>
            <a:off x="0" y="1052736"/>
            <a:ext cx="9144000" cy="5043264"/>
          </a:xfrm>
        </p:spPr>
        <p:txBody>
          <a:bodyPr/>
          <a:lstStyle/>
          <a:p>
            <a:r>
              <a:rPr lang="ja-JP" altLang="en-US" sz="2800" dirty="0"/>
              <a:t>① 重度療養管理加算は、要介護四又は要介護五に該当する者</a:t>
            </a:r>
            <a:r>
              <a:rPr lang="ja-JP" altLang="en-US" sz="2800" dirty="0" smtClean="0"/>
              <a:t>であって</a:t>
            </a:r>
            <a:r>
              <a:rPr lang="ja-JP" altLang="en-US" sz="2800" dirty="0"/>
              <a:t>別に厚生労働大臣の定める状態（○号告示）にある</a:t>
            </a:r>
            <a:r>
              <a:rPr lang="ja-JP" altLang="en-US" sz="2800" dirty="0" smtClean="0"/>
              <a:t>利用者</a:t>
            </a:r>
            <a:r>
              <a:rPr lang="ja-JP" altLang="en-US" sz="2800" dirty="0"/>
              <a:t>に対して、計画的な医学的管理を継続的に行い通所</a:t>
            </a:r>
            <a:r>
              <a:rPr lang="ja-JP" altLang="en-US" sz="2800" dirty="0" smtClean="0"/>
              <a:t>リハビリテーション</a:t>
            </a:r>
            <a:r>
              <a:rPr lang="ja-JP" altLang="en-US" sz="2800" dirty="0"/>
              <a:t>を行った場合に当該加算を算定する。</a:t>
            </a:r>
            <a:r>
              <a:rPr lang="ja-JP" altLang="en-US" sz="2800" b="1" u="sng" dirty="0">
                <a:solidFill>
                  <a:srgbClr val="FF0000"/>
                </a:solidFill>
              </a:rPr>
              <a:t>当該加算を</a:t>
            </a:r>
            <a:r>
              <a:rPr lang="ja-JP" altLang="en-US" sz="2800" b="1" u="sng" dirty="0" smtClean="0">
                <a:solidFill>
                  <a:srgbClr val="FF0000"/>
                </a:solidFill>
              </a:rPr>
              <a:t>算定</a:t>
            </a:r>
            <a:r>
              <a:rPr lang="ja-JP" altLang="en-US" sz="2800" b="1" u="sng" dirty="0">
                <a:solidFill>
                  <a:srgbClr val="FF0000"/>
                </a:solidFill>
              </a:rPr>
              <a:t>する場合にあっては、当該医学的管理の内容等を診療録に</a:t>
            </a:r>
            <a:r>
              <a:rPr lang="ja-JP" altLang="en-US" sz="2800" b="1" u="sng" dirty="0" smtClean="0">
                <a:solidFill>
                  <a:srgbClr val="FF0000"/>
                </a:solidFill>
              </a:rPr>
              <a:t>記録</a:t>
            </a:r>
            <a:r>
              <a:rPr lang="ja-JP" altLang="en-US" sz="2800" b="1" u="sng" dirty="0">
                <a:solidFill>
                  <a:srgbClr val="FF0000"/>
                </a:solidFill>
              </a:rPr>
              <a:t>しておくこと。</a:t>
            </a:r>
          </a:p>
          <a:p>
            <a:r>
              <a:rPr lang="ja-JP" altLang="en-US" sz="2800" dirty="0"/>
              <a:t>② 当該加算を算定できる利用者は、次のいずれかについて、</a:t>
            </a:r>
            <a:r>
              <a:rPr lang="ja-JP" altLang="en-US" sz="2800" dirty="0" smtClean="0"/>
              <a:t>当該</a:t>
            </a:r>
            <a:r>
              <a:rPr lang="ja-JP" altLang="en-US" sz="2800" dirty="0"/>
              <a:t>状態が一定の期間や頻度で継続している者であることとする。</a:t>
            </a:r>
          </a:p>
          <a:p>
            <a:r>
              <a:rPr lang="ja-JP" altLang="en-US" sz="2800" dirty="0"/>
              <a:t>なお、</a:t>
            </a:r>
            <a:r>
              <a:rPr lang="ja-JP" altLang="en-US" sz="2800" b="1" u="sng" dirty="0">
                <a:solidFill>
                  <a:srgbClr val="FF0000"/>
                </a:solidFill>
              </a:rPr>
              <a:t>請求明細書の摘要欄に該当する状態</a:t>
            </a:r>
            <a:r>
              <a:rPr lang="ja-JP" altLang="en-US" sz="2800" dirty="0"/>
              <a:t>（二十三号告示第</a:t>
            </a:r>
            <a:r>
              <a:rPr lang="ja-JP" altLang="en-US" sz="2800" dirty="0" smtClean="0"/>
              <a:t>○号</a:t>
            </a:r>
            <a:r>
              <a:rPr lang="ja-JP" altLang="en-US" sz="2800" dirty="0"/>
              <a:t>のイからリまで）</a:t>
            </a:r>
            <a:r>
              <a:rPr lang="ja-JP" altLang="en-US" sz="2800" b="1" u="sng" dirty="0">
                <a:solidFill>
                  <a:srgbClr val="FF0000"/>
                </a:solidFill>
              </a:rPr>
              <a:t>を記載すること</a:t>
            </a:r>
            <a:r>
              <a:rPr lang="ja-JP" altLang="en-US" sz="2800" dirty="0"/>
              <a:t>とする。なお、複数の</a:t>
            </a:r>
            <a:r>
              <a:rPr lang="ja-JP" altLang="en-US" sz="2800" dirty="0" smtClean="0"/>
              <a:t>状態に</a:t>
            </a:r>
            <a:r>
              <a:rPr lang="ja-JP" altLang="en-US" sz="2800" dirty="0"/>
              <a:t>該当する場合は主たる状態のみを記載すること。</a:t>
            </a:r>
            <a:endParaRPr kumimoji="1" lang="ja-JP" altLang="en-US" sz="2800" dirty="0"/>
          </a:p>
        </p:txBody>
      </p:sp>
    </p:spTree>
    <p:extLst>
      <p:ext uri="{BB962C8B-B14F-4D97-AF65-F5344CB8AC3E}">
        <p14:creationId xmlns:p14="http://schemas.microsoft.com/office/powerpoint/2010/main" val="411457732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052736"/>
            <a:ext cx="9144000" cy="5688632"/>
          </a:xfrm>
        </p:spPr>
        <p:txBody>
          <a:bodyPr/>
          <a:lstStyle/>
          <a:p>
            <a:r>
              <a:rPr lang="ja-JP" altLang="en-US" sz="2400" dirty="0"/>
              <a:t>② 個別機能訓練加算（</a:t>
            </a:r>
            <a:r>
              <a:rPr lang="en-US" altLang="ja-JP" sz="2400" dirty="0"/>
              <a:t>Ⅰ</a:t>
            </a:r>
            <a:r>
              <a:rPr lang="ja-JP" altLang="en-US" sz="2400" dirty="0"/>
              <a:t>）に係る機能訓練は、</a:t>
            </a:r>
            <a:r>
              <a:rPr lang="ja-JP" altLang="en-US" sz="2400" b="1" u="sng" dirty="0">
                <a:solidFill>
                  <a:srgbClr val="FF0000"/>
                </a:solidFill>
              </a:rPr>
              <a:t>提供時間帯を</a:t>
            </a:r>
            <a:r>
              <a:rPr lang="ja-JP" altLang="en-US" sz="2400" b="1" u="sng" dirty="0" smtClean="0">
                <a:solidFill>
                  <a:srgbClr val="FF0000"/>
                </a:solidFill>
              </a:rPr>
              <a:t>通</a:t>
            </a:r>
            <a:r>
              <a:rPr lang="ja-JP" altLang="en-US" sz="2400" b="1" u="sng" dirty="0">
                <a:solidFill>
                  <a:srgbClr val="FF0000"/>
                </a:solidFill>
              </a:rPr>
              <a:t>じて、専ら機能訓練指導員の職務に従事する常勤の理学</a:t>
            </a:r>
            <a:r>
              <a:rPr lang="ja-JP" altLang="en-US" sz="2400" b="1" u="sng" dirty="0" smtClean="0">
                <a:solidFill>
                  <a:srgbClr val="FF0000"/>
                </a:solidFill>
              </a:rPr>
              <a:t>療法士</a:t>
            </a:r>
            <a:r>
              <a:rPr lang="ja-JP" altLang="en-US" sz="2400" b="1" u="sng" dirty="0">
                <a:solidFill>
                  <a:srgbClr val="FF0000"/>
                </a:solidFill>
              </a:rPr>
              <a:t>等を一名以上配置して行うものである</a:t>
            </a:r>
            <a:r>
              <a:rPr lang="ja-JP" altLang="en-US" sz="2400" dirty="0"/>
              <a:t>こと。この場合において</a:t>
            </a:r>
            <a:r>
              <a:rPr lang="ja-JP" altLang="en-US" sz="2400" dirty="0" smtClean="0"/>
              <a:t>、</a:t>
            </a:r>
            <a:r>
              <a:rPr lang="ja-JP" altLang="en-US" sz="2400" dirty="0"/>
              <a:t>例えば一週間のうち、月曜日から金曜日は常勤の理学療法士</a:t>
            </a:r>
            <a:r>
              <a:rPr lang="ja-JP" altLang="en-US" sz="2400" dirty="0" smtClean="0"/>
              <a:t>等</a:t>
            </a:r>
            <a:r>
              <a:rPr lang="ja-JP" altLang="en-US" sz="2400" dirty="0"/>
              <a:t>が配置され、それ以外の曜日に非常勤の理学療法士等だけが</a:t>
            </a:r>
            <a:r>
              <a:rPr lang="ja-JP" altLang="en-US" sz="2400" dirty="0" smtClean="0"/>
              <a:t>配</a:t>
            </a:r>
            <a:r>
              <a:rPr lang="ja-JP" altLang="en-US" sz="2400" dirty="0"/>
              <a:t>置されている場合は、</a:t>
            </a:r>
            <a:r>
              <a:rPr lang="ja-JP" altLang="en-US" sz="2400" b="1" u="sng" dirty="0">
                <a:solidFill>
                  <a:srgbClr val="FF0000"/>
                </a:solidFill>
              </a:rPr>
              <a:t>非常勤の理学療法士等だけが配置</a:t>
            </a:r>
            <a:r>
              <a:rPr lang="ja-JP" altLang="en-US" sz="2400" b="1" u="sng" dirty="0" smtClean="0">
                <a:solidFill>
                  <a:srgbClr val="FF0000"/>
                </a:solidFill>
              </a:rPr>
              <a:t>されて</a:t>
            </a:r>
            <a:r>
              <a:rPr lang="ja-JP" altLang="en-US" sz="2400" b="1" u="sng" dirty="0">
                <a:solidFill>
                  <a:srgbClr val="FF0000"/>
                </a:solidFill>
              </a:rPr>
              <a:t>いる曜日については、当該加算の対象とはならない。（個別</a:t>
            </a:r>
            <a:r>
              <a:rPr lang="ja-JP" altLang="en-US" sz="2400" b="1" u="sng" dirty="0" smtClean="0">
                <a:solidFill>
                  <a:srgbClr val="FF0000"/>
                </a:solidFill>
              </a:rPr>
              <a:t>機</a:t>
            </a:r>
            <a:r>
              <a:rPr lang="ja-JP" altLang="en-US" sz="2400" b="1" u="sng" dirty="0">
                <a:solidFill>
                  <a:srgbClr val="FF0000"/>
                </a:solidFill>
              </a:rPr>
              <a:t>能訓練加算（</a:t>
            </a:r>
            <a:r>
              <a:rPr lang="en-US" altLang="ja-JP" sz="2400" b="1" u="sng" dirty="0">
                <a:solidFill>
                  <a:srgbClr val="FF0000"/>
                </a:solidFill>
              </a:rPr>
              <a:t>Ⅱ</a:t>
            </a:r>
            <a:r>
              <a:rPr lang="ja-JP" altLang="en-US" sz="2400" b="1" u="sng" dirty="0">
                <a:solidFill>
                  <a:srgbClr val="FF0000"/>
                </a:solidFill>
              </a:rPr>
              <a:t>）の要件に該当している場合は、その算定</a:t>
            </a:r>
            <a:r>
              <a:rPr lang="ja-JP" altLang="en-US" sz="2400" b="1" u="sng" dirty="0" smtClean="0">
                <a:solidFill>
                  <a:srgbClr val="FF0000"/>
                </a:solidFill>
              </a:rPr>
              <a:t>対象</a:t>
            </a:r>
            <a:r>
              <a:rPr lang="ja-JP" altLang="en-US" sz="2400" b="1" u="sng" dirty="0">
                <a:solidFill>
                  <a:srgbClr val="FF0000"/>
                </a:solidFill>
              </a:rPr>
              <a:t>となる。</a:t>
            </a:r>
            <a:r>
              <a:rPr lang="ja-JP" altLang="en-US" sz="2400" dirty="0"/>
              <a:t>）ただし、個別機能訓練加算（</a:t>
            </a:r>
            <a:r>
              <a:rPr lang="en-US" altLang="ja-JP" sz="2400" dirty="0"/>
              <a:t>Ⅰ</a:t>
            </a:r>
            <a:r>
              <a:rPr lang="ja-JP" altLang="en-US" sz="2400" dirty="0"/>
              <a:t>）の対象となる</a:t>
            </a:r>
            <a:r>
              <a:rPr lang="ja-JP" altLang="en-US" sz="2400" dirty="0" smtClean="0"/>
              <a:t>理学</a:t>
            </a:r>
            <a:r>
              <a:rPr lang="ja-JP" altLang="en-US" sz="2400" dirty="0"/>
              <a:t>療法士等が配置される曜日はあらかじめ定められ、利用者や</a:t>
            </a:r>
            <a:r>
              <a:rPr lang="ja-JP" altLang="en-US" sz="2400" dirty="0" smtClean="0"/>
              <a:t>居</a:t>
            </a:r>
            <a:r>
              <a:rPr lang="ja-JP" altLang="en-US" sz="2400" dirty="0"/>
              <a:t>宅介護支援事業者に周知されている必要がある。なお、通所</a:t>
            </a:r>
            <a:r>
              <a:rPr lang="ja-JP" altLang="en-US" sz="2400" dirty="0" smtClean="0"/>
              <a:t>介</a:t>
            </a:r>
            <a:r>
              <a:rPr lang="ja-JP" altLang="en-US" sz="2400" dirty="0"/>
              <a:t>護事業所の看護職員が当該加算に係る機能訓練指導員の職務</a:t>
            </a:r>
            <a:r>
              <a:rPr lang="ja-JP" altLang="en-US" sz="2400" dirty="0" smtClean="0"/>
              <a:t>に</a:t>
            </a:r>
            <a:r>
              <a:rPr lang="ja-JP" altLang="en-US" sz="2400" dirty="0"/>
              <a:t>従事する場合には、当該職務の時間は、通所介護事業所に</a:t>
            </a:r>
            <a:r>
              <a:rPr lang="ja-JP" altLang="en-US" sz="2400" dirty="0" smtClean="0"/>
              <a:t>おけ</a:t>
            </a:r>
            <a:r>
              <a:rPr lang="ja-JP" altLang="en-US" sz="2400" dirty="0"/>
              <a:t>る看護職員としての人員基準の算定に含めない。</a:t>
            </a:r>
            <a:endParaRPr kumimoji="1" lang="ja-JP" altLang="en-US" sz="2400" dirty="0"/>
          </a:p>
        </p:txBody>
      </p:sp>
    </p:spTree>
    <p:extLst>
      <p:ext uri="{BB962C8B-B14F-4D97-AF65-F5344CB8AC3E}">
        <p14:creationId xmlns:p14="http://schemas.microsoft.com/office/powerpoint/2010/main" val="108102914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676400"/>
            <a:ext cx="9144000" cy="4848944"/>
          </a:xfrm>
        </p:spPr>
        <p:txBody>
          <a:bodyPr/>
          <a:lstStyle/>
          <a:p>
            <a:r>
              <a:rPr lang="ja-JP" altLang="en-US" dirty="0"/>
              <a:t>③ 個別機能訓練加算（</a:t>
            </a:r>
            <a:r>
              <a:rPr lang="en-US" altLang="ja-JP" dirty="0"/>
              <a:t>Ⅰ</a:t>
            </a:r>
            <a:r>
              <a:rPr lang="ja-JP" altLang="en-US" dirty="0"/>
              <a:t>）に係る機能訓練の項目の選択に</a:t>
            </a:r>
            <a:r>
              <a:rPr lang="ja-JP" altLang="en-US" dirty="0" smtClean="0"/>
              <a:t>つい</a:t>
            </a:r>
            <a:r>
              <a:rPr lang="ja-JP" altLang="en-US" dirty="0"/>
              <a:t>ては、機能訓練指導員等が、利用者の</a:t>
            </a:r>
            <a:r>
              <a:rPr lang="ja-JP" altLang="en-US" b="1" u="sng" dirty="0">
                <a:solidFill>
                  <a:srgbClr val="FF0000"/>
                </a:solidFill>
              </a:rPr>
              <a:t>生活意欲が増進される</a:t>
            </a:r>
            <a:r>
              <a:rPr lang="ja-JP" altLang="en-US" b="1" u="sng" dirty="0" smtClean="0">
                <a:solidFill>
                  <a:srgbClr val="FF0000"/>
                </a:solidFill>
              </a:rPr>
              <a:t>よ</a:t>
            </a:r>
            <a:r>
              <a:rPr lang="ja-JP" altLang="en-US" b="1" u="sng" dirty="0">
                <a:solidFill>
                  <a:srgbClr val="FF0000"/>
                </a:solidFill>
              </a:rPr>
              <a:t>う利用者の選択を援助し、利用者が選択した項目ごとに</a:t>
            </a:r>
            <a:r>
              <a:rPr lang="ja-JP" altLang="en-US" b="1" u="sng" dirty="0" smtClean="0">
                <a:solidFill>
                  <a:srgbClr val="FF0000"/>
                </a:solidFill>
              </a:rPr>
              <a:t>グルー</a:t>
            </a:r>
            <a:r>
              <a:rPr lang="ja-JP" altLang="en-US" b="1" u="sng" dirty="0">
                <a:solidFill>
                  <a:srgbClr val="FF0000"/>
                </a:solidFill>
              </a:rPr>
              <a:t>プに分かれて活動することで、心身の状況に応じた機能訓練</a:t>
            </a:r>
            <a:r>
              <a:rPr lang="ja-JP" altLang="en-US" b="1" u="sng" dirty="0" smtClean="0">
                <a:solidFill>
                  <a:srgbClr val="FF0000"/>
                </a:solidFill>
              </a:rPr>
              <a:t>が</a:t>
            </a:r>
            <a:r>
              <a:rPr lang="ja-JP" altLang="en-US" b="1" u="sng" dirty="0">
                <a:solidFill>
                  <a:srgbClr val="FF0000"/>
                </a:solidFill>
              </a:rPr>
              <a:t>適切に提供されることが要件</a:t>
            </a:r>
            <a:r>
              <a:rPr lang="ja-JP" altLang="en-US" dirty="0"/>
              <a:t>となる。また、機能訓練指導員</a:t>
            </a:r>
            <a:r>
              <a:rPr lang="ja-JP" altLang="en-US" dirty="0" smtClean="0"/>
              <a:t>等</a:t>
            </a:r>
            <a:r>
              <a:rPr lang="ja-JP" altLang="en-US" dirty="0"/>
              <a:t>は、利用者の心身の状態を勘案し、項目の選択について必要</a:t>
            </a:r>
            <a:r>
              <a:rPr lang="ja-JP" altLang="en-US" dirty="0" smtClean="0"/>
              <a:t>な</a:t>
            </a:r>
            <a:r>
              <a:rPr lang="ja-JP" altLang="en-US" dirty="0"/>
              <a:t>援助を行わなければならない。</a:t>
            </a:r>
            <a:endParaRPr kumimoji="1" lang="ja-JP" altLang="en-US" dirty="0"/>
          </a:p>
        </p:txBody>
      </p:sp>
    </p:spTree>
    <p:extLst>
      <p:ext uri="{BB962C8B-B14F-4D97-AF65-F5344CB8AC3E}">
        <p14:creationId xmlns:p14="http://schemas.microsoft.com/office/powerpoint/2010/main" val="207950856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908720"/>
            <a:ext cx="9144000" cy="5949280"/>
          </a:xfrm>
        </p:spPr>
        <p:txBody>
          <a:bodyPr/>
          <a:lstStyle/>
          <a:p>
            <a:r>
              <a:rPr lang="ja-JP" altLang="en-US" sz="2800" dirty="0"/>
              <a:t>④ 個別機能訓練加算（</a:t>
            </a:r>
            <a:r>
              <a:rPr lang="en-US" altLang="ja-JP" sz="2800" dirty="0"/>
              <a:t>Ⅱ</a:t>
            </a:r>
            <a:r>
              <a:rPr lang="ja-JP" altLang="en-US" sz="2800" dirty="0"/>
              <a:t>）に係る機能訓練は、</a:t>
            </a:r>
            <a:r>
              <a:rPr lang="ja-JP" altLang="en-US" sz="2800" b="1" u="sng" dirty="0">
                <a:solidFill>
                  <a:srgbClr val="FF0000"/>
                </a:solidFill>
              </a:rPr>
              <a:t>専ら機能訓練</a:t>
            </a:r>
            <a:r>
              <a:rPr lang="ja-JP" altLang="en-US" sz="2800" b="1" u="sng" dirty="0" smtClean="0">
                <a:solidFill>
                  <a:srgbClr val="FF0000"/>
                </a:solidFill>
              </a:rPr>
              <a:t>指導員</a:t>
            </a:r>
            <a:r>
              <a:rPr lang="ja-JP" altLang="en-US" sz="2800" b="1" u="sng" dirty="0">
                <a:solidFill>
                  <a:srgbClr val="FF0000"/>
                </a:solidFill>
              </a:rPr>
              <a:t>の職務に従事する理学療法士等を一名以上配置して行う</a:t>
            </a:r>
            <a:r>
              <a:rPr lang="ja-JP" altLang="en-US" sz="2800" dirty="0" smtClean="0"/>
              <a:t>もの</a:t>
            </a:r>
            <a:r>
              <a:rPr lang="ja-JP" altLang="en-US" sz="2800" dirty="0"/>
              <a:t>であること。この場合において、例えば、一週間のうち</a:t>
            </a:r>
            <a:r>
              <a:rPr lang="ja-JP" altLang="en-US" sz="2800" dirty="0" smtClean="0"/>
              <a:t>特定の</a:t>
            </a:r>
            <a:r>
              <a:rPr lang="ja-JP" altLang="en-US" sz="2800" dirty="0"/>
              <a:t>曜日だけ理学療法士等を配置している場合は、その曜日に</a:t>
            </a:r>
            <a:r>
              <a:rPr lang="ja-JP" altLang="en-US" sz="2800" dirty="0" smtClean="0"/>
              <a:t>おいて</a:t>
            </a:r>
            <a:r>
              <a:rPr lang="ja-JP" altLang="en-US" sz="2800" dirty="0"/>
              <a:t>理学療法士等から直接訓練の提供を受けた利用者のみが</a:t>
            </a:r>
            <a:r>
              <a:rPr lang="ja-JP" altLang="en-US" sz="2800" dirty="0" smtClean="0"/>
              <a:t>当該</a:t>
            </a:r>
            <a:r>
              <a:rPr lang="ja-JP" altLang="en-US" sz="2800" dirty="0"/>
              <a:t>加算の算定対象となる。ただし、この場合、理学療法士等</a:t>
            </a:r>
            <a:r>
              <a:rPr lang="ja-JP" altLang="en-US" sz="2800" dirty="0" smtClean="0"/>
              <a:t>が配置</a:t>
            </a:r>
            <a:r>
              <a:rPr lang="ja-JP" altLang="en-US" sz="2800" dirty="0"/>
              <a:t>される曜日はあらかじめ定められ、利用者や居宅介護</a:t>
            </a:r>
            <a:r>
              <a:rPr lang="ja-JP" altLang="en-US" sz="2800" dirty="0" smtClean="0"/>
              <a:t>支援事</a:t>
            </a:r>
            <a:r>
              <a:rPr lang="ja-JP" altLang="en-US" sz="2800" dirty="0"/>
              <a:t>業者に周知されている必要がある。なお、通所介護事業所</a:t>
            </a:r>
            <a:r>
              <a:rPr lang="ja-JP" altLang="en-US" sz="2800" dirty="0" smtClean="0"/>
              <a:t>の看護</a:t>
            </a:r>
            <a:r>
              <a:rPr lang="ja-JP" altLang="en-US" sz="2800" dirty="0"/>
              <a:t>職員が当該加算に係る機能訓練指導員の職務に従事する</a:t>
            </a:r>
            <a:r>
              <a:rPr lang="ja-JP" altLang="en-US" sz="2800" dirty="0" smtClean="0"/>
              <a:t>場</a:t>
            </a:r>
            <a:r>
              <a:rPr lang="ja-JP" altLang="en-US" sz="2800" dirty="0"/>
              <a:t>合には、当該職務の時間は、通所介護事業所における看護</a:t>
            </a:r>
            <a:r>
              <a:rPr lang="ja-JP" altLang="en-US" sz="2800" dirty="0" smtClean="0"/>
              <a:t>職員と</a:t>
            </a:r>
            <a:r>
              <a:rPr lang="ja-JP" altLang="en-US" sz="2800" dirty="0"/>
              <a:t>しての人員基準の算定に含めない。</a:t>
            </a:r>
            <a:endParaRPr kumimoji="1" lang="ja-JP" altLang="en-US" sz="2800" dirty="0"/>
          </a:p>
        </p:txBody>
      </p:sp>
    </p:spTree>
    <p:extLst>
      <p:ext uri="{BB962C8B-B14F-4D97-AF65-F5344CB8AC3E}">
        <p14:creationId xmlns:p14="http://schemas.microsoft.com/office/powerpoint/2010/main" val="304724414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124744"/>
            <a:ext cx="9144000" cy="5544616"/>
          </a:xfrm>
        </p:spPr>
        <p:txBody>
          <a:bodyPr/>
          <a:lstStyle/>
          <a:p>
            <a:r>
              <a:rPr lang="ja-JP" altLang="en-US" dirty="0"/>
              <a:t>⑤ 個別機能訓練を行うに当たっては、機能訓練指導員、看護</a:t>
            </a:r>
            <a:r>
              <a:rPr lang="ja-JP" altLang="en-US" dirty="0" smtClean="0"/>
              <a:t>職</a:t>
            </a:r>
            <a:r>
              <a:rPr lang="ja-JP" altLang="en-US" dirty="0"/>
              <a:t>員、介護職員、生活相談員その他の職種の者が</a:t>
            </a:r>
            <a:r>
              <a:rPr lang="ja-JP" altLang="en-US" b="1" u="sng" dirty="0">
                <a:solidFill>
                  <a:srgbClr val="FF0000"/>
                </a:solidFill>
              </a:rPr>
              <a:t>共同して、</a:t>
            </a:r>
            <a:r>
              <a:rPr lang="ja-JP" altLang="en-US" b="1" u="sng" dirty="0" smtClean="0">
                <a:solidFill>
                  <a:srgbClr val="FF0000"/>
                </a:solidFill>
              </a:rPr>
              <a:t>利用</a:t>
            </a:r>
            <a:r>
              <a:rPr lang="ja-JP" altLang="en-US" b="1" u="sng" dirty="0">
                <a:solidFill>
                  <a:srgbClr val="FF0000"/>
                </a:solidFill>
              </a:rPr>
              <a:t>者ごとにその目標、実施時間、実施方法等を内容とする個別</a:t>
            </a:r>
            <a:r>
              <a:rPr lang="ja-JP" altLang="en-US" b="1" u="sng" dirty="0" smtClean="0">
                <a:solidFill>
                  <a:srgbClr val="FF0000"/>
                </a:solidFill>
              </a:rPr>
              <a:t>機</a:t>
            </a:r>
            <a:r>
              <a:rPr lang="ja-JP" altLang="en-US" b="1" u="sng" dirty="0">
                <a:solidFill>
                  <a:srgbClr val="FF0000"/>
                </a:solidFill>
              </a:rPr>
              <a:t>能訓練計画を作成</a:t>
            </a:r>
            <a:r>
              <a:rPr lang="ja-JP" altLang="en-US" dirty="0"/>
              <a:t>し、これに基づいて行った</a:t>
            </a:r>
            <a:r>
              <a:rPr lang="ja-JP" altLang="en-US" b="1" u="sng" dirty="0">
                <a:solidFill>
                  <a:srgbClr val="FF0000"/>
                </a:solidFill>
              </a:rPr>
              <a:t>個別機能訓練の</a:t>
            </a:r>
            <a:r>
              <a:rPr lang="ja-JP" altLang="en-US" b="1" u="sng" dirty="0" smtClean="0">
                <a:solidFill>
                  <a:srgbClr val="FF0000"/>
                </a:solidFill>
              </a:rPr>
              <a:t>効</a:t>
            </a:r>
            <a:r>
              <a:rPr lang="ja-JP" altLang="en-US" b="1" u="sng" dirty="0">
                <a:solidFill>
                  <a:srgbClr val="FF0000"/>
                </a:solidFill>
              </a:rPr>
              <a:t>果、実施時間、実施方法等について評価等を行う</a:t>
            </a:r>
            <a:r>
              <a:rPr lang="ja-JP" altLang="en-US" dirty="0"/>
              <a:t>。なお、</a:t>
            </a:r>
            <a:r>
              <a:rPr lang="ja-JP" altLang="en-US" dirty="0" smtClean="0"/>
              <a:t>通所</a:t>
            </a:r>
            <a:r>
              <a:rPr lang="ja-JP" altLang="en-US" dirty="0"/>
              <a:t>介護においては、個別機能訓練計画に相当する内容を通所</a:t>
            </a:r>
            <a:r>
              <a:rPr lang="ja-JP" altLang="en-US" dirty="0" smtClean="0"/>
              <a:t>介護</a:t>
            </a:r>
            <a:r>
              <a:rPr lang="ja-JP" altLang="en-US" dirty="0"/>
              <a:t>計画の中に記載する場合は、その記載をもって個別機能訓練</a:t>
            </a:r>
            <a:r>
              <a:rPr lang="ja-JP" altLang="en-US" dirty="0" smtClean="0"/>
              <a:t>計</a:t>
            </a:r>
            <a:r>
              <a:rPr lang="ja-JP" altLang="en-US" dirty="0"/>
              <a:t>画の作成に代えることができるものとすること。</a:t>
            </a:r>
            <a:endParaRPr kumimoji="1" lang="ja-JP" altLang="en-US" dirty="0"/>
          </a:p>
        </p:txBody>
      </p:sp>
    </p:spTree>
    <p:extLst>
      <p:ext uri="{BB962C8B-B14F-4D97-AF65-F5344CB8AC3E}">
        <p14:creationId xmlns:p14="http://schemas.microsoft.com/office/powerpoint/2010/main" val="200149900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908720"/>
            <a:ext cx="9144000" cy="5187280"/>
          </a:xfrm>
        </p:spPr>
        <p:txBody>
          <a:bodyPr/>
          <a:lstStyle/>
          <a:p>
            <a:r>
              <a:rPr lang="ja-JP" altLang="en-US" b="1" u="sng" dirty="0">
                <a:solidFill>
                  <a:srgbClr val="FF0000"/>
                </a:solidFill>
              </a:rPr>
              <a:t>⑥ 個別機能訓練加算（</a:t>
            </a:r>
            <a:r>
              <a:rPr lang="en-US" altLang="ja-JP" b="1" u="sng" dirty="0">
                <a:solidFill>
                  <a:srgbClr val="FF0000"/>
                </a:solidFill>
              </a:rPr>
              <a:t>Ⅱ</a:t>
            </a:r>
            <a:r>
              <a:rPr lang="ja-JP" altLang="en-US" b="1" u="sng" dirty="0">
                <a:solidFill>
                  <a:srgbClr val="FF0000"/>
                </a:solidFill>
              </a:rPr>
              <a:t>）に係る機能訓練は、身体機能</a:t>
            </a:r>
            <a:r>
              <a:rPr lang="ja-JP" altLang="en-US" b="1" u="sng" dirty="0" smtClean="0">
                <a:solidFill>
                  <a:srgbClr val="FF0000"/>
                </a:solidFill>
              </a:rPr>
              <a:t>そのもの</a:t>
            </a:r>
            <a:r>
              <a:rPr lang="ja-JP" altLang="en-US" b="1" u="sng" dirty="0">
                <a:solidFill>
                  <a:srgbClr val="FF0000"/>
                </a:solidFill>
              </a:rPr>
              <a:t>の回復を主たる目的とする訓練ではなく、残存する身体</a:t>
            </a:r>
            <a:r>
              <a:rPr lang="ja-JP" altLang="en-US" b="1" u="sng" dirty="0" smtClean="0">
                <a:solidFill>
                  <a:srgbClr val="FF0000"/>
                </a:solidFill>
              </a:rPr>
              <a:t>機能を</a:t>
            </a:r>
            <a:r>
              <a:rPr lang="ja-JP" altLang="en-US" b="1" u="sng" dirty="0">
                <a:solidFill>
                  <a:srgbClr val="FF0000"/>
                </a:solidFill>
              </a:rPr>
              <a:t>活用して生活機能の維持・向上を図り、利用者が居宅に</a:t>
            </a:r>
            <a:r>
              <a:rPr lang="ja-JP" altLang="en-US" b="1" u="sng" dirty="0" smtClean="0">
                <a:solidFill>
                  <a:srgbClr val="FF0000"/>
                </a:solidFill>
              </a:rPr>
              <a:t>おいて</a:t>
            </a:r>
            <a:r>
              <a:rPr lang="ja-JP" altLang="en-US" b="1" u="sng" dirty="0">
                <a:solidFill>
                  <a:srgbClr val="FF0000"/>
                </a:solidFill>
              </a:rPr>
              <a:t>可能な限り自立して暮らし続けることを目的として実施</a:t>
            </a:r>
            <a:r>
              <a:rPr lang="ja-JP" altLang="en-US" b="1" u="sng" dirty="0" smtClean="0">
                <a:solidFill>
                  <a:srgbClr val="FF0000"/>
                </a:solidFill>
              </a:rPr>
              <a:t>するもの</a:t>
            </a:r>
            <a:r>
              <a:rPr lang="ja-JP" altLang="en-US" b="1" u="sng" dirty="0">
                <a:solidFill>
                  <a:srgbClr val="FF0000"/>
                </a:solidFill>
              </a:rPr>
              <a:t>である</a:t>
            </a:r>
            <a:r>
              <a:rPr lang="ja-JP" altLang="en-US" b="1" u="sng" dirty="0" smtClean="0">
                <a:solidFill>
                  <a:srgbClr val="FF0000"/>
                </a:solidFill>
              </a:rPr>
              <a:t>。具体的</a:t>
            </a:r>
            <a:r>
              <a:rPr lang="ja-JP" altLang="en-US" b="1" u="sng" dirty="0">
                <a:solidFill>
                  <a:srgbClr val="FF0000"/>
                </a:solidFill>
              </a:rPr>
              <a:t>には、適切なアセスメントを経て利用者のＡＤＬ</a:t>
            </a:r>
            <a:r>
              <a:rPr lang="ja-JP" altLang="en-US" b="1" u="sng" dirty="0" smtClean="0">
                <a:solidFill>
                  <a:srgbClr val="FF0000"/>
                </a:solidFill>
              </a:rPr>
              <a:t>及びＩＡＤＬ</a:t>
            </a:r>
            <a:r>
              <a:rPr lang="ja-JP" altLang="en-US" b="1" u="sng" dirty="0">
                <a:solidFill>
                  <a:srgbClr val="FF0000"/>
                </a:solidFill>
              </a:rPr>
              <a:t>の状況を把握し、日常生活における生活機能の維持</a:t>
            </a:r>
            <a:r>
              <a:rPr lang="ja-JP" altLang="en-US" b="1" u="sng" dirty="0" smtClean="0">
                <a:solidFill>
                  <a:srgbClr val="FF0000"/>
                </a:solidFill>
              </a:rPr>
              <a:t>・向上</a:t>
            </a:r>
            <a:r>
              <a:rPr lang="ja-JP" altLang="en-US" b="1" u="sng" dirty="0">
                <a:solidFill>
                  <a:srgbClr val="FF0000"/>
                </a:solidFill>
              </a:rPr>
              <a:t>に関する目標（一人で入浴が出来るようになりたい等）</a:t>
            </a:r>
            <a:r>
              <a:rPr lang="ja-JP" altLang="en-US" b="1" u="sng" dirty="0" smtClean="0">
                <a:solidFill>
                  <a:srgbClr val="FF0000"/>
                </a:solidFill>
              </a:rPr>
              <a:t>を設定</a:t>
            </a:r>
            <a:r>
              <a:rPr lang="ja-JP" altLang="en-US" b="1" u="sng" dirty="0">
                <a:solidFill>
                  <a:srgbClr val="FF0000"/>
                </a:solidFill>
              </a:rPr>
              <a:t>のうえ、当該目標を達成するための訓練を実施すること。</a:t>
            </a:r>
            <a:endParaRPr kumimoji="1" lang="ja-JP" altLang="en-US" b="1" u="sng" dirty="0">
              <a:solidFill>
                <a:srgbClr val="FF0000"/>
              </a:solidFill>
            </a:endParaRPr>
          </a:p>
        </p:txBody>
      </p:sp>
    </p:spTree>
    <p:extLst>
      <p:ext uri="{BB962C8B-B14F-4D97-AF65-F5344CB8AC3E}">
        <p14:creationId xmlns:p14="http://schemas.microsoft.com/office/powerpoint/2010/main" val="357906519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⑦ ⑥の目標については、利用者又は家族の意向及び利用者を</a:t>
            </a:r>
            <a:r>
              <a:rPr lang="ja-JP" altLang="en-US" dirty="0" smtClean="0"/>
              <a:t>担当</a:t>
            </a:r>
            <a:r>
              <a:rPr lang="ja-JP" altLang="en-US" dirty="0"/>
              <a:t>する介護支援専門員の意見も踏まえ策定することとし、</a:t>
            </a:r>
            <a:r>
              <a:rPr lang="ja-JP" altLang="en-US" dirty="0" smtClean="0"/>
              <a:t>当該利用者</a:t>
            </a:r>
            <a:r>
              <a:rPr lang="ja-JP" altLang="en-US" dirty="0"/>
              <a:t>の意欲の向上につながるよう、段階的な目標を設定</a:t>
            </a:r>
            <a:r>
              <a:rPr lang="ja-JP" altLang="en-US" dirty="0" smtClean="0"/>
              <a:t>するなど</a:t>
            </a:r>
            <a:r>
              <a:rPr lang="ja-JP" altLang="en-US" dirty="0"/>
              <a:t>可能な限り具体的かつ分かりやすい目標とすること。</a:t>
            </a:r>
            <a:endParaRPr kumimoji="1" lang="ja-JP" altLang="en-US" dirty="0"/>
          </a:p>
        </p:txBody>
      </p:sp>
    </p:spTree>
    <p:extLst>
      <p:ext uri="{BB962C8B-B14F-4D97-AF65-F5344CB8AC3E}">
        <p14:creationId xmlns:p14="http://schemas.microsoft.com/office/powerpoint/2010/main" val="205633522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908720"/>
            <a:ext cx="9144000" cy="5187280"/>
          </a:xfrm>
        </p:spPr>
        <p:txBody>
          <a:bodyPr/>
          <a:lstStyle/>
          <a:p>
            <a:r>
              <a:rPr lang="ja-JP" altLang="en-US" sz="2800" dirty="0"/>
              <a:t>⑧ 個別機能訓練加算（</a:t>
            </a:r>
            <a:r>
              <a:rPr lang="en-US" altLang="ja-JP" sz="2800" dirty="0"/>
              <a:t>Ⅱ</a:t>
            </a:r>
            <a:r>
              <a:rPr lang="ja-JP" altLang="en-US" sz="2800" dirty="0"/>
              <a:t>）に係る機能訓練は、類似の目標を</a:t>
            </a:r>
            <a:r>
              <a:rPr lang="ja-JP" altLang="en-US" sz="2800" dirty="0" smtClean="0"/>
              <a:t>持ち</a:t>
            </a:r>
            <a:r>
              <a:rPr lang="ja-JP" altLang="en-US" sz="2800" dirty="0"/>
              <a:t>同様の訓練内容が設定された</a:t>
            </a:r>
            <a:r>
              <a:rPr lang="ja-JP" altLang="en-US" sz="2800" b="1" u="sng" dirty="0">
                <a:solidFill>
                  <a:srgbClr val="FF0000"/>
                </a:solidFill>
              </a:rPr>
              <a:t>五人程度以下の小集団（個別</a:t>
            </a:r>
            <a:r>
              <a:rPr lang="ja-JP" altLang="en-US" sz="2800" b="1" u="sng" dirty="0" smtClean="0">
                <a:solidFill>
                  <a:srgbClr val="FF0000"/>
                </a:solidFill>
              </a:rPr>
              <a:t>対応</a:t>
            </a:r>
            <a:r>
              <a:rPr lang="ja-JP" altLang="en-US" sz="2800" b="1" u="sng" dirty="0">
                <a:solidFill>
                  <a:srgbClr val="FF0000"/>
                </a:solidFill>
              </a:rPr>
              <a:t>含む）に対して機能訓練指導員が直接行う</a:t>
            </a:r>
            <a:r>
              <a:rPr lang="ja-JP" altLang="en-US" sz="2800" dirty="0"/>
              <a:t>こととし、必要</a:t>
            </a:r>
            <a:r>
              <a:rPr lang="ja-JP" altLang="en-US" sz="2800" dirty="0" smtClean="0"/>
              <a:t>に応じて</a:t>
            </a:r>
            <a:r>
              <a:rPr lang="ja-JP" altLang="en-US" sz="2800" dirty="0"/>
              <a:t>事業所内外の設備等を用いた実践的かつ反復的な訓練</a:t>
            </a:r>
            <a:r>
              <a:rPr lang="ja-JP" altLang="en-US" sz="2800" dirty="0" smtClean="0"/>
              <a:t>とする</a:t>
            </a:r>
            <a:r>
              <a:rPr lang="ja-JP" altLang="en-US" sz="2800" dirty="0"/>
              <a:t>こと。実施時間については、個別機能訓練計画に定めた</a:t>
            </a:r>
            <a:r>
              <a:rPr lang="ja-JP" altLang="en-US" sz="2800" dirty="0" smtClean="0"/>
              <a:t>訓練</a:t>
            </a:r>
            <a:r>
              <a:rPr lang="ja-JP" altLang="en-US" sz="2800" dirty="0"/>
              <a:t>内容の実施に必要な一回あたりの訓練時間を考慮し適切に</a:t>
            </a:r>
            <a:r>
              <a:rPr lang="ja-JP" altLang="en-US" sz="2800" dirty="0" smtClean="0"/>
              <a:t>設定</a:t>
            </a:r>
            <a:r>
              <a:rPr lang="ja-JP" altLang="en-US" sz="2800" dirty="0"/>
              <a:t>すること。</a:t>
            </a:r>
          </a:p>
          <a:p>
            <a:r>
              <a:rPr lang="ja-JP" altLang="en-US" sz="2800" dirty="0"/>
              <a:t>また、生活機能の維持・向上のための訓練を効果的に実施</a:t>
            </a:r>
            <a:r>
              <a:rPr lang="ja-JP" altLang="en-US" sz="2800" dirty="0" smtClean="0"/>
              <a:t>する</a:t>
            </a:r>
            <a:r>
              <a:rPr lang="ja-JP" altLang="en-US" sz="2800" dirty="0"/>
              <a:t>ためには、計画的・継続的に行う必要があることから、</a:t>
            </a:r>
            <a:r>
              <a:rPr lang="ja-JP" altLang="en-US" sz="2800" b="1" u="sng" dirty="0" smtClean="0">
                <a:solidFill>
                  <a:srgbClr val="FF0000"/>
                </a:solidFill>
              </a:rPr>
              <a:t>概ね週</a:t>
            </a:r>
            <a:r>
              <a:rPr lang="ja-JP" altLang="en-US" sz="2800" b="1" u="sng" dirty="0">
                <a:solidFill>
                  <a:srgbClr val="FF0000"/>
                </a:solidFill>
              </a:rPr>
              <a:t>一回以上実施する</a:t>
            </a:r>
            <a:r>
              <a:rPr lang="ja-JP" altLang="en-US" sz="2800" dirty="0"/>
              <a:t>ことを目安とする。</a:t>
            </a:r>
            <a:endParaRPr kumimoji="1" lang="ja-JP" altLang="en-US" sz="2800" dirty="0"/>
          </a:p>
        </p:txBody>
      </p:sp>
    </p:spTree>
    <p:extLst>
      <p:ext uri="{BB962C8B-B14F-4D97-AF65-F5344CB8AC3E}">
        <p14:creationId xmlns:p14="http://schemas.microsoft.com/office/powerpoint/2010/main" val="1660405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052736"/>
            <a:ext cx="9144000" cy="5688632"/>
          </a:xfrm>
        </p:spPr>
        <p:txBody>
          <a:bodyPr/>
          <a:lstStyle/>
          <a:p>
            <a:r>
              <a:rPr lang="ja-JP" altLang="en-US" dirty="0"/>
              <a:t>⑨ 個別機能訓練を行う場合は、</a:t>
            </a:r>
            <a:r>
              <a:rPr lang="ja-JP" altLang="en-US" u="sng" dirty="0">
                <a:solidFill>
                  <a:srgbClr val="FF0000"/>
                </a:solidFill>
              </a:rPr>
              <a:t>開始時及びその後三月ごとに</a:t>
            </a:r>
            <a:r>
              <a:rPr lang="ja-JP" altLang="en-US" u="sng" dirty="0" smtClean="0">
                <a:solidFill>
                  <a:srgbClr val="FF0000"/>
                </a:solidFill>
              </a:rPr>
              <a:t>一</a:t>
            </a:r>
            <a:r>
              <a:rPr lang="ja-JP" altLang="en-US" u="sng" dirty="0">
                <a:solidFill>
                  <a:srgbClr val="FF0000"/>
                </a:solidFill>
              </a:rPr>
              <a:t>回以上利用者又はその家族に対して個別機能訓練計画の内容（</a:t>
            </a:r>
            <a:r>
              <a:rPr lang="ja-JP" altLang="en-US" u="sng" dirty="0" smtClean="0">
                <a:solidFill>
                  <a:srgbClr val="FF0000"/>
                </a:solidFill>
              </a:rPr>
              <a:t>評</a:t>
            </a:r>
            <a:r>
              <a:rPr lang="ja-JP" altLang="en-US" u="sng" dirty="0">
                <a:solidFill>
                  <a:srgbClr val="FF0000"/>
                </a:solidFill>
              </a:rPr>
              <a:t>価を含む）を説明し、記録</a:t>
            </a:r>
            <a:r>
              <a:rPr lang="ja-JP" altLang="en-US" dirty="0"/>
              <a:t>する。また、評価内容や目標の</a:t>
            </a:r>
            <a:r>
              <a:rPr lang="ja-JP" altLang="en-US" dirty="0" smtClean="0"/>
              <a:t>達成度合い</a:t>
            </a:r>
            <a:r>
              <a:rPr lang="ja-JP" altLang="en-US" dirty="0"/>
              <a:t>について、当該利用者を担当する</a:t>
            </a:r>
            <a:r>
              <a:rPr lang="ja-JP" altLang="en-US" u="sng" dirty="0">
                <a:solidFill>
                  <a:srgbClr val="FF0000"/>
                </a:solidFill>
              </a:rPr>
              <a:t>介護支援専門員等に</a:t>
            </a:r>
            <a:r>
              <a:rPr lang="ja-JP" altLang="en-US" u="sng" dirty="0" smtClean="0">
                <a:solidFill>
                  <a:srgbClr val="FF0000"/>
                </a:solidFill>
              </a:rPr>
              <a:t>適宜</a:t>
            </a:r>
            <a:r>
              <a:rPr lang="ja-JP" altLang="en-US" u="sng" dirty="0">
                <a:solidFill>
                  <a:srgbClr val="FF0000"/>
                </a:solidFill>
              </a:rPr>
              <a:t>報告・相談</a:t>
            </a:r>
            <a:r>
              <a:rPr lang="ja-JP" altLang="en-US" dirty="0"/>
              <a:t>し、必要に応じて利用者又は家族の意向を確認</a:t>
            </a:r>
            <a:r>
              <a:rPr lang="ja-JP" altLang="en-US" dirty="0" smtClean="0"/>
              <a:t>の上</a:t>
            </a:r>
            <a:r>
              <a:rPr lang="ja-JP" altLang="en-US" dirty="0"/>
              <a:t>、当該利用者のＡＤＬ及びＩＡＤＬの改善状況を踏まえた</a:t>
            </a:r>
            <a:r>
              <a:rPr lang="ja-JP" altLang="en-US" u="sng" dirty="0" smtClean="0">
                <a:solidFill>
                  <a:srgbClr val="FF0000"/>
                </a:solidFill>
              </a:rPr>
              <a:t>目標</a:t>
            </a:r>
            <a:r>
              <a:rPr lang="ja-JP" altLang="en-US" u="sng" dirty="0">
                <a:solidFill>
                  <a:srgbClr val="FF0000"/>
                </a:solidFill>
              </a:rPr>
              <a:t>の見直しや訓練内容の変更など適切な対応を行う</a:t>
            </a:r>
            <a:r>
              <a:rPr lang="ja-JP" altLang="en-US" dirty="0"/>
              <a:t>こと。</a:t>
            </a:r>
            <a:endParaRPr kumimoji="1" lang="ja-JP" altLang="en-US" dirty="0"/>
          </a:p>
        </p:txBody>
      </p:sp>
    </p:spTree>
    <p:extLst>
      <p:ext uri="{BB962C8B-B14F-4D97-AF65-F5344CB8AC3E}">
        <p14:creationId xmlns:p14="http://schemas.microsoft.com/office/powerpoint/2010/main" val="201080037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676400"/>
            <a:ext cx="9144000" cy="4419600"/>
          </a:xfrm>
        </p:spPr>
        <p:txBody>
          <a:bodyPr/>
          <a:lstStyle/>
          <a:p>
            <a:r>
              <a:rPr lang="ja-JP" altLang="en-US" dirty="0"/>
              <a:t>⑩ 個別機能訓練に関する記録</a:t>
            </a:r>
            <a:r>
              <a:rPr lang="ja-JP" altLang="en-US" b="1" u="sng" dirty="0">
                <a:solidFill>
                  <a:srgbClr val="FF0000"/>
                </a:solidFill>
              </a:rPr>
              <a:t>（実施時間、訓練内容、担当者等</a:t>
            </a:r>
            <a:r>
              <a:rPr lang="ja-JP" altLang="en-US" b="1" u="sng" dirty="0" smtClean="0">
                <a:solidFill>
                  <a:srgbClr val="FF0000"/>
                </a:solidFill>
              </a:rPr>
              <a:t>）</a:t>
            </a:r>
            <a:r>
              <a:rPr lang="ja-JP" altLang="en-US" dirty="0"/>
              <a:t>は、利用者ごとに保管され、常に当該事業所の個別機能訓練</a:t>
            </a:r>
            <a:r>
              <a:rPr lang="ja-JP" altLang="en-US" dirty="0" smtClean="0"/>
              <a:t>の</a:t>
            </a:r>
            <a:r>
              <a:rPr lang="ja-JP" altLang="en-US" dirty="0"/>
              <a:t>従事者により閲覧が可能であるようにすること。</a:t>
            </a:r>
            <a:endParaRPr kumimoji="1" lang="ja-JP" altLang="en-US" dirty="0"/>
          </a:p>
        </p:txBody>
      </p:sp>
    </p:spTree>
    <p:extLst>
      <p:ext uri="{BB962C8B-B14F-4D97-AF65-F5344CB8AC3E}">
        <p14:creationId xmlns:p14="http://schemas.microsoft.com/office/powerpoint/2010/main" val="40623435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0" y="1052736"/>
            <a:ext cx="9144000" cy="5616624"/>
          </a:xfrm>
        </p:spPr>
        <p:txBody>
          <a:bodyPr/>
          <a:lstStyle/>
          <a:p>
            <a:r>
              <a:rPr lang="ja-JP" altLang="en-US" sz="2800" dirty="0"/>
              <a:t>⑪ 個別機能訓練加算</a:t>
            </a:r>
            <a:r>
              <a:rPr lang="en-US" altLang="ja-JP" sz="2800" dirty="0"/>
              <a:t>(Ⅰ</a:t>
            </a:r>
            <a:r>
              <a:rPr lang="ja-JP" altLang="en-US" sz="2800" dirty="0"/>
              <a:t>）を算定している者であっても、別途</a:t>
            </a:r>
            <a:r>
              <a:rPr lang="ja-JP" altLang="en-US" sz="2800" dirty="0" smtClean="0"/>
              <a:t>個別</a:t>
            </a:r>
            <a:r>
              <a:rPr lang="ja-JP" altLang="en-US" sz="2800" dirty="0"/>
              <a:t>機能訓練加算（</a:t>
            </a:r>
            <a:r>
              <a:rPr lang="en-US" altLang="ja-JP" sz="2800" dirty="0"/>
              <a:t>Ⅱ</a:t>
            </a:r>
            <a:r>
              <a:rPr lang="ja-JP" altLang="en-US" sz="2800" dirty="0"/>
              <a:t>）に係る訓練を実施した場合は、同一日</a:t>
            </a:r>
            <a:r>
              <a:rPr lang="ja-JP" altLang="en-US" sz="2800" dirty="0" smtClean="0"/>
              <a:t>であって</a:t>
            </a:r>
            <a:r>
              <a:rPr lang="ja-JP" altLang="en-US" sz="2800" dirty="0"/>
              <a:t>も個別機能訓練加算（</a:t>
            </a:r>
            <a:r>
              <a:rPr lang="en-US" altLang="ja-JP" sz="2800" dirty="0"/>
              <a:t>Ⅱ</a:t>
            </a:r>
            <a:r>
              <a:rPr lang="ja-JP" altLang="en-US" sz="2800" dirty="0"/>
              <a:t>）を算定できるが、この場合</a:t>
            </a:r>
            <a:r>
              <a:rPr lang="ja-JP" altLang="en-US" sz="2800" dirty="0" smtClean="0"/>
              <a:t>にあって</a:t>
            </a:r>
            <a:r>
              <a:rPr lang="ja-JP" altLang="en-US" sz="2800" dirty="0"/>
              <a:t>は、個別機能訓練加算（</a:t>
            </a:r>
            <a:r>
              <a:rPr lang="en-US" altLang="ja-JP" sz="2800" dirty="0"/>
              <a:t>Ⅰ</a:t>
            </a:r>
            <a:r>
              <a:rPr lang="ja-JP" altLang="en-US" sz="2800" dirty="0"/>
              <a:t>）に係る常勤専従の機能</a:t>
            </a:r>
            <a:r>
              <a:rPr lang="ja-JP" altLang="en-US" sz="2800" dirty="0" smtClean="0"/>
              <a:t>訓練指導員</a:t>
            </a:r>
            <a:r>
              <a:rPr lang="ja-JP" altLang="en-US" sz="2800" dirty="0"/>
              <a:t>は、個別機能訓練加算（</a:t>
            </a:r>
            <a:r>
              <a:rPr lang="en-US" altLang="ja-JP" sz="2800" dirty="0"/>
              <a:t>Ⅱ</a:t>
            </a:r>
            <a:r>
              <a:rPr lang="ja-JP" altLang="en-US" sz="2800" dirty="0"/>
              <a:t>）に係る機能訓練指導員と</a:t>
            </a:r>
            <a:r>
              <a:rPr lang="ja-JP" altLang="en-US" sz="2800" dirty="0" smtClean="0"/>
              <a:t>して</a:t>
            </a:r>
            <a:r>
              <a:rPr lang="ja-JP" altLang="en-US" sz="2800" dirty="0"/>
              <a:t>従事することはできず、別に個別機能訓練加算（</a:t>
            </a:r>
            <a:r>
              <a:rPr lang="en-US" altLang="ja-JP" sz="2800" dirty="0"/>
              <a:t>Ⅱ</a:t>
            </a:r>
            <a:r>
              <a:rPr lang="ja-JP" altLang="en-US" sz="2800" dirty="0"/>
              <a:t>）に</a:t>
            </a:r>
            <a:r>
              <a:rPr lang="ja-JP" altLang="en-US" sz="2800" dirty="0" smtClean="0"/>
              <a:t>係る機能</a:t>
            </a:r>
            <a:r>
              <a:rPr lang="ja-JP" altLang="en-US" sz="2800" dirty="0"/>
              <a:t>訓練指導員の配置が必要である。また、それぞれの加算</a:t>
            </a:r>
            <a:r>
              <a:rPr lang="ja-JP" altLang="en-US" sz="2800" dirty="0" smtClean="0"/>
              <a:t>の目的</a:t>
            </a:r>
            <a:r>
              <a:rPr lang="ja-JP" altLang="en-US" sz="2800" dirty="0"/>
              <a:t>・趣旨が異なることから、それぞれの個別機能訓練計画</a:t>
            </a:r>
            <a:r>
              <a:rPr lang="ja-JP" altLang="en-US" sz="2800" dirty="0" smtClean="0"/>
              <a:t>に基づいた</a:t>
            </a:r>
            <a:r>
              <a:rPr lang="ja-JP" altLang="en-US" sz="2800" dirty="0"/>
              <a:t>訓練を実施する必要がある。</a:t>
            </a:r>
            <a:endParaRPr kumimoji="1" lang="ja-JP" altLang="en-US" sz="2800" dirty="0"/>
          </a:p>
        </p:txBody>
      </p:sp>
    </p:spTree>
    <p:extLst>
      <p:ext uri="{BB962C8B-B14F-4D97-AF65-F5344CB8AC3E}">
        <p14:creationId xmlns:p14="http://schemas.microsoft.com/office/powerpoint/2010/main" val="2937344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平成18年7月セミナー１">
  <a:themeElements>
    <a:clrScheme name="平成18年7月セミナー１ 7">
      <a:dk1>
        <a:srgbClr val="000000"/>
      </a:dk1>
      <a:lt1>
        <a:srgbClr val="FFFFFF"/>
      </a:lt1>
      <a:dk2>
        <a:srgbClr val="000000"/>
      </a:dk2>
      <a:lt2>
        <a:srgbClr val="808080"/>
      </a:lt2>
      <a:accent1>
        <a:srgbClr val="66FF66"/>
      </a:accent1>
      <a:accent2>
        <a:srgbClr val="FF5050"/>
      </a:accent2>
      <a:accent3>
        <a:srgbClr val="FFFFFF"/>
      </a:accent3>
      <a:accent4>
        <a:srgbClr val="000000"/>
      </a:accent4>
      <a:accent5>
        <a:srgbClr val="B8FFB8"/>
      </a:accent5>
      <a:accent6>
        <a:srgbClr val="E74848"/>
      </a:accent6>
      <a:hlink>
        <a:srgbClr val="0099CC"/>
      </a:hlink>
      <a:folHlink>
        <a:srgbClr val="FFFF66"/>
      </a:folHlink>
    </a:clrScheme>
    <a:fontScheme name="平成18年7月セミナー１">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平成18年7月セミナー１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平成18年7月セミナー１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平成18年7月セミナー１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平成18年7月セミナー１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平成18年7月セミナー１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平成18年7月セミナー１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平成18年7月セミナー１ 7">
        <a:dk1>
          <a:srgbClr val="000000"/>
        </a:dk1>
        <a:lt1>
          <a:srgbClr val="FFFFFF"/>
        </a:lt1>
        <a:dk2>
          <a:srgbClr val="000000"/>
        </a:dk2>
        <a:lt2>
          <a:srgbClr val="808080"/>
        </a:lt2>
        <a:accent1>
          <a:srgbClr val="66FF66"/>
        </a:accent1>
        <a:accent2>
          <a:srgbClr val="FF5050"/>
        </a:accent2>
        <a:accent3>
          <a:srgbClr val="FFFFFF"/>
        </a:accent3>
        <a:accent4>
          <a:srgbClr val="000000"/>
        </a:accent4>
        <a:accent5>
          <a:srgbClr val="B8FFB8"/>
        </a:accent5>
        <a:accent6>
          <a:srgbClr val="E74848"/>
        </a:accent6>
        <a:hlink>
          <a:srgbClr val="0099CC"/>
        </a:hlink>
        <a:folHlink>
          <a:srgbClr val="FFFF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719B6A01368AE4FAFB6CEAEAD92E662" ma:contentTypeVersion="0" ma:contentTypeDescription="新しいドキュメントを作成します。" ma:contentTypeScope="" ma:versionID="9f95c263915187fe5c5534fd1fa03dc1">
  <xsd:schema xmlns:xsd="http://www.w3.org/2001/XMLSchema" xmlns:xs="http://www.w3.org/2001/XMLSchema" xmlns:p="http://schemas.microsoft.com/office/2006/metadata/properties" targetNamespace="http://schemas.microsoft.com/office/2006/metadata/properties" ma:root="true" ma:fieldsID="e3fc15230516dd5e85220f060eed4ba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9E7FA1A-C879-4EA8-8D06-0FEC3241F6EC}"/>
</file>

<file path=customXml/itemProps2.xml><?xml version="1.0" encoding="utf-8"?>
<ds:datastoreItem xmlns:ds="http://schemas.openxmlformats.org/officeDocument/2006/customXml" ds:itemID="{DDC0441C-591D-4B9B-A585-D78A0872ECEF}"/>
</file>

<file path=customXml/itemProps3.xml><?xml version="1.0" encoding="utf-8"?>
<ds:datastoreItem xmlns:ds="http://schemas.openxmlformats.org/officeDocument/2006/customXml" ds:itemID="{408756EC-AA0F-421F-9242-3D6CF4882083}"/>
</file>

<file path=docProps/app.xml><?xml version="1.0" encoding="utf-8"?>
<Properties xmlns="http://schemas.openxmlformats.org/officeDocument/2006/extended-properties" xmlns:vt="http://schemas.openxmlformats.org/officeDocument/2006/docPropsVTypes">
  <Template>平成24年度介護報酬改定の概要</Template>
  <TotalTime>1780</TotalTime>
  <Words>20640</Words>
  <Application>Microsoft Office PowerPoint</Application>
  <PresentationFormat>画面に合わせる (4:3)</PresentationFormat>
  <Paragraphs>1203</Paragraphs>
  <Slides>182</Slides>
  <Notes>182</Notes>
  <HiddenSlides>0</HiddenSlides>
  <MMClips>0</MMClips>
  <ScaleCrop>false</ScaleCrop>
  <HeadingPairs>
    <vt:vector size="4" baseType="variant">
      <vt:variant>
        <vt:lpstr>テーマ</vt:lpstr>
      </vt:variant>
      <vt:variant>
        <vt:i4>1</vt:i4>
      </vt:variant>
      <vt:variant>
        <vt:lpstr>スライド タイトル</vt:lpstr>
      </vt:variant>
      <vt:variant>
        <vt:i4>182</vt:i4>
      </vt:variant>
    </vt:vector>
  </HeadingPairs>
  <TitlesOfParts>
    <vt:vector size="183" baseType="lpstr">
      <vt:lpstr>平成18年7月セミナー１</vt:lpstr>
      <vt:lpstr>報酬改定通知検討会</vt:lpstr>
      <vt:lpstr>通所リハビリ</vt:lpstr>
      <vt:lpstr>事業所区分</vt:lpstr>
      <vt:lpstr>主な加算</vt:lpstr>
      <vt:lpstr>PowerPoint プレゼンテーション</vt:lpstr>
      <vt:lpstr>リハビリテーションマネジメント加算</vt:lpstr>
      <vt:lpstr>リハビリテーションマネジメント加算</vt:lpstr>
      <vt:lpstr>② 重度療養管理加算</vt:lpstr>
      <vt:lpstr>⒃ 重度療養管理加算について</vt:lpstr>
      <vt:lpstr>老健短期</vt:lpstr>
      <vt:lpstr>主な加算</vt:lpstr>
      <vt:lpstr>① 重度療養管理加算</vt:lpstr>
      <vt:lpstr>⑸ 重度療養管理加算について</vt:lpstr>
      <vt:lpstr>② 緊急時の受入れに対する評価</vt:lpstr>
      <vt:lpstr>PowerPoint プレゼンテーション</vt:lpstr>
      <vt:lpstr>PowerPoint プレゼンテーション</vt:lpstr>
      <vt:lpstr>PowerPoint プレゼンテーション</vt:lpstr>
      <vt:lpstr>老健</vt:lpstr>
      <vt:lpstr>在宅復帰支援型老健</vt:lpstr>
      <vt:lpstr>在宅復帰支援型老健</vt:lpstr>
      <vt:lpstr>PowerPoint プレゼンテーション</vt:lpstr>
      <vt:lpstr>在宅復帰型</vt:lpstr>
      <vt:lpstr>PowerPoint プレゼンテーション</vt:lpstr>
      <vt:lpstr>PowerPoint プレゼンテーション</vt:lpstr>
      <vt:lpstr>PowerPoint プレゼンテーション</vt:lpstr>
      <vt:lpstr>主な加算</vt:lpstr>
      <vt:lpstr>③ ターミナルケア加算 看取りの対応を強化する観点から、ターミナルケア加算について算定要件及び評価の見直しを行う。</vt:lpstr>
      <vt:lpstr>⑥ 認知症への対応強化</vt:lpstr>
      <vt:lpstr>② 短期集中リハビリテーション実施加算</vt:lpstr>
      <vt:lpstr>⑻ 短期集中リハビリテーション実施加算について</vt:lpstr>
      <vt:lpstr>PowerPoint プレゼンテーション</vt:lpstr>
      <vt:lpstr>① 在宅復帰・在宅療養支援機能加算</vt:lpstr>
      <vt:lpstr>PowerPoint プレゼンテーション</vt:lpstr>
      <vt:lpstr>PowerPoint プレゼンテーション</vt:lpstr>
      <vt:lpstr>⑤ 医療ニーズへの対応強化</vt:lpstr>
      <vt:lpstr>(27) 所定疾患施設療養費について</vt:lpstr>
      <vt:lpstr>④ 入所前からの計画的な支援等に対する評価</vt:lpstr>
      <vt:lpstr>⒃ 入所前後訪問指導加算について</vt:lpstr>
      <vt:lpstr>PowerPoint プレゼンテーション</vt:lpstr>
      <vt:lpstr>(31) 地域連携診療計画情報提供加算について</vt:lpstr>
      <vt:lpstr>PowerPoint プレゼンテーション</vt:lpstr>
      <vt:lpstr>PowerPoint プレゼンテーション</vt:lpstr>
      <vt:lpstr>加算の届け出</vt:lpstr>
      <vt:lpstr>介護職員処遇改善加算</vt:lpstr>
      <vt:lpstr>PowerPoint プレゼンテーション</vt:lpstr>
      <vt:lpstr>PowerPoint プレゼンテーション</vt:lpstr>
      <vt:lpstr>訪問介護</vt:lpstr>
      <vt:lpstr>喀痰吸引等は身体介護</vt:lpstr>
      <vt:lpstr>生活援助時間区分の見直し</vt:lpstr>
      <vt:lpstr>身体生活の算定</vt:lpstr>
      <vt:lpstr>訪問介護</vt:lpstr>
      <vt:lpstr>20分未満の身体介護</vt:lpstr>
      <vt:lpstr>20分未満の身体介護</vt:lpstr>
      <vt:lpstr>20分未満の身体介護</vt:lpstr>
      <vt:lpstr>20分未満の身体介護</vt:lpstr>
      <vt:lpstr>20分未満の身体介護</vt:lpstr>
      <vt:lpstr>20分未満の身体介護</vt:lpstr>
      <vt:lpstr>② 2級訪問介護員のサービス提供責任者配置減算</vt:lpstr>
      <vt:lpstr>2級ヘルパーのサ責減算</vt:lpstr>
      <vt:lpstr>③ 利用者の住居と同一建物に所在する事業所に対する評価の適正化 </vt:lpstr>
      <vt:lpstr>同一建物減算</vt:lpstr>
      <vt:lpstr>同一建物減算</vt:lpstr>
      <vt:lpstr>同一建物減算</vt:lpstr>
      <vt:lpstr>④ 特定事業所加算</vt:lpstr>
      <vt:lpstr>特定事業所加算・重度要介護者等対応要件</vt:lpstr>
      <vt:lpstr>特定事業所加算・重度要介護者等対応要件</vt:lpstr>
      <vt:lpstr>① 生活機能向上連携加算</vt:lpstr>
      <vt:lpstr>生活機能向上連携加算</vt:lpstr>
      <vt:lpstr>生活機能向上連携加算</vt:lpstr>
      <vt:lpstr>生活機能向上連携加算</vt:lpstr>
      <vt:lpstr>生活機能向上連携加算</vt:lpstr>
      <vt:lpstr>生活機能向上連携加算</vt:lpstr>
      <vt:lpstr>私案ですが・・・</vt:lpstr>
      <vt:lpstr>生活機能向上連携加算</vt:lpstr>
      <vt:lpstr>生活機能向上連携加算</vt:lpstr>
      <vt:lpstr>これも私案ですが・・・</vt:lpstr>
      <vt:lpstr>運営基準の改正</vt:lpstr>
      <vt:lpstr>⑵ サービス提供責任者 （居宅基準第五条第二項）</vt:lpstr>
      <vt:lpstr>PowerPoint プレゼンテーション</vt:lpstr>
      <vt:lpstr>PowerPoint プレゼンテーション</vt:lpstr>
      <vt:lpstr>PowerPoint プレゼンテーション</vt:lpstr>
      <vt:lpstr>エクセルを作りましたので・・・</vt:lpstr>
      <vt:lpstr>喀痰吸引等は派遣は不可</vt:lpstr>
      <vt:lpstr>通所介護</vt:lpstr>
      <vt:lpstr>事業所区分の求め方</vt:lpstr>
      <vt:lpstr>PowerPoint プレゼンテーション</vt:lpstr>
      <vt:lpstr>機能訓練の体制やサービスの提供方法に着目した評価</vt:lpstr>
      <vt:lpstr>PowerPoint プレゼンテーション</vt:lpstr>
      <vt:lpstr>個別機能訓練加算について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個別機能訓練まとめ</vt:lpstr>
      <vt:lpstr>PowerPoint プレゼンテーション</vt:lpstr>
      <vt:lpstr>② 利用者の住居と同一建物に所在する事業所に対する評価の適正化</vt:lpstr>
      <vt:lpstr>同一建物減算</vt:lpstr>
      <vt:lpstr>同一建物減算</vt:lpstr>
      <vt:lpstr>同一建物減算</vt:lpstr>
      <vt:lpstr>運営基準の改正</vt:lpstr>
      <vt:lpstr>人員配置</vt:lpstr>
      <vt:lpstr>基準の解釈通知より</vt:lpstr>
      <vt:lpstr>PowerPoint プレゼンテーション</vt:lpstr>
      <vt:lpstr>昼休み問題！</vt:lpstr>
      <vt:lpstr>介護職員（基準）</vt:lpstr>
      <vt:lpstr>介護職員（基準）</vt:lpstr>
      <vt:lpstr>PowerPoint プレゼンテーション</vt:lpstr>
      <vt:lpstr>（確保すべき勤務延時間数の計算式）</vt:lpstr>
      <vt:lpstr>PowerPoint プレゼンテーション</vt:lpstr>
      <vt:lpstr>つまり、介護職員配置は</vt:lpstr>
      <vt:lpstr>人員配置減算</vt:lpstr>
      <vt:lpstr>PowerPoint プレゼンテーション</vt:lpstr>
      <vt:lpstr>PowerPoint プレゼンテーション</vt:lpstr>
      <vt:lpstr>PowerPoint プレゼンテーション</vt:lpstr>
      <vt:lpstr>予防通所介護</vt:lpstr>
      <vt:lpstr>選択的サービス複数実施加算</vt:lpstr>
      <vt:lpstr>③ 生活機能向上グループ活動加算 （介護予防通所介護）</vt:lpstr>
      <vt:lpstr>② 事業所評価加算（介護予防通所介護及び介護予防通所リハビリテーション共通）</vt:lpstr>
      <vt:lpstr>生活機能向上グループ活動加算</vt:lpstr>
      <vt:lpstr>PowerPoint プレゼンテーション</vt:lpstr>
      <vt:lpstr>PowerPoint プレゼンテーション</vt:lpstr>
      <vt:lpstr>PowerPoint プレゼンテーション</vt:lpstr>
      <vt:lpstr>私案</vt:lpstr>
      <vt:lpstr>PowerPoint プレゼンテーション</vt:lpstr>
      <vt:lpstr>PowerPoint プレゼンテーション</vt:lpstr>
      <vt:lpstr>PowerPoint プレゼンテーション</vt:lpstr>
      <vt:lpstr>⑹ 事業所評価加算の取扱いについて</vt:lpstr>
      <vt:lpstr>居宅介護支援</vt:lpstr>
      <vt:lpstr>２．居宅介護支援</vt:lpstr>
      <vt:lpstr>特定事業所加算</vt:lpstr>
      <vt:lpstr>利用者が複合型サービスの利用を開始する際に、当該利用者に係る必要な情報を複合型サービス事業所に提供し、居宅サービス計画の作成に協力した場合に評価を行う。</vt:lpstr>
      <vt:lpstr>概要にないもの</vt:lpstr>
      <vt:lpstr>運営基準の改正</vt:lpstr>
      <vt:lpstr>③ 医療等との連携強化 医療との連携を強化する観点から、医療連携加算や退院・退所加算について、算定要件及び評価等の見直しを行う。併せて、在宅患者緊急時等カンファレンスに介護支援専門員（ケアマネジャー）が参加した場合に評価を行う。</vt:lpstr>
      <vt:lpstr>入院時情報連携加算</vt:lpstr>
      <vt:lpstr>退院・退所加算 300単位／回</vt:lpstr>
      <vt:lpstr>退院・退所加算について</vt:lpstr>
      <vt:lpstr>PowerPoint プレゼンテーション</vt:lpstr>
      <vt:lpstr>18 緊急時等居宅カンファレンス加算</vt:lpstr>
      <vt:lpstr>15 独居高齢者加算について</vt:lpstr>
      <vt:lpstr>短期入所生活介護</vt:lpstr>
      <vt:lpstr>① 緊急時の受入れに対する評価</vt:lpstr>
      <vt:lpstr>＜緊急短期入所体制確保加算＞</vt:lpstr>
      <vt:lpstr>緊急短期入所受入加算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特養</vt:lpstr>
      <vt:lpstr>PowerPoint プレゼンテーション</vt:lpstr>
      <vt:lpstr>① 認知症への対応強化</vt:lpstr>
      <vt:lpstr>② 日常生活継続支援加算</vt:lpstr>
      <vt:lpstr>１１．経口移行・維持の取組</vt:lpstr>
      <vt:lpstr>１２．口腔機能向上の取組</vt:lpstr>
      <vt:lpstr>⒃ 退所時等相談援助加算について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特定施設</vt:lpstr>
      <vt:lpstr>① 看取りの対応強化</vt:lpstr>
      <vt:lpstr>② 短期利用の促進</vt:lpstr>
      <vt:lpstr>PowerPoint プレゼンテーション</vt:lpstr>
      <vt:lpstr>PowerPoint プレゼンテーション</vt:lpstr>
      <vt:lpstr>PowerPoint プレゼンテーション</vt:lpstr>
      <vt:lpstr>PowerPoint プレゼンテーション</vt:lpstr>
      <vt:lpstr>GH</vt:lpstr>
      <vt:lpstr>① 看取りの対応強化</vt:lpstr>
      <vt:lpstr>② 夜間の安全確保の強化</vt:lpstr>
      <vt:lpstr>運営基準の改正</vt:lpstr>
      <vt:lpstr>③ 在宅支援機能の強化</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報酬改定検討会</dc:title>
  <dc:creator>a-takato</dc:creator>
  <cp:lastModifiedBy>a-takato</cp:lastModifiedBy>
  <cp:revision>72</cp:revision>
  <cp:lastPrinted>2012-03-05T04:14:57Z</cp:lastPrinted>
  <dcterms:created xsi:type="dcterms:W3CDTF">2012-02-24T04:07:58Z</dcterms:created>
  <dcterms:modified xsi:type="dcterms:W3CDTF">2012-03-05T04:15:04Z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0x0101006719B6A01368AE4FAFB6CEAEAD92E662</vt:lpwstr>
  </property>
</Properties>
</file>